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5/17/2015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Магний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65535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55373" y="651470"/>
            <a:ext cx="1183777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Эпоксидные смолы:</a:t>
            </a:r>
          </a:p>
          <a:p>
            <a:r>
              <a:rPr lang="ru-RU" dirty="0"/>
              <a:t>Эпоксидные смолы идеально подходят для вакуумной пропитки и заливки пористых образцов, а </a:t>
            </a:r>
            <a:r>
              <a:rPr lang="ru-RU" dirty="0" smtClean="0"/>
              <a:t>также для </a:t>
            </a:r>
            <a:r>
              <a:rPr lang="ru-RU" dirty="0"/>
              <a:t>задач с высокими требованиями к удержанию края образца. У таких смол </a:t>
            </a:r>
            <a:r>
              <a:rPr lang="ru-RU" dirty="0" smtClean="0"/>
              <a:t>отсутствует (или </a:t>
            </a:r>
            <a:r>
              <a:rPr lang="ru-RU" dirty="0"/>
              <a:t>очень низкая) усадка. Время отверждения является относительно длинным, но адгезия </a:t>
            </a:r>
            <a:r>
              <a:rPr lang="ru-RU" dirty="0" smtClean="0"/>
              <a:t>к большинству материалов </a:t>
            </a:r>
            <a:r>
              <a:rPr lang="ru-RU" dirty="0"/>
              <a:t>превосходна.</a:t>
            </a:r>
          </a:p>
          <a:p>
            <a:endParaRPr lang="ru-RU" dirty="0"/>
          </a:p>
          <a:p>
            <a:r>
              <a:rPr lang="ru-RU" b="1" dirty="0"/>
              <a:t>Акриловые смолы:</a:t>
            </a:r>
          </a:p>
          <a:p>
            <a:r>
              <a:rPr lang="ru-RU" dirty="0"/>
              <a:t>Акриловые смолы просты в использовании, обладают коротким временем </a:t>
            </a:r>
            <a:r>
              <a:rPr lang="ru-RU" dirty="0" smtClean="0"/>
              <a:t>отверждения и </a:t>
            </a:r>
            <a:r>
              <a:rPr lang="ru-RU" dirty="0"/>
              <a:t>отличными свойствами. Они хорошо подходят как для заливки образцов неправильной </a:t>
            </a:r>
            <a:r>
              <a:rPr lang="ru-RU" dirty="0" smtClean="0"/>
              <a:t>формы, так </a:t>
            </a:r>
            <a:r>
              <a:rPr lang="ru-RU" dirty="0"/>
              <a:t>и для </a:t>
            </a:r>
            <a:r>
              <a:rPr lang="ru-RU" dirty="0" smtClean="0"/>
              <a:t>рутинной работы </a:t>
            </a:r>
            <a:r>
              <a:rPr lang="ru-RU" dirty="0"/>
              <a:t>и единичной заливки.</a:t>
            </a:r>
          </a:p>
        </p:txBody>
      </p:sp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255373" y="4522573"/>
            <a:ext cx="8534400" cy="1507067"/>
          </a:xfrm>
        </p:spPr>
        <p:txBody>
          <a:bodyPr/>
          <a:lstStyle/>
          <a:p>
            <a:r>
              <a:rPr lang="ru-RU" dirty="0" smtClean="0"/>
              <a:t>Различия смол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053231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8310" y="331573"/>
            <a:ext cx="10058400" cy="656968"/>
          </a:xfrm>
        </p:spPr>
        <p:txBody>
          <a:bodyPr/>
          <a:lstStyle/>
          <a:p>
            <a:r>
              <a:rPr lang="ru-RU" dirty="0" smtClean="0"/>
              <a:t>Заливка в вакууме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18309" y="1136823"/>
            <a:ext cx="8262079" cy="4917988"/>
          </a:xfrm>
        </p:spPr>
        <p:txBody>
          <a:bodyPr>
            <a:normAutofit lnSpcReduction="10000"/>
          </a:bodyPr>
          <a:lstStyle/>
          <a:p>
            <a:r>
              <a:rPr lang="ru-RU" b="1" dirty="0" smtClean="0">
                <a:solidFill>
                  <a:schemeClr val="tx1"/>
                </a:solidFill>
              </a:rPr>
              <a:t>Система </a:t>
            </a:r>
            <a:r>
              <a:rPr lang="ru-RU" b="1" dirty="0">
                <a:solidFill>
                  <a:schemeClr val="tx1"/>
                </a:solidFill>
              </a:rPr>
              <a:t>вакуумной импрегнации С</a:t>
            </a:r>
            <a:r>
              <a:rPr lang="en-US" b="1" dirty="0" err="1" smtClean="0">
                <a:solidFill>
                  <a:schemeClr val="tx1"/>
                </a:solidFill>
              </a:rPr>
              <a:t>itoVac</a:t>
            </a:r>
            <a:r>
              <a:rPr lang="ru-RU" b="1" dirty="0" smtClean="0">
                <a:solidFill>
                  <a:schemeClr val="tx1"/>
                </a:solidFill>
              </a:rPr>
              <a:t> (</a:t>
            </a:r>
            <a:r>
              <a:rPr lang="en-US" b="1" dirty="0" err="1">
                <a:solidFill>
                  <a:schemeClr val="tx1"/>
                </a:solidFill>
              </a:rPr>
              <a:t>S</a:t>
            </a:r>
            <a:r>
              <a:rPr lang="en-US" b="1" dirty="0" err="1" smtClean="0">
                <a:solidFill>
                  <a:schemeClr val="tx1"/>
                </a:solidFill>
              </a:rPr>
              <a:t>truers</a:t>
            </a:r>
            <a:r>
              <a:rPr lang="ru-RU" b="1" dirty="0" smtClean="0">
                <a:solidFill>
                  <a:schemeClr val="tx1"/>
                </a:solidFill>
              </a:rPr>
              <a:t>)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ru-RU" sz="2100" dirty="0" err="1">
                <a:solidFill>
                  <a:schemeClr val="tx1"/>
                </a:solidFill>
              </a:rPr>
              <a:t>CitoVac</a:t>
            </a:r>
            <a:r>
              <a:rPr lang="ru-RU" sz="2100" dirty="0">
                <a:solidFill>
                  <a:schemeClr val="tx1"/>
                </a:solidFill>
              </a:rPr>
              <a:t> прост в использовании и имеет большую вакуумную камеру, что позволяет заливать в смолу крупногабаритные образцы или большое количество образцов.</a:t>
            </a:r>
          </a:p>
          <a:p>
            <a:endParaRPr lang="ru-RU" sz="2100" dirty="0">
              <a:solidFill>
                <a:schemeClr val="tx1"/>
              </a:solidFill>
            </a:endParaRPr>
          </a:p>
          <a:p>
            <a:r>
              <a:rPr lang="ru-RU" sz="2100" b="1" dirty="0">
                <a:solidFill>
                  <a:schemeClr val="tx1"/>
                </a:solidFill>
              </a:rPr>
              <a:t>Основные преимущества: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100" dirty="0">
                <a:solidFill>
                  <a:schemeClr val="tx1"/>
                </a:solidFill>
              </a:rPr>
              <a:t>Легкая загрузка держателя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100" dirty="0">
                <a:solidFill>
                  <a:schemeClr val="tx1"/>
                </a:solidFill>
              </a:rPr>
              <a:t>Большая вакуумная </a:t>
            </a:r>
            <a:r>
              <a:rPr lang="ru-RU" sz="2100" dirty="0" smtClean="0">
                <a:solidFill>
                  <a:schemeClr val="tx1"/>
                </a:solidFill>
              </a:rPr>
              <a:t>камера</a:t>
            </a:r>
            <a:endParaRPr lang="ru-RU" sz="2100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100" dirty="0">
                <a:solidFill>
                  <a:schemeClr val="tx1"/>
                </a:solidFill>
              </a:rPr>
              <a:t>Легка в </a:t>
            </a:r>
            <a:r>
              <a:rPr lang="ru-RU" sz="2100" dirty="0" smtClean="0">
                <a:solidFill>
                  <a:schemeClr val="tx1"/>
                </a:solidFill>
              </a:rPr>
              <a:t>использовании</a:t>
            </a:r>
            <a:endParaRPr lang="ru-RU" sz="2100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100" dirty="0">
                <a:solidFill>
                  <a:schemeClr val="tx1"/>
                </a:solidFill>
              </a:rPr>
              <a:t>Хороший обзор вакуумной </a:t>
            </a:r>
            <a:r>
              <a:rPr lang="ru-RU" sz="2100" dirty="0" smtClean="0">
                <a:solidFill>
                  <a:schemeClr val="tx1"/>
                </a:solidFill>
              </a:rPr>
              <a:t>камеры</a:t>
            </a:r>
            <a:endParaRPr lang="ru-RU" sz="2100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100" dirty="0">
                <a:solidFill>
                  <a:schemeClr val="tx1"/>
                </a:solidFill>
              </a:rPr>
              <a:t>Доступны расходные материалы</a:t>
            </a:r>
          </a:p>
        </p:txBody>
      </p:sp>
      <p:pic>
        <p:nvPicPr>
          <p:cNvPr id="1026" name="Picture 2" descr="http://www.struers.com/resources/elements/7/27356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68916" y="331573"/>
            <a:ext cx="2381250" cy="238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54327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673443"/>
          </a:xfrm>
        </p:spPr>
        <p:txBody>
          <a:bodyPr/>
          <a:lstStyle/>
          <a:p>
            <a:r>
              <a:rPr lang="ru-RU" dirty="0" smtClean="0"/>
              <a:t>Шлифовка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224851" y="1878902"/>
            <a:ext cx="1196714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Механическая </a:t>
            </a:r>
            <a:r>
              <a:rPr lang="ru-RU" b="1" dirty="0"/>
              <a:t>подготовка </a:t>
            </a:r>
            <a:r>
              <a:rPr lang="ru-RU" dirty="0"/>
              <a:t>является наиболее распространенным способом подготовки </a:t>
            </a:r>
            <a:r>
              <a:rPr lang="ru-RU" dirty="0" err="1"/>
              <a:t>материалографических</a:t>
            </a:r>
            <a:r>
              <a:rPr lang="ru-RU" dirty="0"/>
              <a:t> образцов для исследований под микроскопом. Мельчайшие абразивные частицы используются для удаления материала с поверхности, пока требуемый результат не будет достигнут</a:t>
            </a:r>
            <a:r>
              <a:rPr lang="ru-RU" dirty="0" smtClean="0"/>
              <a:t>.</a:t>
            </a:r>
            <a:endParaRPr lang="ru-RU" dirty="0"/>
          </a:p>
          <a:p>
            <a:endParaRPr lang="ru-RU" dirty="0"/>
          </a:p>
          <a:p>
            <a:r>
              <a:rPr lang="ru-RU" b="1" dirty="0" smtClean="0"/>
              <a:t>Электролитическое </a:t>
            </a:r>
            <a:r>
              <a:rPr lang="ru-RU" b="1" dirty="0"/>
              <a:t>полирование </a:t>
            </a:r>
            <a:r>
              <a:rPr lang="ru-RU" dirty="0"/>
              <a:t>представляет собой анодное растворение материала с поверхности образца в электролитической ванне. После предварительной подготовки образец погружается в электропроводящую жидкость (электролит), затем включается электрический ток и материал удаляется с поверхности.</a:t>
            </a:r>
          </a:p>
        </p:txBody>
      </p:sp>
    </p:spTree>
    <p:extLst>
      <p:ext uri="{BB962C8B-B14F-4D97-AF65-F5344CB8AC3E}">
        <p14:creationId xmlns:p14="http://schemas.microsoft.com/office/powerpoint/2010/main" val="6874752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173467" y="142103"/>
            <a:ext cx="10058400" cy="673443"/>
          </a:xfrm>
        </p:spPr>
        <p:txBody>
          <a:bodyPr>
            <a:normAutofit/>
          </a:bodyPr>
          <a:lstStyle/>
          <a:p>
            <a:r>
              <a:rPr lang="en-US" dirty="0"/>
              <a:t>DIGIPREP </a:t>
            </a:r>
            <a:r>
              <a:rPr lang="en-US" dirty="0" smtClean="0"/>
              <a:t>ACCURA</a:t>
            </a:r>
            <a:r>
              <a:rPr lang="ru-RU" dirty="0" smtClean="0"/>
              <a:t> (</a:t>
            </a:r>
            <a:r>
              <a:rPr lang="en-US" dirty="0" err="1"/>
              <a:t>metkon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73467" y="815546"/>
            <a:ext cx="50064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Планарный станок для грубой шлифовки</a:t>
            </a: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2927686"/>
              </p:ext>
            </p:extLst>
          </p:nvPr>
        </p:nvGraphicFramePr>
        <p:xfrm>
          <a:off x="0" y="1268636"/>
          <a:ext cx="12192000" cy="55893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62551"/>
                <a:gridCol w="3929449"/>
              </a:tblGrid>
              <a:tr h="294177">
                <a:tc>
                  <a:txBody>
                    <a:bodyPr/>
                    <a:lstStyle/>
                    <a:p>
                      <a:r>
                        <a:rPr lang="ru-RU" dirty="0">
                          <a:effectLst/>
                        </a:rPr>
                        <a:t>Применение усилия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effectLst/>
                        </a:rPr>
                        <a:t>Индивидуальное + Центральное</a:t>
                      </a:r>
                    </a:p>
                  </a:txBody>
                  <a:tcPr marL="0" marR="0" marT="0" marB="0" anchor="ctr"/>
                </a:tc>
              </a:tr>
              <a:tr h="294177"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Индивидуальное усилие, (Н)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effectLst/>
                        </a:rPr>
                        <a:t>5-100</a:t>
                      </a:r>
                    </a:p>
                  </a:txBody>
                  <a:tcPr marL="0" marR="0" marT="0" marB="0" anchor="ctr"/>
                </a:tc>
              </a:tr>
              <a:tr h="294177"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Центральное усилие, (Н)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effectLst/>
                        </a:rPr>
                        <a:t>30-500</a:t>
                      </a:r>
                    </a:p>
                  </a:txBody>
                  <a:tcPr marL="0" marR="0" marT="0" marB="0" anchor="ctr"/>
                </a:tc>
              </a:tr>
              <a:tr h="294177"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Мощность двигателя насадки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effectLst/>
                        </a:rPr>
                        <a:t>100 Вт</a:t>
                      </a:r>
                    </a:p>
                  </a:txBody>
                  <a:tcPr marL="0" marR="0" marT="0" marB="0" anchor="ctr"/>
                </a:tc>
              </a:tr>
              <a:tr h="294177">
                <a:tc>
                  <a:txBody>
                    <a:bodyPr/>
                    <a:lstStyle/>
                    <a:p>
                      <a:r>
                        <a:rPr lang="ru-RU" dirty="0">
                          <a:effectLst/>
                        </a:rPr>
                        <a:t>Мощность двигателя основания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effectLst/>
                        </a:rPr>
                        <a:t>0,75 кВт</a:t>
                      </a:r>
                    </a:p>
                  </a:txBody>
                  <a:tcPr marL="0" marR="0" marT="0" marB="0" anchor="ctr"/>
                </a:tc>
              </a:tr>
              <a:tr h="294177"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Скорость насадки, (об/мин)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effectLst/>
                        </a:rPr>
                        <a:t>50-150</a:t>
                      </a:r>
                    </a:p>
                  </a:txBody>
                  <a:tcPr marL="0" marR="0" marT="0" marB="0" anchor="ctr"/>
                </a:tc>
              </a:tr>
              <a:tr h="294177"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Скорость основания, (об/мин)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effectLst/>
                        </a:rPr>
                        <a:t>50-600</a:t>
                      </a:r>
                    </a:p>
                  </a:txBody>
                  <a:tcPr marL="0" marR="0" marT="0" marB="0" anchor="ctr"/>
                </a:tc>
              </a:tr>
              <a:tr h="294177"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Диаметр круга, (мм)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effectLst/>
                        </a:rPr>
                        <a:t>250 / 300</a:t>
                      </a:r>
                    </a:p>
                  </a:txBody>
                  <a:tcPr marL="0" marR="0" marT="0" marB="0" anchor="ctr"/>
                </a:tc>
              </a:tr>
              <a:tr h="294177"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Направление вращения насадки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effectLst/>
                        </a:rPr>
                        <a:t>CW</a:t>
                      </a:r>
                    </a:p>
                  </a:txBody>
                  <a:tcPr marL="0" marR="0" marT="0" marB="0" anchor="ctr"/>
                </a:tc>
              </a:tr>
              <a:tr h="294177"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Направление вращения круга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effectLst/>
                        </a:rPr>
                        <a:t>CW / CCW</a:t>
                      </a:r>
                    </a:p>
                  </a:txBody>
                  <a:tcPr marL="0" marR="0" marT="0" marB="0" anchor="ctr"/>
                </a:tc>
              </a:tr>
              <a:tr h="294177">
                <a:tc>
                  <a:txBody>
                    <a:bodyPr/>
                    <a:lstStyle/>
                    <a:p>
                      <a:r>
                        <a:rPr lang="ru-RU" dirty="0">
                          <a:effectLst/>
                        </a:rPr>
                        <a:t>Позиционирование по оси </a:t>
                      </a:r>
                      <a:r>
                        <a:rPr lang="en-US" dirty="0">
                          <a:effectLst/>
                        </a:rPr>
                        <a:t>X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effectLst/>
                        </a:rPr>
                        <a:t>Да</a:t>
                      </a:r>
                    </a:p>
                  </a:txBody>
                  <a:tcPr marL="0" marR="0" marT="0" marB="0" anchor="ctr"/>
                </a:tc>
              </a:tr>
              <a:tr h="294177"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</a:rPr>
                        <a:t>HMI </a:t>
                      </a:r>
                      <a:r>
                        <a:rPr lang="ru-RU">
                          <a:effectLst/>
                        </a:rPr>
                        <a:t>сенсорный экран, (дюйм)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effectLst/>
                        </a:rPr>
                        <a:t>5,7"</a:t>
                      </a:r>
                    </a:p>
                  </a:txBody>
                  <a:tcPr marL="0" marR="0" marT="0" marB="0" anchor="ctr"/>
                </a:tc>
              </a:tr>
              <a:tr h="294177"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Память программ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effectLst/>
                        </a:rPr>
                        <a:t>30</a:t>
                      </a:r>
                    </a:p>
                  </a:txBody>
                  <a:tcPr marL="0" marR="0" marT="0" marB="0" anchor="ctr"/>
                </a:tc>
              </a:tr>
              <a:tr h="294177"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Измерение глубины шлифовки(по оси Z)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effectLst/>
                        </a:rPr>
                        <a:t>Да</a:t>
                      </a:r>
                    </a:p>
                  </a:txBody>
                  <a:tcPr marL="0" marR="0" marT="0" marB="0" anchor="ctr"/>
                </a:tc>
              </a:tr>
              <a:tr h="294177"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Измерение глубины шлифовки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10 мкм </a:t>
                      </a:r>
                    </a:p>
                  </a:txBody>
                  <a:tcPr marL="0" marR="0" marT="0" marB="0" anchor="ctr"/>
                </a:tc>
              </a:tr>
              <a:tr h="392237">
                <a:tc>
                  <a:txBody>
                    <a:bodyPr/>
                    <a:lstStyle/>
                    <a:p>
                      <a:r>
                        <a:rPr lang="ru-RU" dirty="0">
                          <a:effectLst/>
                        </a:rPr>
                        <a:t>Автоматическое капельное смачивание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effectLst/>
                        </a:rPr>
                        <a:t>Да</a:t>
                      </a:r>
                    </a:p>
                  </a:txBody>
                  <a:tcPr marL="0" marR="0" marT="0" marB="0" anchor="ctr"/>
                </a:tc>
              </a:tr>
              <a:tr h="392237">
                <a:tc>
                  <a:txBody>
                    <a:bodyPr/>
                    <a:lstStyle/>
                    <a:p>
                      <a:r>
                        <a:rPr lang="ru-RU" dirty="0">
                          <a:effectLst/>
                        </a:rPr>
                        <a:t>Размеры, </a:t>
                      </a:r>
                      <a:r>
                        <a:rPr lang="ru-RU" dirty="0" err="1">
                          <a:effectLst/>
                        </a:rPr>
                        <a:t>ШхГлхВ</a:t>
                      </a:r>
                      <a:r>
                        <a:rPr lang="ru-RU" dirty="0">
                          <a:effectLst/>
                        </a:rPr>
                        <a:t>, (см)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effectLst/>
                        </a:rPr>
                        <a:t>480x730x640</a:t>
                      </a:r>
                    </a:p>
                  </a:txBody>
                  <a:tcPr marL="0" marR="0" marT="0" marB="0" anchor="ctr"/>
                </a:tc>
              </a:tr>
              <a:tr h="392237">
                <a:tc>
                  <a:txBody>
                    <a:bodyPr/>
                    <a:lstStyle/>
                    <a:p>
                      <a:r>
                        <a:rPr lang="ru-RU" dirty="0">
                          <a:effectLst/>
                        </a:rPr>
                        <a:t>Вес, (кгс)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effectLst/>
                        </a:rPr>
                        <a:t>180</a:t>
                      </a: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99696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0203609"/>
              </p:ext>
            </p:extLst>
          </p:nvPr>
        </p:nvGraphicFramePr>
        <p:xfrm>
          <a:off x="0" y="807307"/>
          <a:ext cx="12192000" cy="585710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249297"/>
                <a:gridCol w="4942703"/>
              </a:tblGrid>
              <a:tr h="834002">
                <a:tc>
                  <a:txBody>
                    <a:bodyPr/>
                    <a:lstStyle/>
                    <a:p>
                      <a:pPr algn="l" fontAlgn="ctr"/>
                      <a:r>
                        <a:rPr lang="ru-RU" dirty="0"/>
                        <a:t>Шлифовальная бумага, </a:t>
                      </a:r>
                      <a:r>
                        <a:rPr lang="ru-RU" dirty="0" err="1"/>
                        <a:t>несамоклеющаяся</a:t>
                      </a:r>
                      <a:r>
                        <a:rPr lang="ru-RU" dirty="0"/>
                        <a:t>  (1 </a:t>
                      </a:r>
                      <a:r>
                        <a:rPr lang="ru-RU" dirty="0" err="1"/>
                        <a:t>упак</a:t>
                      </a:r>
                      <a:r>
                        <a:rPr lang="ru-RU" dirty="0"/>
                        <a:t>. 100 шт.)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dirty="0"/>
                        <a:t> 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559183">
                <a:tc>
                  <a:txBody>
                    <a:bodyPr/>
                    <a:lstStyle/>
                    <a:p>
                      <a:pPr algn="l" fontAlgn="ctr"/>
                      <a:r>
                        <a:rPr lang="en-US" dirty="0"/>
                        <a:t>DEMPAX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dirty="0"/>
                        <a:t>Ø 300 мм круг, от 60 до 4000 </a:t>
                      </a:r>
                      <a:r>
                        <a:rPr lang="ru-RU" dirty="0" err="1"/>
                        <a:t>Grit</a:t>
                      </a:r>
                      <a:endParaRPr lang="ru-RU" dirty="0"/>
                    </a:p>
                  </a:txBody>
                  <a:tcPr marL="9525" marR="9525" marT="9525" marB="0" anchor="ctr"/>
                </a:tc>
              </a:tr>
              <a:tr h="834002">
                <a:tc>
                  <a:txBody>
                    <a:bodyPr/>
                    <a:lstStyle/>
                    <a:p>
                      <a:pPr algn="l" fontAlgn="ctr"/>
                      <a:r>
                        <a:rPr lang="ru-RU" dirty="0"/>
                        <a:t>Шлифовальная бумага, </a:t>
                      </a:r>
                      <a:r>
                        <a:rPr lang="ru-RU" dirty="0" err="1"/>
                        <a:t>самоклеющаяся</a:t>
                      </a:r>
                      <a:r>
                        <a:rPr lang="ru-RU" dirty="0"/>
                        <a:t>  (1 </a:t>
                      </a:r>
                      <a:r>
                        <a:rPr lang="ru-RU" dirty="0" err="1"/>
                        <a:t>упак</a:t>
                      </a:r>
                      <a:r>
                        <a:rPr lang="ru-RU" dirty="0"/>
                        <a:t>. 100 шт.)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dirty="0"/>
                        <a:t> 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559183">
                <a:tc>
                  <a:txBody>
                    <a:bodyPr/>
                    <a:lstStyle/>
                    <a:p>
                      <a:pPr algn="l" fontAlgn="ctr"/>
                      <a:r>
                        <a:rPr lang="en-US"/>
                        <a:t>DEMPAX-Y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dirty="0"/>
                        <a:t>Ø 300 мм круг, от 60 до 4000 </a:t>
                      </a:r>
                      <a:r>
                        <a:rPr lang="ru-RU" dirty="0" err="1"/>
                        <a:t>Grit</a:t>
                      </a:r>
                      <a:endParaRPr lang="ru-RU" dirty="0"/>
                    </a:p>
                  </a:txBody>
                  <a:tcPr marL="9525" marR="9525" marT="9525" marB="0" anchor="ctr"/>
                </a:tc>
              </a:tr>
              <a:tr h="834002">
                <a:tc>
                  <a:txBody>
                    <a:bodyPr/>
                    <a:lstStyle/>
                    <a:p>
                      <a:pPr algn="l" fontAlgn="ctr"/>
                      <a:r>
                        <a:rPr lang="ru-RU" dirty="0"/>
                        <a:t>MAGNETO Алмазные круги для грубого шлифования (1 шт. в упаковке)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dirty="0"/>
                        <a:t> 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559183">
                <a:tc>
                  <a:txBody>
                    <a:bodyPr/>
                    <a:lstStyle/>
                    <a:p>
                      <a:pPr algn="l" fontAlgn="ctr"/>
                      <a:r>
                        <a:rPr lang="en-US"/>
                        <a:t>MAGNETO 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dirty="0"/>
                        <a:t>Ø300 MAGNETO Алмазный круг, 54 мкм</a:t>
                      </a:r>
                    </a:p>
                  </a:txBody>
                  <a:tcPr marL="9525" marR="9525" marT="9525" marB="0" anchor="ctr"/>
                </a:tc>
              </a:tr>
              <a:tr h="559183">
                <a:tc>
                  <a:txBody>
                    <a:bodyPr/>
                    <a:lstStyle/>
                    <a:p>
                      <a:pPr algn="l" fontAlgn="ctr"/>
                      <a:r>
                        <a:rPr lang="en-US"/>
                        <a:t>MAGNETO II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dirty="0"/>
                        <a:t>Ø300 MAGNETO Алмазный круг, 18 мкм</a:t>
                      </a:r>
                    </a:p>
                  </a:txBody>
                  <a:tcPr marL="9525" marR="9525" marT="9525" marB="0" anchor="ctr"/>
                </a:tc>
              </a:tr>
              <a:tr h="559183">
                <a:tc>
                  <a:txBody>
                    <a:bodyPr/>
                    <a:lstStyle/>
                    <a:p>
                      <a:pPr algn="l" fontAlgn="ctr"/>
                      <a:r>
                        <a:rPr lang="en-US"/>
                        <a:t>MAGNETO III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dirty="0"/>
                        <a:t>Ø300 MAGNETO Алмазный круг, 6 мкм</a:t>
                      </a:r>
                    </a:p>
                  </a:txBody>
                  <a:tcPr marL="9525" marR="9525" marT="9525" marB="0" anchor="ctr"/>
                </a:tc>
              </a:tr>
              <a:tr h="559183">
                <a:tc>
                  <a:txBody>
                    <a:bodyPr/>
                    <a:lstStyle/>
                    <a:p>
                      <a:pPr algn="l" fontAlgn="ctr"/>
                      <a:r>
                        <a:rPr lang="en-US"/>
                        <a:t>MAGNETO IV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dirty="0"/>
                        <a:t>Ø300 MAGNETO Алмазный круг, 3 мкм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173467" y="142103"/>
            <a:ext cx="10058400" cy="673443"/>
          </a:xfrm>
        </p:spPr>
        <p:txBody>
          <a:bodyPr>
            <a:normAutofit/>
          </a:bodyPr>
          <a:lstStyle/>
          <a:p>
            <a:r>
              <a:rPr lang="ru-RU" dirty="0" smtClean="0"/>
              <a:t>Расходные материалы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636332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2422" y="256403"/>
            <a:ext cx="10058400" cy="508686"/>
          </a:xfrm>
        </p:spPr>
        <p:txBody>
          <a:bodyPr>
            <a:normAutofit fontScale="90000"/>
          </a:bodyPr>
          <a:lstStyle/>
          <a:p>
            <a:r>
              <a:rPr lang="ru-RU" dirty="0"/>
              <a:t>Алмазные пасты, суспензии, аэрозоли, </a:t>
            </a:r>
            <a:r>
              <a:rPr lang="ru-RU" dirty="0" err="1"/>
              <a:t>лубриканты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2422" y="1062680"/>
            <a:ext cx="10017211" cy="5145903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Алмаз благодаря своей исключительной твердости и режущей способности стал наиболее </a:t>
            </a:r>
            <a:r>
              <a:rPr lang="ru-RU" dirty="0" smtClean="0"/>
              <a:t>употребляемым </a:t>
            </a:r>
            <a:r>
              <a:rPr lang="ru-RU" dirty="0"/>
              <a:t>абразивным материалом в металлографической полировке. Алмазы для металлографической шлифовки и полировки поставляются в виде двух форм кристаллов: поликристаллическая </a:t>
            </a:r>
            <a:r>
              <a:rPr lang="ru-RU" dirty="0" smtClean="0"/>
              <a:t>и монокристаллическая. </a:t>
            </a:r>
            <a:endParaRPr lang="ru-RU" dirty="0"/>
          </a:p>
          <a:p>
            <a:endParaRPr lang="ru-RU" dirty="0"/>
          </a:p>
          <a:p>
            <a:r>
              <a:rPr lang="ru-RU" dirty="0" smtClean="0"/>
              <a:t>Поликристаллические </a:t>
            </a:r>
            <a:r>
              <a:rPr lang="ru-RU" dirty="0"/>
              <a:t>алмазы имеют большое количество небольших режущих  кромок. В металлографическом процессе подготовки такие кромки обеспечивают высокую степень </a:t>
            </a:r>
            <a:r>
              <a:rPr lang="ru-RU" dirty="0" smtClean="0"/>
              <a:t>съёма </a:t>
            </a:r>
            <a:r>
              <a:rPr lang="ru-RU" dirty="0"/>
              <a:t>материала, производя при этом лишь поверхностные царапины.</a:t>
            </a:r>
          </a:p>
          <a:p>
            <a:endParaRPr lang="ru-RU" dirty="0"/>
          </a:p>
          <a:p>
            <a:r>
              <a:rPr lang="ru-RU" dirty="0" smtClean="0"/>
              <a:t>Монокристаллические </a:t>
            </a:r>
            <a:r>
              <a:rPr lang="ru-RU" dirty="0"/>
              <a:t>алмазы имеют более близкую к кубу форму и меньше </a:t>
            </a:r>
            <a:r>
              <a:rPr lang="ru-RU" dirty="0" smtClean="0"/>
              <a:t>режущих </a:t>
            </a:r>
            <a:r>
              <a:rPr lang="ru-RU" dirty="0"/>
              <a:t>кромок. Эти алмазы обеспечивают высокую степень </a:t>
            </a:r>
            <a:r>
              <a:rPr lang="ru-RU" dirty="0" smtClean="0"/>
              <a:t>съёма  </a:t>
            </a:r>
            <a:r>
              <a:rPr lang="ru-RU" dirty="0"/>
              <a:t>материала с менее постоянным характером царапин.</a:t>
            </a:r>
          </a:p>
          <a:p>
            <a:endParaRPr lang="ru-RU" dirty="0"/>
          </a:p>
          <a:p>
            <a:r>
              <a:rPr lang="ru-RU" dirty="0"/>
              <a:t>При высоких требованиях выбирают  алмазы </a:t>
            </a:r>
            <a:r>
              <a:rPr lang="ru-RU" dirty="0" smtClean="0"/>
              <a:t>поликристаллического </a:t>
            </a:r>
            <a:r>
              <a:rPr lang="ru-RU" dirty="0"/>
              <a:t>типа. алмазы </a:t>
            </a:r>
            <a:r>
              <a:rPr lang="ru-RU" dirty="0" smtClean="0"/>
              <a:t>монокристаллического-типа </a:t>
            </a:r>
            <a:r>
              <a:rPr lang="ru-RU" dirty="0"/>
              <a:t>лучше всего </a:t>
            </a:r>
            <a:r>
              <a:rPr lang="ru-RU" dirty="0" smtClean="0"/>
              <a:t>подходят </a:t>
            </a:r>
            <a:r>
              <a:rPr lang="ru-RU" dirty="0"/>
              <a:t>для универсальной полировки. </a:t>
            </a:r>
          </a:p>
        </p:txBody>
      </p:sp>
    </p:spTree>
    <p:extLst>
      <p:ext uri="{BB962C8B-B14F-4D97-AF65-F5344CB8AC3E}">
        <p14:creationId xmlns:p14="http://schemas.microsoft.com/office/powerpoint/2010/main" val="26615726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3328" y="191530"/>
            <a:ext cx="9497755" cy="483973"/>
          </a:xfrm>
        </p:spPr>
        <p:txBody>
          <a:bodyPr>
            <a:normAutofit fontScale="90000"/>
          </a:bodyPr>
          <a:lstStyle/>
          <a:p>
            <a:r>
              <a:rPr lang="ru-RU" dirty="0"/>
              <a:t>Травление магния и магниевых сплавов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03328" y="815546"/>
            <a:ext cx="9016872" cy="5178854"/>
          </a:xfrm>
        </p:spPr>
        <p:txBody>
          <a:bodyPr/>
          <a:lstStyle/>
          <a:p>
            <a:r>
              <a:rPr lang="ru-RU" dirty="0" smtClean="0"/>
              <a:t>Для </a:t>
            </a:r>
            <a:r>
              <a:rPr lang="ru-RU" dirty="0"/>
              <a:t>травления магния и деформируемых магниевых сплавов применяют разбавленные растворы азотной кислоты (до 50...</a:t>
            </a:r>
            <a:r>
              <a:rPr lang="ru-RU"/>
              <a:t>60 </a:t>
            </a:r>
            <a:r>
              <a:rPr lang="ru-RU" smtClean="0"/>
              <a:t>г/л)</a:t>
            </a:r>
            <a:endParaRPr lang="ru-RU" dirty="0" smtClean="0"/>
          </a:p>
          <a:p>
            <a:r>
              <a:rPr lang="ru-RU" dirty="0"/>
              <a:t>После травления в растворах азотной кислоты производят снятие травильного шлама в растворе хромового </a:t>
            </a:r>
            <a:r>
              <a:rPr lang="ru-RU" dirty="0" smtClean="0"/>
              <a:t>ангидрида.</a:t>
            </a:r>
          </a:p>
          <a:p>
            <a:endParaRPr lang="ru-RU" dirty="0"/>
          </a:p>
          <a:p>
            <a:r>
              <a:rPr lang="ru-RU" dirty="0"/>
              <a:t>Для снятия окалины и удаления оксидных пленок с деформируемых и литейных магниевых сплавов производят сначала разрыхление их в концентрированных растворах едкого натрия с последующей обработкой в растворе хромового ангидрида.</a:t>
            </a:r>
          </a:p>
        </p:txBody>
      </p:sp>
    </p:spTree>
    <p:extLst>
      <p:ext uri="{BB962C8B-B14F-4D97-AF65-F5344CB8AC3E}">
        <p14:creationId xmlns:p14="http://schemas.microsoft.com/office/powerpoint/2010/main" val="470142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Физические свойства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Температура плавления </a:t>
            </a:r>
            <a:r>
              <a:rPr lang="ru-RU" dirty="0" err="1" smtClean="0"/>
              <a:t>tпл</a:t>
            </a:r>
            <a:r>
              <a:rPr lang="ru-RU" dirty="0" smtClean="0"/>
              <a:t> </a:t>
            </a:r>
            <a:r>
              <a:rPr lang="ru-RU" dirty="0"/>
              <a:t>= 650 °</a:t>
            </a:r>
            <a:r>
              <a:rPr lang="ru-RU" dirty="0" smtClean="0"/>
              <a:t>C</a:t>
            </a:r>
          </a:p>
          <a:p>
            <a:r>
              <a:rPr lang="ru-RU" dirty="0"/>
              <a:t>При обычных условиях </a:t>
            </a:r>
            <a:r>
              <a:rPr lang="ru-RU" dirty="0" smtClean="0"/>
              <a:t>покрыт </a:t>
            </a:r>
            <a:r>
              <a:rPr lang="ru-RU" dirty="0"/>
              <a:t>прочной защитной плёнкой оксида магния </a:t>
            </a:r>
            <a:r>
              <a:rPr lang="ru-RU" dirty="0" err="1" smtClean="0"/>
              <a:t>MgO</a:t>
            </a:r>
            <a:r>
              <a:rPr lang="ru-RU" dirty="0" smtClean="0"/>
              <a:t> (сгорает при </a:t>
            </a:r>
            <a:r>
              <a:rPr lang="en-US" dirty="0" smtClean="0"/>
              <a:t>t≈600</a:t>
            </a:r>
            <a:r>
              <a:rPr lang="ru-RU" dirty="0"/>
              <a:t> °C</a:t>
            </a:r>
            <a:endParaRPr lang="ru-RU" dirty="0" smtClean="0"/>
          </a:p>
          <a:p>
            <a:r>
              <a:rPr lang="ru-RU" dirty="0" smtClean="0"/>
              <a:t>Бурно реагирует с водой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7685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Возможные методы резки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Гидроабразивная </a:t>
            </a:r>
            <a:r>
              <a:rPr lang="ru-RU" dirty="0" smtClean="0"/>
              <a:t>резка</a:t>
            </a:r>
          </a:p>
          <a:p>
            <a:r>
              <a:rPr lang="ru-RU" dirty="0" smtClean="0"/>
              <a:t>Плазменно-дуговая резка</a:t>
            </a:r>
          </a:p>
          <a:p>
            <a:r>
              <a:rPr lang="ru-RU" dirty="0" smtClean="0"/>
              <a:t>Лазерная</a:t>
            </a:r>
          </a:p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4758797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osk_foto1_53849.jpg (3264×2448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0724" y="-1457"/>
            <a:ext cx="9145942" cy="6859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510605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214184" y="70176"/>
            <a:ext cx="11837772" cy="1507067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dirty="0" smtClean="0"/>
              <a:t>АВТОМАТИЧЕСКИЕ ШЛИФОВАЛЬНО-ПОЛИРОВАЛЬНЫЕ СТАНКИ </a:t>
            </a:r>
            <a:r>
              <a:rPr lang="en-US" dirty="0"/>
              <a:t>Buehler</a:t>
            </a:r>
            <a:endParaRPr lang="ru-RU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8648940"/>
              </p:ext>
            </p:extLst>
          </p:nvPr>
        </p:nvGraphicFramePr>
        <p:xfrm>
          <a:off x="63155" y="1965862"/>
          <a:ext cx="1198880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8600"/>
                <a:gridCol w="1498600"/>
                <a:gridCol w="1498600"/>
                <a:gridCol w="1498600"/>
                <a:gridCol w="1498600"/>
                <a:gridCol w="1498600"/>
                <a:gridCol w="1498600"/>
                <a:gridCol w="1498600"/>
              </a:tblGrid>
              <a:tr h="841253">
                <a:tc>
                  <a:txBody>
                    <a:bodyPr/>
                    <a:lstStyle/>
                    <a:p>
                      <a:r>
                        <a:rPr lang="ru-RU" dirty="0" smtClean="0"/>
                        <a:t>Модель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Диаметр рабочего круга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Скорость вращения основания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Скорость вращения насадки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Мощность двигателя основания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Мощность двигателя насадки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Нагрузка на образцы,</a:t>
                      </a:r>
                    </a:p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индивидуальная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Нагрузка на образцы,</a:t>
                      </a:r>
                    </a:p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центральная</a:t>
                      </a:r>
                      <a:endParaRPr lang="ru-RU" dirty="0"/>
                    </a:p>
                  </a:txBody>
                  <a:tcPr/>
                </a:tc>
              </a:tr>
              <a:tr h="841253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Ecomet</a:t>
                      </a:r>
                      <a:r>
                        <a:rPr lang="en-US" dirty="0" smtClean="0"/>
                        <a:t> PRO 250+ </a:t>
                      </a:r>
                      <a:r>
                        <a:rPr lang="en-US" dirty="0" err="1" smtClean="0"/>
                        <a:t>Automet</a:t>
                      </a:r>
                      <a:r>
                        <a:rPr lang="en-US" dirty="0" smtClean="0"/>
                        <a:t> 250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250 мм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От 10 до 500 об/мин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От 30 до 60 об/мин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750 Вт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116 Вт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От 5 до 45 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От 20 до 260 Н</a:t>
                      </a:r>
                      <a:endParaRPr lang="ru-RU" dirty="0"/>
                    </a:p>
                  </a:txBody>
                  <a:tcPr/>
                </a:tc>
              </a:tr>
              <a:tr h="841253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Ecomet</a:t>
                      </a:r>
                      <a:r>
                        <a:rPr lang="en-US" dirty="0" smtClean="0"/>
                        <a:t> PRO 300+ </a:t>
                      </a:r>
                      <a:r>
                        <a:rPr lang="en-US" dirty="0" err="1" smtClean="0"/>
                        <a:t>Automet</a:t>
                      </a:r>
                      <a:r>
                        <a:rPr lang="en-US" dirty="0" smtClean="0"/>
                        <a:t> 300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300 мм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От 10 до 400 об/мин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От 60 до150 об/мин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1500 Вт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560 Вт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От 5 до 90 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От 40 до 535 Н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99442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www.novatest.ru/img/image/%D0%A1%D0%BD%D0%B8%D0%BC%D0%BE%D0%BA1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544" y="1235159"/>
            <a:ext cx="3600450" cy="411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://www.novatest.ru/img/image/%D0%A1%D0%BD%D0%B8%D0%BC%D0%BE%D0%BA2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5112" y="1606633"/>
            <a:ext cx="3600450" cy="3371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39205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567110" y="519355"/>
            <a:ext cx="11837772" cy="1507067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dirty="0" smtClean="0"/>
              <a:t>Отрезные диски для мягких цветных металлов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4391013"/>
              </p:ext>
            </p:extLst>
          </p:nvPr>
        </p:nvGraphicFramePr>
        <p:xfrm>
          <a:off x="1919706" y="2546418"/>
          <a:ext cx="8127999" cy="184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/>
                <a:gridCol w="2709333"/>
                <a:gridCol w="2709333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Артикул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Тип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Размер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95-</a:t>
                      </a:r>
                      <a:r>
                        <a:rPr lang="en-US" dirty="0" smtClean="0"/>
                        <a:t>B2105</a:t>
                      </a:r>
                      <a:endParaRPr lang="ru-RU" dirty="0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NF</a:t>
                      </a:r>
                    </a:p>
                    <a:p>
                      <a:pPr algn="ctr"/>
                      <a:r>
                        <a:rPr lang="en-US" dirty="0" smtClean="0"/>
                        <a:t>R/</a:t>
                      </a:r>
                      <a:r>
                        <a:rPr lang="en-US" dirty="0" err="1" smtClean="0"/>
                        <a:t>SiC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229x1,7x32 </a:t>
                      </a:r>
                      <a:r>
                        <a:rPr lang="ru-RU" dirty="0" smtClean="0"/>
                        <a:t>мм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95-</a:t>
                      </a:r>
                      <a:r>
                        <a:rPr lang="en-US" dirty="0" smtClean="0"/>
                        <a:t>B2205</a:t>
                      </a:r>
                      <a:endParaRPr lang="ru-RU" dirty="0" smtClean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254х1,8х32 мм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95-</a:t>
                      </a:r>
                      <a:r>
                        <a:rPr lang="en-US" dirty="0" smtClean="0"/>
                        <a:t>B2305</a:t>
                      </a:r>
                      <a:endParaRPr lang="ru-RU" dirty="0" smtClean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305х1,8х32 мм</a:t>
                      </a:r>
                      <a:endParaRPr lang="ru-RU" dirty="0"/>
                    </a:p>
                  </a:txBody>
                  <a:tcPr/>
                </a:tc>
              </a:tr>
              <a:tr h="251416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95-</a:t>
                      </a:r>
                      <a:r>
                        <a:rPr lang="en-US" dirty="0" smtClean="0"/>
                        <a:t>B2405</a:t>
                      </a:r>
                      <a:endParaRPr lang="ru-RU" dirty="0" smtClean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356х2,3х32 мм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40089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7107057"/>
              </p:ext>
            </p:extLst>
          </p:nvPr>
        </p:nvGraphicFramePr>
        <p:xfrm>
          <a:off x="-1" y="1"/>
          <a:ext cx="12192000" cy="68580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/>
                <a:gridCol w="4064000"/>
                <a:gridCol w="4064000"/>
              </a:tblGrid>
              <a:tr h="473291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Проблема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Возможная причина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Рекомендации</a:t>
                      </a:r>
                      <a:endParaRPr lang="ru-RU" sz="1600" dirty="0"/>
                    </a:p>
                  </a:txBody>
                  <a:tcPr/>
                </a:tc>
              </a:tr>
              <a:tr h="1438807">
                <a:tc>
                  <a:txBody>
                    <a:bodyPr/>
                    <a:lstStyle/>
                    <a:p>
                      <a:pPr algn="ctr"/>
                      <a:endParaRPr lang="ru-RU" sz="1600" dirty="0" smtClean="0"/>
                    </a:p>
                    <a:p>
                      <a:pPr algn="ctr"/>
                      <a:r>
                        <a:rPr lang="ru-RU" sz="1600" dirty="0" smtClean="0"/>
                        <a:t>Пригорание</a:t>
                      </a:r>
                    </a:p>
                    <a:p>
                      <a:pPr algn="ctr"/>
                      <a:r>
                        <a:rPr lang="ru-RU" sz="1600" dirty="0" smtClean="0"/>
                        <a:t>(синеватый цвет)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 smtClean="0"/>
                    </a:p>
                    <a:p>
                      <a:pPr algn="ctr"/>
                      <a:endParaRPr lang="ru-RU" sz="1600" dirty="0" smtClean="0"/>
                    </a:p>
                    <a:p>
                      <a:pPr algn="ctr"/>
                      <a:r>
                        <a:rPr lang="ru-RU" sz="1600" dirty="0" smtClean="0"/>
                        <a:t>Перегрев образца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Повысьте поток</a:t>
                      </a:r>
                      <a:r>
                        <a:rPr lang="ru-RU" sz="1600" baseline="0" dirty="0" smtClean="0"/>
                        <a:t> охлаждающей жидкости. Уменьшите давление резки. Используйте диск для более твердых материалов (мягче основа)</a:t>
                      </a:r>
                      <a:endParaRPr lang="ru-RU" sz="1600" dirty="0"/>
                    </a:p>
                  </a:txBody>
                  <a:tcPr/>
                </a:tc>
              </a:tr>
              <a:tr h="1169032">
                <a:tc>
                  <a:txBody>
                    <a:bodyPr/>
                    <a:lstStyle/>
                    <a:p>
                      <a:pPr algn="ctr"/>
                      <a:endParaRPr lang="ru-RU" sz="1600" dirty="0" smtClean="0"/>
                    </a:p>
                    <a:p>
                      <a:pPr algn="ctr"/>
                      <a:r>
                        <a:rPr lang="ru-RU" sz="1600" dirty="0" smtClean="0"/>
                        <a:t>Быстрый износ диска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 smtClean="0"/>
                    </a:p>
                    <a:p>
                      <a:pPr algn="ctr"/>
                      <a:r>
                        <a:rPr lang="ru-RU" sz="1600" dirty="0" smtClean="0"/>
                        <a:t>Основа диска изнашивается слишком быстро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Используйте диск для более мягких материалов (жестче основа). Уменьшите давление резки.</a:t>
                      </a:r>
                      <a:endParaRPr lang="ru-RU" sz="1600" dirty="0"/>
                    </a:p>
                  </a:txBody>
                  <a:tcPr/>
                </a:tc>
              </a:tr>
              <a:tr h="1169032">
                <a:tc>
                  <a:txBody>
                    <a:bodyPr/>
                    <a:lstStyle/>
                    <a:p>
                      <a:pPr algn="ctr"/>
                      <a:endParaRPr lang="ru-RU" sz="1600" dirty="0" smtClean="0"/>
                    </a:p>
                    <a:p>
                      <a:pPr algn="ctr"/>
                      <a:r>
                        <a:rPr lang="ru-RU" sz="1600" dirty="0" smtClean="0"/>
                        <a:t>Диск часто ломается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Неравномерное распределение охлаждающей жидкости</a:t>
                      </a:r>
                      <a:r>
                        <a:rPr lang="ru-RU" sz="1600" baseline="0" dirty="0" smtClean="0"/>
                        <a:t>. Не закреплен образец.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Отрегулируйте поток охлаждающей жидкости. Зафиксируйте образец более крепко.</a:t>
                      </a:r>
                      <a:endParaRPr lang="ru-RU" sz="1600" dirty="0"/>
                    </a:p>
                  </a:txBody>
                  <a:tcPr/>
                </a:tc>
              </a:tr>
              <a:tr h="1438807">
                <a:tc>
                  <a:txBody>
                    <a:bodyPr/>
                    <a:lstStyle/>
                    <a:p>
                      <a:pPr algn="ctr"/>
                      <a:endParaRPr lang="ru-RU" sz="1600" dirty="0" smtClean="0"/>
                    </a:p>
                    <a:p>
                      <a:pPr algn="ctr"/>
                      <a:endParaRPr lang="ru-RU" sz="1600" dirty="0" smtClean="0"/>
                    </a:p>
                    <a:p>
                      <a:pPr algn="ctr"/>
                      <a:r>
                        <a:rPr lang="ru-RU" sz="1600" dirty="0" smtClean="0"/>
                        <a:t>Сопротивление резке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 smtClean="0"/>
                    </a:p>
                    <a:p>
                      <a:pPr algn="ctr"/>
                      <a:endParaRPr lang="ru-RU" sz="1600" dirty="0" smtClean="0"/>
                    </a:p>
                    <a:p>
                      <a:pPr algn="ctr"/>
                      <a:r>
                        <a:rPr lang="ru-RU" sz="1600" dirty="0" smtClean="0"/>
                        <a:t>Медленный износ диска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Используйте диск для более твердых</a:t>
                      </a:r>
                      <a:r>
                        <a:rPr lang="ru-RU" sz="1600" baseline="0" dirty="0" smtClean="0"/>
                        <a:t> материалов (мягче основа). Уменьшите поток охлаждающей жидкости. Уменьшите давление резки.</a:t>
                      </a:r>
                      <a:endParaRPr lang="ru-RU" sz="1600" dirty="0"/>
                    </a:p>
                  </a:txBody>
                  <a:tcPr/>
                </a:tc>
              </a:tr>
              <a:tr h="1169032">
                <a:tc>
                  <a:txBody>
                    <a:bodyPr/>
                    <a:lstStyle/>
                    <a:p>
                      <a:pPr algn="ctr"/>
                      <a:endParaRPr lang="ru-RU" sz="1600" dirty="0" smtClean="0"/>
                    </a:p>
                    <a:p>
                      <a:pPr algn="ctr"/>
                      <a:r>
                        <a:rPr lang="ru-RU" sz="1600" dirty="0" smtClean="0"/>
                        <a:t>Замедляется скорость отрезного станка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 smtClean="0"/>
                    </a:p>
                    <a:p>
                      <a:pPr algn="ctr"/>
                      <a:r>
                        <a:rPr lang="ru-RU" sz="1600" dirty="0" smtClean="0"/>
                        <a:t>Недостаточно мощности отрезного станка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Используйте более мощный отрезной станок. Ограничьте размер образца. Используйте орбитальный отрезной</a:t>
                      </a:r>
                      <a:r>
                        <a:rPr lang="ru-RU" sz="1600" baseline="0" dirty="0" smtClean="0"/>
                        <a:t> станок</a:t>
                      </a:r>
                      <a:endParaRPr lang="ru-RU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46725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931" y="0"/>
            <a:ext cx="8534400" cy="1507067"/>
          </a:xfrm>
        </p:spPr>
        <p:txBody>
          <a:bodyPr/>
          <a:lstStyle/>
          <a:p>
            <a:r>
              <a:rPr lang="ru-RU" dirty="0" smtClean="0"/>
              <a:t>Заливка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535931" y="1383957"/>
            <a:ext cx="6601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Для магния используют только холодный метод заливки.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535931" y="2306595"/>
            <a:ext cx="7580921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/>
              <a:t>Холодная </a:t>
            </a:r>
            <a:r>
              <a:rPr lang="ru-RU" b="1" dirty="0" smtClean="0"/>
              <a:t>заливка:</a:t>
            </a:r>
          </a:p>
          <a:p>
            <a:r>
              <a:rPr lang="ru-RU" dirty="0" smtClean="0"/>
              <a:t>Акриловые </a:t>
            </a:r>
            <a:r>
              <a:rPr lang="ru-RU" dirty="0"/>
              <a:t>смолы, эпоксидные смолы, </a:t>
            </a:r>
            <a:r>
              <a:rPr lang="ru-RU" dirty="0" err="1"/>
              <a:t>полиэстеровые</a:t>
            </a:r>
            <a:r>
              <a:rPr lang="ru-RU" dirty="0"/>
              <a:t> </a:t>
            </a:r>
            <a:r>
              <a:rPr lang="ru-RU" dirty="0" smtClean="0"/>
              <a:t>смолы,</a:t>
            </a:r>
          </a:p>
          <a:p>
            <a:endParaRPr lang="ru-RU" dirty="0"/>
          </a:p>
          <a:p>
            <a:r>
              <a:rPr lang="ru-RU" b="1" dirty="0"/>
              <a:t>Холодная заливка под давлением и в </a:t>
            </a:r>
            <a:r>
              <a:rPr lang="ru-RU" b="1" dirty="0" smtClean="0"/>
              <a:t>вакууме:</a:t>
            </a:r>
          </a:p>
          <a:p>
            <a:r>
              <a:rPr lang="ru-RU" dirty="0" smtClean="0"/>
              <a:t>Эпоксидные </a:t>
            </a:r>
            <a:r>
              <a:rPr lang="ru-RU" dirty="0"/>
              <a:t>и акриловые </a:t>
            </a:r>
            <a:r>
              <a:rPr lang="ru-RU" dirty="0" smtClean="0"/>
              <a:t>смолы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61471198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0</TotalTime>
  <Words>903</Words>
  <Application>Microsoft Office PowerPoint</Application>
  <PresentationFormat>Широкоэкранный</PresentationFormat>
  <Paragraphs>181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0" baseType="lpstr">
      <vt:lpstr>Arial</vt:lpstr>
      <vt:lpstr>Century Gothic</vt:lpstr>
      <vt:lpstr>Wingdings 3</vt:lpstr>
      <vt:lpstr>Сектор</vt:lpstr>
      <vt:lpstr>Магний</vt:lpstr>
      <vt:lpstr>Физические свойства</vt:lpstr>
      <vt:lpstr>Возможные методы резки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Заливка</vt:lpstr>
      <vt:lpstr>Различия смол</vt:lpstr>
      <vt:lpstr>Заливка в вакууме</vt:lpstr>
      <vt:lpstr>Шлифовка</vt:lpstr>
      <vt:lpstr>DIGIPREP ACCURA (metkon)</vt:lpstr>
      <vt:lpstr>Расходные материалы</vt:lpstr>
      <vt:lpstr>Алмазные пасты, суспензии, аэрозоли, лубриканты</vt:lpstr>
      <vt:lpstr>Травление магния и магниевых сплавов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Магний</dc:title>
  <dc:creator>Никита Сидоров</dc:creator>
  <cp:lastModifiedBy>Никита Сидоров</cp:lastModifiedBy>
  <cp:revision>19</cp:revision>
  <dcterms:created xsi:type="dcterms:W3CDTF">2015-03-22T17:13:16Z</dcterms:created>
  <dcterms:modified xsi:type="dcterms:W3CDTF">2015-05-17T20:40:08Z</dcterms:modified>
</cp:coreProperties>
</file>