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6" r:id="rId8"/>
    <p:sldId id="267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858B965-1DC9-4DBC-84AA-2FF95F6DBAF6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D5D9171-8624-42CC-8B37-C7137D44E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14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B965-1DC9-4DBC-84AA-2FF95F6DBAF6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9171-8624-42CC-8B37-C7137D44E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98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B965-1DC9-4DBC-84AA-2FF95F6DBAF6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9171-8624-42CC-8B37-C7137D44E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604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B965-1DC9-4DBC-84AA-2FF95F6DBAF6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9171-8624-42CC-8B37-C7137D44E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92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B965-1DC9-4DBC-84AA-2FF95F6DBAF6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9171-8624-42CC-8B37-C7137D44E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743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B965-1DC9-4DBC-84AA-2FF95F6DBAF6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9171-8624-42CC-8B37-C7137D44E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992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B965-1DC9-4DBC-84AA-2FF95F6DBAF6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9171-8624-42CC-8B37-C7137D44E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595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858B965-1DC9-4DBC-84AA-2FF95F6DBAF6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9171-8624-42CC-8B37-C7137D44E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20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858B965-1DC9-4DBC-84AA-2FF95F6DBAF6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9171-8624-42CC-8B37-C7137D44E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657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B965-1DC9-4DBC-84AA-2FF95F6DBAF6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9171-8624-42CC-8B37-C7137D44E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49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B965-1DC9-4DBC-84AA-2FF95F6DBAF6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9171-8624-42CC-8B37-C7137D44E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108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B965-1DC9-4DBC-84AA-2FF95F6DBAF6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9171-8624-42CC-8B37-C7137D44E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54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B965-1DC9-4DBC-84AA-2FF95F6DBAF6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9171-8624-42CC-8B37-C7137D44E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35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B965-1DC9-4DBC-84AA-2FF95F6DBAF6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9171-8624-42CC-8B37-C7137D44E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4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B965-1DC9-4DBC-84AA-2FF95F6DBAF6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9171-8624-42CC-8B37-C7137D44E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32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B965-1DC9-4DBC-84AA-2FF95F6DBAF6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9171-8624-42CC-8B37-C7137D44E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95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B965-1DC9-4DBC-84AA-2FF95F6DBAF6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9171-8624-42CC-8B37-C7137D44E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60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8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-45000"/>
                    </a14:imgEffect>
                    <a14:imgEffect>
                      <a14:brightnessContrast bright="-5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858B965-1DC9-4DBC-84AA-2FF95F6DBAF6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D5D9171-8624-42CC-8B37-C7137D44E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1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ru-RU" dirty="0" smtClean="0"/>
              <a:t>ПАЛЛАДИЙ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/>
              <a:t>Производство и потребление</a:t>
            </a:r>
          </a:p>
        </p:txBody>
      </p:sp>
    </p:spTree>
    <p:extLst>
      <p:ext uri="{BB962C8B-B14F-4D97-AF65-F5344CB8AC3E}">
        <p14:creationId xmlns:p14="http://schemas.microsoft.com/office/powerpoint/2010/main" val="4099609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774" y="241831"/>
            <a:ext cx="8761413" cy="706964"/>
          </a:xfrm>
        </p:spPr>
        <p:txBody>
          <a:bodyPr/>
          <a:lstStyle/>
          <a:p>
            <a:r>
              <a:rPr lang="ru-RU" dirty="0" smtClean="0"/>
              <a:t>Ювелирное дело</a:t>
            </a:r>
            <a:endParaRPr lang="ru-RU" dirty="0"/>
          </a:p>
        </p:txBody>
      </p:sp>
      <p:pic>
        <p:nvPicPr>
          <p:cNvPr id="4" name="Содержимое 11" descr="palladij1.gif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4" y="1019256"/>
            <a:ext cx="2590800" cy="231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Содержимое 12" descr="21614ebb-840f-4e3c-af9b-99f3bb848d51.jpg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032" y="3704119"/>
            <a:ext cx="2471968" cy="221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7"/>
          <p:cNvSpPr>
            <a:spLocks noGrp="1"/>
          </p:cNvSpPr>
          <p:nvPr/>
        </p:nvSpPr>
        <p:spPr bwMode="auto">
          <a:xfrm>
            <a:off x="4043362" y="1241160"/>
            <a:ext cx="662463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ru-RU" altLang="ru-RU" dirty="0">
                <a:solidFill>
                  <a:schemeClr val="bg1"/>
                </a:solidFill>
              </a:rPr>
              <a:t>В сплавах используемых в ювелирном деле (например, для получения сплава золото-палладий — т. н. «белое золото»), в целом палладий даже в незначительном</a:t>
            </a:r>
          </a:p>
        </p:txBody>
      </p:sp>
      <p:sp>
        <p:nvSpPr>
          <p:cNvPr id="7" name="Текст 9"/>
          <p:cNvSpPr>
            <a:spLocks noGrp="1"/>
          </p:cNvSpPr>
          <p:nvPr/>
        </p:nvSpPr>
        <p:spPr bwMode="auto">
          <a:xfrm>
            <a:off x="1247774" y="3629290"/>
            <a:ext cx="6665942" cy="22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ru-RU" alt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количестве </a:t>
            </a:r>
            <a:r>
              <a:rPr lang="ru-RU" alt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(1 %) способен резко изменить цвет золота в серебристо-белый. </a:t>
            </a:r>
            <a:r>
              <a:rPr lang="ru-RU" alt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сплавы палладия с серебром в ювелирном деле имеют пробу 500 и 850 (наиболее технологичны и привлекательны).</a:t>
            </a:r>
          </a:p>
        </p:txBody>
      </p:sp>
    </p:spTree>
    <p:extLst>
      <p:ext uri="{BB962C8B-B14F-4D97-AF65-F5344CB8AC3E}">
        <p14:creationId xmlns:p14="http://schemas.microsoft.com/office/powerpoint/2010/main" val="1208072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462" y="532014"/>
            <a:ext cx="10482349" cy="58189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Гальванотехника</a:t>
            </a:r>
          </a:p>
          <a:p>
            <a:pPr>
              <a:buNone/>
            </a:pPr>
            <a:r>
              <a:rPr lang="ru-RU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Хлорид палладия применяется в качестве активирующего вещества при гальванической металлизации диэлектриков — в частности, осаждении меди на поверхность слоистых пластиков при производстве печатных плат в электронике</a:t>
            </a:r>
            <a:r>
              <a:rPr lang="ru-RU" alt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alt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Электрические контакты</a:t>
            </a:r>
          </a:p>
          <a:p>
            <a:pPr>
              <a:buNone/>
            </a:pPr>
            <a:r>
              <a:rPr lang="ru-RU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Палладий и сплавы палладия используется в электронике — для покрытий, устойчивых к действию сульфидов (преимущество перед серебром</a:t>
            </a:r>
            <a:r>
              <a:rPr lang="ru-RU" alt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algn="ctr">
              <a:buNone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Медицина</a:t>
            </a:r>
          </a:p>
          <a:p>
            <a:pPr>
              <a:buNone/>
            </a:pPr>
            <a:r>
              <a:rPr lang="ru-RU" altLang="ru-RU" dirty="0"/>
              <a:t>    </a:t>
            </a:r>
            <a:r>
              <a:rPr lang="ru-RU" alt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некоторых странах незначительное количество палладия используется для получения цитостатических препаратов — в виде комплексных соединений, аналогично </a:t>
            </a:r>
            <a:r>
              <a:rPr lang="ru-RU" alt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цис</a:t>
            </a:r>
            <a:r>
              <a:rPr lang="ru-RU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-платине</a:t>
            </a:r>
            <a:r>
              <a:rPr lang="ru-RU" alt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alt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8247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365760"/>
            <a:ext cx="2278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8588" y="6059979"/>
            <a:ext cx="4904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290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058" y="973668"/>
            <a:ext cx="8761413" cy="706964"/>
          </a:xfrm>
        </p:spPr>
        <p:txBody>
          <a:bodyPr/>
          <a:lstStyle/>
          <a:p>
            <a:r>
              <a:rPr lang="ru-RU" dirty="0" smtClean="0"/>
              <a:t>История открытия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7058" y="2232083"/>
            <a:ext cx="8367762" cy="3416300"/>
          </a:xfrm>
        </p:spPr>
        <p:txBody>
          <a:bodyPr>
            <a:normAutofit/>
          </a:bodyPr>
          <a:lstStyle/>
          <a:p>
            <a:pPr marL="0" lvl="0" indent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Палладий </a:t>
            </a:r>
            <a:r>
              <a:rPr lang="ru-RU" altLang="ru-RU" sz="3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 открыт английским </a:t>
            </a:r>
            <a:r>
              <a:rPr lang="ru-RU" altLang="ru-RU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химиком Вильямом </a:t>
            </a:r>
            <a:r>
              <a:rPr lang="ru-RU" altLang="ru-RU" sz="3200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Волластоном</a:t>
            </a:r>
            <a:r>
              <a:rPr lang="ru-RU" altLang="ru-RU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3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1803 году.</a:t>
            </a:r>
          </a:p>
          <a:p>
            <a:pPr marL="0" lvl="0" indent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ru-RU" altLang="ru-RU" sz="3200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 по имени астероида Паллада, открытого немецким астрономом </a:t>
            </a:r>
            <a:r>
              <a:rPr lang="ru-RU" altLang="ru-RU" sz="3200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Ольберсом</a:t>
            </a:r>
            <a:r>
              <a:rPr lang="ru-RU" altLang="ru-RU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1802 </a:t>
            </a:r>
            <a:r>
              <a:rPr lang="ru-RU" altLang="ru-RU" sz="3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году.</a:t>
            </a:r>
            <a:endParaRPr lang="ru-RU" altLang="ru-RU" sz="32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11" descr="Palladium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819" y="973668"/>
            <a:ext cx="2730941" cy="296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901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5000"/>
                    </a14:imgEffect>
                    <a14:imgEffect>
                      <a14:brightnessContrast bright="-5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металла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038408" y="988911"/>
            <a:ext cx="1877960" cy="1841495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662083"/>
              </p:ext>
            </p:extLst>
          </p:nvPr>
        </p:nvGraphicFramePr>
        <p:xfrm>
          <a:off x="1155700" y="3018155"/>
          <a:ext cx="8761412" cy="2956560"/>
        </p:xfrm>
        <a:graphic>
          <a:graphicData uri="http://schemas.openxmlformats.org/drawingml/2006/table">
            <a:tbl>
              <a:tblPr/>
              <a:tblGrid>
                <a:gridCol w="4380706">
                  <a:extLst>
                    <a:ext uri="{9D8B030D-6E8A-4147-A177-3AD203B41FA5}">
                      <a16:colId xmlns:a16="http://schemas.microsoft.com/office/drawing/2014/main" val="749825309"/>
                    </a:ext>
                  </a:extLst>
                </a:gridCol>
                <a:gridCol w="4380706">
                  <a:extLst>
                    <a:ext uri="{9D8B030D-6E8A-4147-A177-3AD203B41FA5}">
                      <a16:colId xmlns:a16="http://schemas.microsoft.com/office/drawing/2014/main" val="1595021228"/>
                    </a:ext>
                  </a:extLst>
                </a:gridCol>
              </a:tblGrid>
              <a:tr h="369570">
                <a:tc>
                  <a:txBody>
                    <a:bodyPr/>
                    <a:lstStyle/>
                    <a:p>
                      <a:pPr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Плотность (при н. у.)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12,02 г/см³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952452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Температура плавления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1827 K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3526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Температура кипения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2940 K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80493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Уд. теплота плавления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17,24 кДж/моль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066759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Уд. теплота испарения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372,4 кДж/моль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155873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Молярная теплоёмкость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25,8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Дж/(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K·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моль)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46835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font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Структура решётки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ГЦК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870406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Параметры решётки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3,890 Å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95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087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Физические свойства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1680632"/>
            <a:ext cx="8825659" cy="4339168"/>
          </a:xfrm>
        </p:spPr>
        <p:txBody>
          <a:bodyPr>
            <a:noAutofit/>
          </a:bodyPr>
          <a:lstStyle/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Палладий самый легкий из платиновых элементов.</a:t>
            </a:r>
            <a:r>
              <a:rPr lang="en-US" altLang="ru-RU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ru-RU" altLang="ru-RU" sz="2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Палладий пластичен, микродобавки никеля, кобальта, родия или рутения улучшают механические свойства </a:t>
            </a:r>
            <a:r>
              <a:rPr lang="ru-RU" altLang="ru-RU" sz="24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</a:t>
            </a:r>
            <a:r>
              <a:rPr lang="ru-RU" altLang="ru-RU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повышают твёрдость.</a:t>
            </a:r>
          </a:p>
          <a:p>
            <a:pPr marL="0" lvl="0" indent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ru-RU" altLang="ru-RU" sz="2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комнатной температуре Палладий мягок и легко обрабатывается.</a:t>
            </a: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ru-RU" altLang="ru-RU" sz="2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Закипает жидкий палладий при температуре в 3980 по Цельсию</a:t>
            </a:r>
            <a:r>
              <a:rPr lang="ru-RU" altLang="ru-RU" sz="2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0915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Химические свойства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1680632"/>
            <a:ext cx="8825659" cy="4339168"/>
          </a:xfrm>
        </p:spPr>
        <p:txBody>
          <a:bodyPr>
            <a:normAutofit/>
          </a:bodyPr>
          <a:lstStyle/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2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Палладий не реагирует с водой, разбавленными кислотами, щелочами, гидратом аммиака</a:t>
            </a: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ru-RU" altLang="ru-RU" sz="2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2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Палладий реагирует с концентрированной соляной кислотой и её солями</a:t>
            </a:r>
            <a:r>
              <a:rPr lang="ru-RU" altLang="ru-RU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altLang="ru-RU" sz="24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</a:t>
            </a:r>
            <a:r>
              <a:rPr lang="ru-RU" alt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ru-RU" altLang="ru-RU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alt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HCl(к)+ </a:t>
            </a:r>
            <a:r>
              <a:rPr lang="ru-RU" altLang="ru-RU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alt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</a:t>
            </a:r>
            <a:r>
              <a:rPr lang="ru-RU" altLang="ru-RU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alt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H2[PdCl</a:t>
            </a:r>
            <a:r>
              <a:rPr lang="ru-RU" altLang="ru-RU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alt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altLang="ru-RU" sz="24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</a:t>
            </a:r>
            <a:r>
              <a:rPr lang="ru-RU" alt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ru-RU" altLang="ru-RU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alt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KCl + Cl</a:t>
            </a:r>
            <a:r>
              <a:rPr lang="ru-RU" altLang="ru-RU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alt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K</a:t>
            </a:r>
            <a:r>
              <a:rPr lang="ru-RU" altLang="ru-RU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alt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[PdCl</a:t>
            </a:r>
            <a:r>
              <a:rPr lang="ru-RU" altLang="ru-RU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alt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ru-RU" altLang="ru-RU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ru-RU" altLang="ru-RU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Реагирует </a:t>
            </a:r>
            <a:r>
              <a:rPr lang="ru-RU" altLang="ru-RU" sz="2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концентрированными серной и азотной кислотами, «царской водкой», галогенами, серой. Окисляется при сплавлении с гидросульфатом калия</a:t>
            </a:r>
            <a:r>
              <a:rPr lang="en-US" altLang="ru-RU" sz="2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altLang="ru-RU" sz="2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altLang="ru-RU" sz="24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</a:t>
            </a:r>
            <a:r>
              <a:rPr lang="ru-RU" alt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ru-RU" altLang="ru-RU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alt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HNO</a:t>
            </a:r>
            <a:r>
              <a:rPr lang="ru-RU" altLang="ru-RU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alt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(к)= </a:t>
            </a:r>
            <a:r>
              <a:rPr lang="ru-RU" altLang="ru-RU" sz="24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</a:t>
            </a:r>
            <a:r>
              <a:rPr lang="ru-RU" alt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</a:t>
            </a:r>
            <a:r>
              <a:rPr lang="ru-RU" altLang="ru-RU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alt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altLang="ru-RU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alt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↓+ </a:t>
            </a:r>
            <a:r>
              <a:rPr lang="ru-RU" altLang="ru-RU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alt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ru-RU" altLang="ru-RU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alt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 + </a:t>
            </a:r>
            <a:r>
              <a:rPr lang="ru-RU" altLang="ru-RU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alt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ru-RU" altLang="ru-RU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alt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1523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Получение палладия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2800" kern="0" dirty="0">
                <a:solidFill>
                  <a:schemeClr val="bg1"/>
                </a:solidFill>
              </a:rPr>
              <a:t>Главным образом, палладий получают при переработке сульфидных руд никеля и меди.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2800" kern="0" dirty="0">
                <a:solidFill>
                  <a:schemeClr val="bg1"/>
                </a:solidFill>
              </a:rPr>
              <a:t>В алмазных россыпях Британской Гвинеи был найден минерал </a:t>
            </a:r>
            <a:r>
              <a:rPr lang="ru-RU" altLang="ru-RU" sz="2800" kern="0" dirty="0" err="1">
                <a:solidFill>
                  <a:schemeClr val="bg1"/>
                </a:solidFill>
              </a:rPr>
              <a:t>потарит</a:t>
            </a:r>
            <a:r>
              <a:rPr lang="ru-RU" altLang="ru-RU" sz="2800" kern="0" dirty="0">
                <a:solidFill>
                  <a:schemeClr val="bg1"/>
                </a:solidFill>
              </a:rPr>
              <a:t>. Его состав </a:t>
            </a:r>
            <a:r>
              <a:rPr lang="en-US" altLang="ru-RU" sz="2800" b="1" kern="0" dirty="0" err="1">
                <a:solidFill>
                  <a:schemeClr val="bg1"/>
                </a:solidFill>
              </a:rPr>
              <a:t>PdHg</a:t>
            </a:r>
            <a:r>
              <a:rPr lang="en-US" altLang="ru-RU" sz="2800" b="1" kern="0" dirty="0">
                <a:solidFill>
                  <a:schemeClr val="bg1"/>
                </a:solidFill>
              </a:rPr>
              <a:t> </a:t>
            </a:r>
            <a:r>
              <a:rPr lang="ru-RU" altLang="ru-RU" sz="2800" kern="0" dirty="0">
                <a:solidFill>
                  <a:schemeClr val="bg1"/>
                </a:solidFill>
              </a:rPr>
              <a:t>установили химическим анализом. Однако возможно существовали  другие соединения с ртутью, например </a:t>
            </a:r>
            <a:r>
              <a:rPr lang="en-US" altLang="ru-RU" sz="2800" b="1" kern="0" dirty="0" smtClean="0">
                <a:solidFill>
                  <a:schemeClr val="bg1"/>
                </a:solidFill>
              </a:rPr>
              <a:t>Pd</a:t>
            </a:r>
            <a:r>
              <a:rPr lang="en-US" altLang="ru-RU" b="1" kern="0" dirty="0" smtClean="0">
                <a:solidFill>
                  <a:schemeClr val="bg1"/>
                </a:solidFill>
              </a:rPr>
              <a:t>2</a:t>
            </a:r>
            <a:r>
              <a:rPr lang="en-US" altLang="ru-RU" sz="2800" b="1" kern="0" dirty="0" smtClean="0">
                <a:solidFill>
                  <a:schemeClr val="bg1"/>
                </a:solidFill>
              </a:rPr>
              <a:t>Hg</a:t>
            </a:r>
            <a:r>
              <a:rPr lang="en-US" altLang="ru-RU" b="1" kern="0" dirty="0" smtClean="0">
                <a:solidFill>
                  <a:schemeClr val="bg1"/>
                </a:solidFill>
              </a:rPr>
              <a:t>3</a:t>
            </a:r>
            <a:endParaRPr lang="ru-RU" altLang="ru-RU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59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122" y="715973"/>
            <a:ext cx="8761413" cy="706964"/>
          </a:xfrm>
        </p:spPr>
        <p:txBody>
          <a:bodyPr/>
          <a:lstStyle/>
          <a:p>
            <a:r>
              <a:rPr lang="ru-RU" dirty="0" smtClean="0"/>
              <a:t>Добыча палладия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22" y="1680632"/>
            <a:ext cx="11106468" cy="4871258"/>
          </a:xfrm>
        </p:spPr>
      </p:pic>
    </p:spTree>
    <p:extLst>
      <p:ext uri="{BB962C8B-B14F-4D97-AF65-F5344CB8AC3E}">
        <p14:creationId xmlns:p14="http://schemas.microsoft.com/office/powerpoint/2010/main" val="2904953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 курса палладия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2146299"/>
            <a:ext cx="9666449" cy="427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64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палладия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4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Медицине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4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Ювелирном деле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4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Гальванотехнике 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4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Электро-контактах</a:t>
            </a:r>
            <a:endParaRPr lang="ru-RU" altLang="ru-RU" sz="4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0650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rial Black/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118</TotalTime>
  <Words>378</Words>
  <Application>Microsoft Office PowerPoint</Application>
  <PresentationFormat>Широкоэкранный</PresentationFormat>
  <Paragraphs>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Wingdings 3</vt:lpstr>
      <vt:lpstr>Совет директоров</vt:lpstr>
      <vt:lpstr>ПАЛЛАДИЙ</vt:lpstr>
      <vt:lpstr>История открытия</vt:lpstr>
      <vt:lpstr>Свойства металла</vt:lpstr>
      <vt:lpstr>Физические свойства</vt:lpstr>
      <vt:lpstr>Химические свойства</vt:lpstr>
      <vt:lpstr>Получение палладия</vt:lpstr>
      <vt:lpstr>Добыча палладия</vt:lpstr>
      <vt:lpstr>Динамика курса палладия</vt:lpstr>
      <vt:lpstr>Применение палладия</vt:lpstr>
      <vt:lpstr>Ювелирное дело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Сидоров</dc:creator>
  <cp:lastModifiedBy>Никита Сидоров</cp:lastModifiedBy>
  <cp:revision>13</cp:revision>
  <dcterms:created xsi:type="dcterms:W3CDTF">2016-04-12T16:25:08Z</dcterms:created>
  <dcterms:modified xsi:type="dcterms:W3CDTF">2016-04-12T18:24:00Z</dcterms:modified>
</cp:coreProperties>
</file>