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2" r:id="rId2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09.12.2015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09.12.2015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09.12.2015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028"/>
            <a:ext cx="7772400" cy="1470422"/>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7246EDB-5292-48C3-8D21-D91F30DDD114}"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41502781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16235AB-E71C-43AE-A1F6-29FC60686EB7}"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7950991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784" y="4406504"/>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1784" y="2906317"/>
            <a:ext cx="7772400" cy="1500188"/>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C55F134-6E7F-45F4-93B4-381B14BB7F4A}"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34213147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13200" cy="45255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73600" y="1600200"/>
            <a:ext cx="4013200" cy="45255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DBD6003-4D3E-4628-B5A1-0DEA5BF8E8F8}"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28857839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4716"/>
            <a:ext cx="4040717" cy="64055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5272"/>
            <a:ext cx="4040717" cy="395049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6087" y="1534716"/>
            <a:ext cx="4040716" cy="64055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6087" y="2175272"/>
            <a:ext cx="4040716" cy="395049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612F95DE-942A-4EF2-83B1-D5FB74CC1E60}"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42766226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3496E58D-40FF-43F3-B7B2-7C895BA77DB9}"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24170882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9CCD8103-11BD-4870-ACC1-70F6334CA04B}"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17850807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2654"/>
            <a:ext cx="3007784"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2" y="272657"/>
            <a:ext cx="511174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4707"/>
            <a:ext cx="30077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27DD008-CF48-4FCB-B4D7-2FC5B67C5EEE}"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3720931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09.12.2015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817" y="4800601"/>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817" y="613172"/>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817" y="5367341"/>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6189284-6B39-4502-BCE4-0513C7518DE5}"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23015928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AE7493F-B633-4056-8F62-43C04B9A9A5B}"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33448951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5039"/>
            <a:ext cx="2057400" cy="5850731"/>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5039"/>
            <a:ext cx="5969000" cy="585073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BF387D8-41AF-4F11-8BF1-A3E5791DF48B}"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306505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09.12.2015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09.12.2015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09.12.2015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09.12.2015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09.12.2015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09.12.2015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09.12.2015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09.12.2015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503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Rectangle 3"/>
          <p:cNvSpPr>
            <a:spLocks noGrp="1" noChangeArrowheads="1"/>
          </p:cNvSpPr>
          <p:nvPr>
            <p:ph type="body" idx="1"/>
          </p:nvPr>
        </p:nvSpPr>
        <p:spPr bwMode="auto">
          <a:xfrm>
            <a:off x="457200" y="1600200"/>
            <a:ext cx="8229600" cy="4525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28" name="Rectangle 4"/>
          <p:cNvSpPr>
            <a:spLocks noGrp="1" noChangeArrowheads="1"/>
          </p:cNvSpPr>
          <p:nvPr>
            <p:ph type="dt" sz="half" idx="2"/>
          </p:nvPr>
        </p:nvSpPr>
        <p:spPr bwMode="auto">
          <a:xfrm>
            <a:off x="457200" y="6244829"/>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fontAlgn="base">
              <a:spcBef>
                <a:spcPct val="0"/>
              </a:spcBef>
              <a:spcAft>
                <a:spcPct val="0"/>
              </a:spcAft>
              <a:defRPr/>
            </a:pPr>
            <a:endParaRPr lang="ru-RU">
              <a:solidFill>
                <a:srgbClr val="000000"/>
              </a:solidFill>
            </a:endParaRPr>
          </a:p>
        </p:txBody>
      </p:sp>
      <p:sp>
        <p:nvSpPr>
          <p:cNvPr id="1029" name="Rectangle 5"/>
          <p:cNvSpPr>
            <a:spLocks noGrp="1" noChangeArrowheads="1"/>
          </p:cNvSpPr>
          <p:nvPr>
            <p:ph type="ftr" sz="quarter" idx="3"/>
          </p:nvPr>
        </p:nvSpPr>
        <p:spPr bwMode="auto">
          <a:xfrm>
            <a:off x="3124200" y="6244829"/>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fontAlgn="base">
              <a:spcBef>
                <a:spcPct val="0"/>
              </a:spcBef>
              <a:spcAft>
                <a:spcPct val="0"/>
              </a:spcAft>
              <a:defRPr/>
            </a:pPr>
            <a:endParaRPr lang="ru-RU">
              <a:solidFill>
                <a:srgbClr val="000000"/>
              </a:solidFill>
            </a:endParaRPr>
          </a:p>
        </p:txBody>
      </p:sp>
      <p:sp>
        <p:nvSpPr>
          <p:cNvPr id="1030" name="Rectangle 6"/>
          <p:cNvSpPr>
            <a:spLocks noGrp="1" noChangeArrowheads="1"/>
          </p:cNvSpPr>
          <p:nvPr>
            <p:ph type="sldNum" sz="quarter" idx="4"/>
          </p:nvPr>
        </p:nvSpPr>
        <p:spPr bwMode="auto">
          <a:xfrm>
            <a:off x="6553200" y="6244829"/>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fontAlgn="base">
              <a:spcBef>
                <a:spcPct val="0"/>
              </a:spcBef>
              <a:spcAft>
                <a:spcPct val="0"/>
              </a:spcAft>
              <a:defRPr/>
            </a:pPr>
            <a:fld id="{8E67ABD2-F522-453D-91DA-D67E9579EDCE}" type="slidenum">
              <a:rPr lang="ru-RU">
                <a:solidFill>
                  <a:srgbClr val="000000"/>
                </a:solidFill>
              </a:rPr>
              <a:pPr fontAlgn="base">
                <a:spcBef>
                  <a:spcPct val="0"/>
                </a:spcBef>
                <a:spcAft>
                  <a:spcPct val="0"/>
                </a:spcAft>
                <a:defRPr/>
              </a:pPr>
              <a:t>‹#›</a:t>
            </a:fld>
            <a:endParaRPr lang="ru-RU">
              <a:solidFill>
                <a:srgbClr val="000000"/>
              </a:solidFill>
            </a:endParaRPr>
          </a:p>
        </p:txBody>
      </p:sp>
    </p:spTree>
    <p:extLst>
      <p:ext uri="{BB962C8B-B14F-4D97-AF65-F5344CB8AC3E}">
        <p14:creationId xmlns:p14="http://schemas.microsoft.com/office/powerpoint/2010/main" val="31294976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8.xml"/><Relationship Id="rId1" Type="http://schemas.openxmlformats.org/officeDocument/2006/relationships/vmlDrawing" Target="../drawings/vmlDrawing1.vml"/><Relationship Id="rId5" Type="http://schemas.openxmlformats.org/officeDocument/2006/relationships/image" Target="../media/image3.png"/><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8.xml"/><Relationship Id="rId1" Type="http://schemas.openxmlformats.org/officeDocument/2006/relationships/vmlDrawing" Target="../drawings/vmlDrawing2.vml"/><Relationship Id="rId5" Type="http://schemas.openxmlformats.org/officeDocument/2006/relationships/image" Target="../media/image4.w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8.xml"/><Relationship Id="rId1" Type="http://schemas.openxmlformats.org/officeDocument/2006/relationships/vmlDrawing" Target="../drawings/vmlDrawing3.vml"/><Relationship Id="rId4" Type="http://schemas.openxmlformats.org/officeDocument/2006/relationships/image" Target="../media/image6.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8.xml"/><Relationship Id="rId1" Type="http://schemas.openxmlformats.org/officeDocument/2006/relationships/vmlDrawing" Target="../drawings/vmlDrawing4.vml"/><Relationship Id="rId4" Type="http://schemas.openxmlformats.org/officeDocument/2006/relationships/image" Target="../media/image6.wmf"/></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3714" name="Рисунок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5" y="1943100"/>
            <a:ext cx="4398433" cy="337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3715" name="Rectangle 5"/>
          <p:cNvSpPr>
            <a:spLocks noChangeArrowheads="1"/>
          </p:cNvSpPr>
          <p:nvPr/>
        </p:nvSpPr>
        <p:spPr bwMode="auto">
          <a:xfrm>
            <a:off x="203200" y="5505213"/>
            <a:ext cx="873760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r>
              <a:rPr lang="ru-RU" altLang="ru-RU" sz="1400" smtClean="0">
                <a:solidFill>
                  <a:srgbClr val="000000"/>
                </a:solidFill>
                <a:latin typeface="Times New Roman" pitchFamily="18" charset="0"/>
              </a:rPr>
              <a:t>Рис. 73. Номограмма для определения дисперсионного упрочнения стали  по данным о межчастичиом расстоянии </a:t>
            </a:r>
            <a:r>
              <a:rPr lang="en-US" altLang="ru-RU" sz="1400" smtClean="0">
                <a:solidFill>
                  <a:srgbClr val="000000"/>
                </a:solidFill>
                <a:latin typeface="Times New Roman" pitchFamily="18" charset="0"/>
              </a:rPr>
              <a:t>λ</a:t>
            </a:r>
            <a:r>
              <a:rPr lang="ru-RU" altLang="ru-RU" sz="1400" smtClean="0">
                <a:solidFill>
                  <a:srgbClr val="000000"/>
                </a:solidFill>
                <a:latin typeface="Times New Roman" pitchFamily="18" charset="0"/>
              </a:rPr>
              <a:t>, диаметру </a:t>
            </a:r>
            <a:r>
              <a:rPr lang="en-US" altLang="ru-RU" sz="1400" smtClean="0">
                <a:solidFill>
                  <a:srgbClr val="000000"/>
                </a:solidFill>
                <a:latin typeface="Times New Roman" pitchFamily="18" charset="0"/>
              </a:rPr>
              <a:t>D</a:t>
            </a:r>
            <a:r>
              <a:rPr lang="ru-RU" altLang="ru-RU" sz="1400" smtClean="0">
                <a:solidFill>
                  <a:srgbClr val="000000"/>
                </a:solidFill>
                <a:latin typeface="Times New Roman" pitchFamily="18" charset="0"/>
              </a:rPr>
              <a:t> и объемной доле </a:t>
            </a:r>
            <a:r>
              <a:rPr lang="en-US" altLang="ru-RU" sz="1400" smtClean="0">
                <a:solidFill>
                  <a:srgbClr val="000000"/>
                </a:solidFill>
                <a:latin typeface="Times New Roman" pitchFamily="18" charset="0"/>
              </a:rPr>
              <a:t>f</a:t>
            </a:r>
            <a:r>
              <a:rPr lang="ru-RU" altLang="ru-RU" sz="1400" smtClean="0">
                <a:solidFill>
                  <a:srgbClr val="000000"/>
                </a:solidFill>
                <a:latin typeface="Times New Roman" pitchFamily="18" charset="0"/>
              </a:rPr>
              <a:t> упрочняющих фаз: </a:t>
            </a:r>
          </a:p>
          <a:p>
            <a:pPr algn="ctr" eaLnBrk="1" fontAlgn="base" hangingPunct="1">
              <a:spcBef>
                <a:spcPct val="0"/>
              </a:spcBef>
              <a:spcAft>
                <a:spcPct val="0"/>
              </a:spcAft>
              <a:buFontTx/>
              <a:buNone/>
            </a:pPr>
            <a:r>
              <a:rPr lang="ru-RU" altLang="ru-RU" sz="1400" smtClean="0">
                <a:solidFill>
                  <a:srgbClr val="000000"/>
                </a:solidFill>
                <a:latin typeface="Times New Roman" pitchFamily="18" charset="0"/>
              </a:rPr>
              <a:t>а — графическое изображение уравнения (29); б —то же, уравнения (30)</a:t>
            </a:r>
          </a:p>
        </p:txBody>
      </p:sp>
    </p:spTree>
    <p:extLst>
      <p:ext uri="{BB962C8B-B14F-4D97-AF65-F5344CB8AC3E}">
        <p14:creationId xmlns:p14="http://schemas.microsoft.com/office/powerpoint/2010/main" val="2611187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4"/>
          <p:cNvSpPr>
            <a:spLocks noChangeArrowheads="1"/>
          </p:cNvSpPr>
          <p:nvPr/>
        </p:nvSpPr>
        <p:spPr bwMode="auto">
          <a:xfrm>
            <a:off x="203203" y="1732717"/>
            <a:ext cx="8420100" cy="5047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400" smtClean="0">
                <a:solidFill>
                  <a:srgbClr val="000000"/>
                </a:solidFill>
                <a:latin typeface="Times New Roman" pitchFamily="18" charset="0"/>
              </a:rPr>
              <a:t>Как следует из рис. 76 и уравнения (37), наиболее сильное охрупчивание стали достигается при повышении доли перлита в структуре (прежде всего при увеличении содержания углерода в стали). Собственно дисперсионное упрочнение вызывает наименьшее охрупчивание по сравнению с другими «охрупчивающими» механизмами упрочнения, а учитывая, что карбонитридные частицы обеспечивают получение мелкозернистой стали, дисперсионное упрочнение феррито-перлитных сталей следует считать наиболее рациональным. На принципе сочетания дисперсионного упрочнения и измельчения зерна базируются стали с карбонитридным упрочнением, обладающие наиболее высокой прочностью и хладостойкостью.</a:t>
            </a:r>
          </a:p>
          <a:p>
            <a:pPr algn="just" eaLnBrk="1" fontAlgn="base" hangingPunct="1">
              <a:spcBef>
                <a:spcPct val="0"/>
              </a:spcBef>
              <a:spcAft>
                <a:spcPct val="0"/>
              </a:spcAft>
              <a:buFontTx/>
              <a:buNone/>
            </a:pPr>
            <a:r>
              <a:rPr lang="ru-RU" altLang="ru-RU" sz="1400" smtClean="0">
                <a:solidFill>
                  <a:srgbClr val="000000"/>
                </a:solidFill>
                <a:latin typeface="Times New Roman" pitchFamily="18" charset="0"/>
              </a:rPr>
              <a:t>Влияние отдельных механизмов упрочнения на предел текучести стали и изменение температуры перехода сталей 15Г, 15ГФ и 16Г2АФ иллюстрирует векторная диаграмма на рис. 77*. Сталь 15Г не содержит карбонитридных фаз, поэтому в ней не происходит дисперсионное упрочнение и связанное с ним измельчение зерна. Эта сталь имеет невысокий предел текучести (~270 МПа) при относительно крупном зерне (№ 4—5), которое не компенсирует охрупчивания, происходящего в результате легирования феррита и наличия перлита в стали. Предел текучести стали 15ГФ заметно выше (~370 МПа) вследствие наличия карбидов ванадия, обусловливающих дисперсионное упрочнение и связанное с ним измельчение зерна (№,6—7). Однако такое уменьшение размера зерна позволяет лишь сохранить порог хладноломкости на уровне стали 15Г. И только в стали 16Г2АФ, содержащей карбонитриды ванадия и нитриды алюминия, наблюдается значительное измельчение зерна (№ 8—9), что позволяет при высоком пределе текучести стали (450—500 МПа) не только скомпенсировать охрупчивающее влияние такого упрочнения, но и понизить температуры перехода. Следовательно, в сталях с карбонитридным упрочнением высокая прочность сочетается с малой склонностью к хрупким разрушениям, т. е. низкой температурой перехода из вязкого в хрупкое состояние.</a:t>
            </a:r>
          </a:p>
          <a:p>
            <a:pPr algn="just" fontAlgn="base">
              <a:spcBef>
                <a:spcPct val="0"/>
              </a:spcBef>
              <a:spcAft>
                <a:spcPct val="0"/>
              </a:spcAft>
              <a:buFontTx/>
              <a:buNone/>
            </a:pPr>
            <a:endParaRPr lang="ru-RU" altLang="ru-RU" sz="1400" smtClean="0">
              <a:solidFill>
                <a:srgbClr val="000000"/>
              </a:solidFill>
            </a:endParaRPr>
          </a:p>
        </p:txBody>
      </p:sp>
    </p:spTree>
    <p:extLst>
      <p:ext uri="{BB962C8B-B14F-4D97-AF65-F5344CB8AC3E}">
        <p14:creationId xmlns:p14="http://schemas.microsoft.com/office/powerpoint/2010/main" val="10452155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4"/>
          <p:cNvSpPr>
            <a:spLocks noChangeArrowheads="1"/>
          </p:cNvSpPr>
          <p:nvPr/>
        </p:nvSpPr>
        <p:spPr bwMode="auto">
          <a:xfrm>
            <a:off x="304800" y="2057402"/>
            <a:ext cx="8839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600" i="1" smtClean="0">
                <a:solidFill>
                  <a:srgbClr val="000000"/>
                </a:solidFill>
                <a:latin typeface="Times New Roman" pitchFamily="18" charset="0"/>
              </a:rPr>
              <a:t>* На векторной диаграмме не нанесена компонента </a:t>
            </a:r>
            <a:r>
              <a:rPr lang="en-US" altLang="ru-RU" sz="1600" smtClean="0">
                <a:solidFill>
                  <a:srgbClr val="000000"/>
                </a:solidFill>
                <a:latin typeface="Times New Roman" pitchFamily="18" charset="0"/>
              </a:rPr>
              <a:t>σ</a:t>
            </a:r>
            <a:r>
              <a:rPr lang="ru-RU" altLang="ru-RU" sz="1600" baseline="-25000" smtClean="0">
                <a:solidFill>
                  <a:srgbClr val="000000"/>
                </a:solidFill>
                <a:latin typeface="Times New Roman" pitchFamily="18" charset="0"/>
              </a:rPr>
              <a:t>0</a:t>
            </a:r>
            <a:r>
              <a:rPr lang="ru-RU" altLang="ru-RU" sz="1600" i="1" smtClean="0">
                <a:solidFill>
                  <a:srgbClr val="000000"/>
                </a:solidFill>
                <a:latin typeface="Times New Roman" pitchFamily="18" charset="0"/>
              </a:rPr>
              <a:t>, одинаковая для все трех сталей. Необходимо также подчеркнуть, что на диаграмме отложены не абсолютные значения предела текучести и температуры перехода, а лишь их изменение — Δ</a:t>
            </a:r>
            <a:r>
              <a:rPr lang="en-US" altLang="ru-RU" sz="1600" smtClean="0">
                <a:solidFill>
                  <a:srgbClr val="000000"/>
                </a:solidFill>
                <a:latin typeface="Times New Roman" pitchFamily="18" charset="0"/>
              </a:rPr>
              <a:t>σ</a:t>
            </a:r>
            <a:r>
              <a:rPr lang="ru-RU" altLang="ru-RU" sz="1600" baseline="-25000" smtClean="0">
                <a:solidFill>
                  <a:srgbClr val="000000"/>
                </a:solidFill>
                <a:latin typeface="Times New Roman" pitchFamily="18" charset="0"/>
              </a:rPr>
              <a:t>Т</a:t>
            </a:r>
            <a:r>
              <a:rPr lang="ru-RU" altLang="ru-RU" sz="1600" i="1" smtClean="0">
                <a:solidFill>
                  <a:srgbClr val="000000"/>
                </a:solidFill>
                <a:latin typeface="Times New Roman" pitchFamily="18" charset="0"/>
              </a:rPr>
              <a:t> и </a:t>
            </a:r>
            <a:r>
              <a:rPr lang="en-US" altLang="ru-RU" sz="1600" smtClean="0">
                <a:solidFill>
                  <a:srgbClr val="000000"/>
                </a:solidFill>
                <a:latin typeface="Times New Roman" pitchFamily="18" charset="0"/>
              </a:rPr>
              <a:t>Δ</a:t>
            </a:r>
            <a:r>
              <a:rPr lang="ru-RU" altLang="ru-RU" sz="1600" smtClean="0">
                <a:solidFill>
                  <a:srgbClr val="000000"/>
                </a:solidFill>
                <a:latin typeface="Times New Roman" pitchFamily="18" charset="0"/>
              </a:rPr>
              <a:t>Тпр</a:t>
            </a:r>
            <a:r>
              <a:rPr lang="ru-RU" altLang="ru-RU" sz="1600" i="1" smtClean="0">
                <a:solidFill>
                  <a:srgbClr val="000000"/>
                </a:solidFill>
                <a:latin typeface="Times New Roman" pitchFamily="18" charset="0"/>
              </a:rPr>
              <a:t>.</a:t>
            </a:r>
          </a:p>
        </p:txBody>
      </p:sp>
      <p:sp>
        <p:nvSpPr>
          <p:cNvPr id="253955" name="Rectangle 6"/>
          <p:cNvSpPr>
            <a:spLocks noChangeArrowheads="1"/>
          </p:cNvSpPr>
          <p:nvPr/>
        </p:nvSpPr>
        <p:spPr bwMode="auto">
          <a:xfrm>
            <a:off x="-4222746" y="1628567"/>
            <a:ext cx="18473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ru-RU" altLang="ru-RU" sz="1600" smtClean="0">
              <a:solidFill>
                <a:srgbClr val="000000"/>
              </a:solidFill>
              <a:latin typeface="Times New Roman" pitchFamily="18" charset="0"/>
            </a:endParaRPr>
          </a:p>
        </p:txBody>
      </p:sp>
      <p:pic>
        <p:nvPicPr>
          <p:cNvPr id="253956" name="Рисунок 1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2914653"/>
            <a:ext cx="5664200" cy="20597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3957" name="Rectangle 7"/>
          <p:cNvSpPr>
            <a:spLocks noChangeArrowheads="1"/>
          </p:cNvSpPr>
          <p:nvPr/>
        </p:nvSpPr>
        <p:spPr bwMode="auto">
          <a:xfrm>
            <a:off x="711205" y="5174552"/>
            <a:ext cx="672041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r>
              <a:rPr lang="ru-RU" altLang="ru-RU" sz="1200" smtClean="0">
                <a:solidFill>
                  <a:srgbClr val="000000"/>
                </a:solidFill>
                <a:latin typeface="Times New Roman" pitchFamily="18" charset="0"/>
                <a:cs typeface="Times New Roman" pitchFamily="18" charset="0"/>
              </a:rPr>
              <a:t>Рис. 77. Векторная диаграмма, показывающая влияние отдельных компонентов упрочнения на измеиенне предела текучести и температуры перехода сталей 15Г, 15ГФ и 16Г2АФ (М. И. Гольдштейн)</a:t>
            </a:r>
            <a:endParaRPr lang="ru-RU" altLang="ru-RU" sz="1800" smtClean="0">
              <a:solidFill>
                <a:srgbClr val="000000"/>
              </a:solidFill>
            </a:endParaRPr>
          </a:p>
        </p:txBody>
      </p:sp>
    </p:spTree>
    <p:extLst>
      <p:ext uri="{BB962C8B-B14F-4D97-AF65-F5344CB8AC3E}">
        <p14:creationId xmlns:p14="http://schemas.microsoft.com/office/powerpoint/2010/main" val="4548840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4"/>
          <p:cNvSpPr>
            <a:spLocks noChangeArrowheads="1"/>
          </p:cNvSpPr>
          <p:nvPr/>
        </p:nvSpPr>
        <p:spPr bwMode="auto">
          <a:xfrm>
            <a:off x="304800" y="1510904"/>
            <a:ext cx="8534400" cy="553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600" b="1" smtClean="0">
                <a:solidFill>
                  <a:srgbClr val="000000"/>
                </a:solidFill>
                <a:latin typeface="Times New Roman" pitchFamily="18" charset="0"/>
              </a:rPr>
              <a:t>3. Стали повышенной прочности</a:t>
            </a:r>
            <a:endParaRPr lang="ru-RU" altLang="ru-RU" sz="1600" smtClean="0">
              <a:solidFill>
                <a:srgbClr val="000000"/>
              </a:solidFill>
              <a:latin typeface="Times New Roman" pitchFamily="18" charset="0"/>
            </a:endParaRP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	Как правило, строительные стали повышенной прочности (</a:t>
            </a:r>
            <a:r>
              <a:rPr lang="en-US" altLang="ru-RU" sz="1600" smtClean="0">
                <a:solidFill>
                  <a:srgbClr val="000000"/>
                </a:solidFill>
                <a:latin typeface="Times New Roman" pitchFamily="18" charset="0"/>
              </a:rPr>
              <a:t>σ</a:t>
            </a:r>
            <a:r>
              <a:rPr lang="ru-RU" altLang="ru-RU" sz="1600" baseline="-25000" smtClean="0">
                <a:solidFill>
                  <a:srgbClr val="000000"/>
                </a:solidFill>
                <a:latin typeface="Times New Roman" pitchFamily="18" charset="0"/>
              </a:rPr>
              <a:t>Т</a:t>
            </a:r>
            <a:r>
              <a:rPr lang="ru-RU" altLang="ru-RU" sz="1600" smtClean="0">
                <a:solidFill>
                  <a:srgbClr val="000000"/>
                </a:solidFill>
                <a:latin typeface="Times New Roman" pitchFamily="18" charset="0"/>
              </a:rPr>
              <a:t>≤400 МПа) поставляют в горячекатаном состоянии с феррито-перлитной структурой. Химический состав сталей и нормы механических свойств для проката различных видов и сечений определяются ГОСТ 19281—73 и ГОСТ 19282—73.</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	Основными легирующими элементами в этих сталях являются недорогие и доступные марганец, кремний, а в стали ряда марок дополнительно хром, ванадий, ниобий, титан, медь, фосфор.</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	В табл. 9 приведены основные данные о составе и гарантируемых свойстрах некоторых наиболее типичных сталей повышенной прочности.</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	Стали ряда марок можно получать с добавкой меди (0,15—0,30%) для повышения стойкости к атмосферной коррозии. В этом случае стали обозначают 09Г2Д, 09Г2СД, 15ГФД, 15Г2СФД, 10Г2БД, а их механические свойства соответствуют данным, приведенным в табл. 10 для соответствующих сталей без меди.</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	Низколегированные стали повышенной прочности имеют предел текучести в 1,25—1,6 раза выше, чем заменяемая сталь ВСтЗсп, для указанных сталей гарантируется ударная вязкость при температуре —40°С, а для некоторых и при —70°С (для стали ВСтЗсп ударная вязкость гарантируется только при —20 °С). Все это позволяет при замене углеродистой стали низколегированными сталями повышенной прочности получить экономию металла, облегчить массу металлоконструкций на 15—30% и обеспечить надежную эксплуатацию их при более низких температурах.</a:t>
            </a:r>
          </a:p>
          <a:p>
            <a:pPr algn="just" fontAlgn="base">
              <a:spcBef>
                <a:spcPct val="0"/>
              </a:spcBef>
              <a:spcAft>
                <a:spcPct val="0"/>
              </a:spcAft>
              <a:buFontTx/>
              <a:buNone/>
            </a:pPr>
            <a:endParaRPr lang="ru-RU" altLang="ru-RU" sz="1800" smtClean="0">
              <a:solidFill>
                <a:srgbClr val="000000"/>
              </a:solidFill>
            </a:endParaRPr>
          </a:p>
        </p:txBody>
      </p:sp>
    </p:spTree>
    <p:extLst>
      <p:ext uri="{BB962C8B-B14F-4D97-AF65-F5344CB8AC3E}">
        <p14:creationId xmlns:p14="http://schemas.microsoft.com/office/powerpoint/2010/main" val="13758001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4"/>
          <p:cNvSpPr>
            <a:spLocks noChangeArrowheads="1"/>
          </p:cNvSpPr>
          <p:nvPr/>
        </p:nvSpPr>
        <p:spPr bwMode="auto">
          <a:xfrm>
            <a:off x="304800" y="1936912"/>
            <a:ext cx="822960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Упрочнение рассматриваемых сталей при легировании достигается вследствие повышения устойчивости аустенита и получения более дисперсных продуктов распада аустенита на феррито-карбидную смесь.</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В сталях, легированных марганцем и кремнием (09Г2С, 17ГС), преобладает твердорастворное упрочнение. Эта же компонента существенна и в сталях 15ХСНД и ЮХНДП. Упрочнение за счет количества перлита в сталях, содержащих до 0,18—0,20% С (14Г2, 17ГС), составляет заметно большую долю, чем в сталях с низким содержанием углерода 0,12 % (09Г2, 10Г2С1 и т. п.), однако это приводит к тому, что для низколегированных сталей (с малым содержанием перлита) гарантируется ударная вязкость при температурах —40 и — 70°С, тогда как для сталей с более высоким содержанием углерода ударная вязкость нормируется лишь при — 40°С. В сталях с ванадием и ниобием (15ГФ, 15Г2СФ и 10Г2Б), кроме того, наблюдается дисперсионное упрочнение и упрочнение вследствие измельчения зерна в результате образования дисперсных карбидов VC и NbC.</a:t>
            </a:r>
          </a:p>
          <a:p>
            <a:pPr algn="just" fontAlgn="base">
              <a:spcBef>
                <a:spcPct val="0"/>
              </a:spcBef>
              <a:spcAft>
                <a:spcPct val="0"/>
              </a:spcAft>
              <a:buFontTx/>
              <a:buNone/>
            </a:pPr>
            <a:endParaRPr lang="ru-RU" altLang="ru-RU" sz="1800" smtClean="0">
              <a:solidFill>
                <a:srgbClr val="000000"/>
              </a:solidFill>
            </a:endParaRPr>
          </a:p>
        </p:txBody>
      </p:sp>
    </p:spTree>
    <p:extLst>
      <p:ext uri="{BB962C8B-B14F-4D97-AF65-F5344CB8AC3E}">
        <p14:creationId xmlns:p14="http://schemas.microsoft.com/office/powerpoint/2010/main" val="23150263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7026" name="Рисунок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403" y="2000252"/>
            <a:ext cx="8394700" cy="431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77390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4"/>
          <p:cNvSpPr>
            <a:spLocks noChangeArrowheads="1"/>
          </p:cNvSpPr>
          <p:nvPr/>
        </p:nvSpPr>
        <p:spPr bwMode="auto">
          <a:xfrm>
            <a:off x="711200" y="1923250"/>
            <a:ext cx="7520517"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Механические свойства сталей повышеииой прочности сильно зависят от толщины проката. Так, гарантируемые значения предела текучести стали 09Г2С следующим образом убывают с увеличением сечения проката:</a:t>
            </a:r>
            <a:endParaRPr lang="ru-RU" altLang="ru-RU" sz="1400" smtClean="0">
              <a:solidFill>
                <a:srgbClr val="000000"/>
              </a:solidFill>
              <a:latin typeface="Times New Roman" pitchFamily="18" charset="0"/>
            </a:endParaRPr>
          </a:p>
          <a:p>
            <a:pPr fontAlgn="base">
              <a:spcBef>
                <a:spcPct val="0"/>
              </a:spcBef>
              <a:spcAft>
                <a:spcPct val="0"/>
              </a:spcAft>
              <a:buFontTx/>
              <a:buNone/>
            </a:pPr>
            <a:endParaRPr lang="ru-RU" altLang="ru-RU" sz="1400" smtClean="0">
              <a:solidFill>
                <a:srgbClr val="000000"/>
              </a:solidFill>
            </a:endParaRPr>
          </a:p>
        </p:txBody>
      </p:sp>
      <p:graphicFrame>
        <p:nvGraphicFramePr>
          <p:cNvPr id="342126" name="Group 110"/>
          <p:cNvGraphicFramePr>
            <a:graphicFrameLocks noGrp="1"/>
          </p:cNvGraphicFramePr>
          <p:nvPr/>
        </p:nvGraphicFramePr>
        <p:xfrm>
          <a:off x="406400" y="3143250"/>
          <a:ext cx="8331200" cy="959760"/>
        </p:xfrm>
        <a:graphic>
          <a:graphicData uri="http://schemas.openxmlformats.org/drawingml/2006/table">
            <a:tbl>
              <a:tblPr/>
              <a:tblGrid>
                <a:gridCol w="1041400"/>
                <a:gridCol w="1041400"/>
                <a:gridCol w="1041400"/>
                <a:gridCol w="1043517"/>
                <a:gridCol w="1039283"/>
                <a:gridCol w="1041400"/>
                <a:gridCol w="1041400"/>
                <a:gridCol w="1041400"/>
              </a:tblGrid>
              <a:tr h="47988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Толщина проката, мм</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00" marB="342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00" marB="342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5—9</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00" marB="342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10</a:t>
                      </a: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—20</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00" marB="342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21—32</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00" marB="342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33—60</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00" marB="342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61—80</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00" marB="342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Более 80</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00" marB="342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88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σ</a:t>
                      </a:r>
                      <a:r>
                        <a:rPr kumimoji="0" lang="en-US" sz="900" b="0" i="0" u="none" strike="noStrike" cap="none" normalizeH="0" baseline="-30000" smtClean="0">
                          <a:ln>
                            <a:noFill/>
                          </a:ln>
                          <a:solidFill>
                            <a:schemeClr val="tx1"/>
                          </a:solidFill>
                          <a:effectLst/>
                          <a:latin typeface="Times New Roman" pitchFamily="18" charset="0"/>
                          <a:cs typeface="Times New Roman" pitchFamily="18" charset="0"/>
                        </a:rPr>
                        <a:t>т</a:t>
                      </a: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 МПа (не менее)</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00" marB="342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350</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00" marB="342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350</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00" marB="342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330</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00" marB="342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310</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00" marB="342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290</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00" marB="342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280</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00" marB="342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270</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00" marB="342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58080" name="Rectangle 104"/>
          <p:cNvSpPr>
            <a:spLocks noChangeArrowheads="1"/>
          </p:cNvSpPr>
          <p:nvPr/>
        </p:nvSpPr>
        <p:spPr bwMode="auto">
          <a:xfrm>
            <a:off x="182038" y="4860522"/>
            <a:ext cx="8961967"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Иногда стали повышенной прочности применяют в нормализованном состоянии. Нормализация приводит к большей стабильности механических свойств, улучшению характеристик пластичности, ударной вязкости и хладостоикости по сравнению с горячекатаным состоянием. При этом прочностные характеристики практически не изменяются.</a:t>
            </a:r>
            <a:endParaRPr lang="ru-RU" altLang="ru-RU" sz="1400" smtClean="0">
              <a:solidFill>
                <a:srgbClr val="000000"/>
              </a:solidFill>
            </a:endParaRPr>
          </a:p>
        </p:txBody>
      </p:sp>
    </p:spTree>
    <p:extLst>
      <p:ext uri="{BB962C8B-B14F-4D97-AF65-F5344CB8AC3E}">
        <p14:creationId xmlns:p14="http://schemas.microsoft.com/office/powerpoint/2010/main" val="27512341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4"/>
          <p:cNvSpPr>
            <a:spLocks noChangeArrowheads="1"/>
          </p:cNvSpPr>
          <p:nvPr/>
        </p:nvSpPr>
        <p:spPr bwMode="auto">
          <a:xfrm>
            <a:off x="304801" y="1889079"/>
            <a:ext cx="8263467"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Стали повышенной прочности могут подвергаться термоулучшению (закалке с высоким отпуском). Термоулучшение низколегированных сталей отличается от термоупрочнения низкоуглеродистых сталей тем, что, как правило, закалка стали проводится со специального, а не с прокатного нагрева. И самое главное, что в процессе охлаждения стали из аустенитного состояния протекают промежуточное и мартеиситиое превращения. После закалки обязательно проводят высокий отпуск. В результате такой обработки сталь имеет дисперсную сорбитную структуру.</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Гарантируемые механические свойства листового проката после термоулучшения приведены в табл. 10.</a:t>
            </a:r>
          </a:p>
        </p:txBody>
      </p:sp>
      <p:sp>
        <p:nvSpPr>
          <p:cNvPr id="259075" name="Rectangle 5"/>
          <p:cNvSpPr>
            <a:spLocks noChangeArrowheads="1"/>
          </p:cNvSpPr>
          <p:nvPr/>
        </p:nvSpPr>
        <p:spPr bwMode="auto">
          <a:xfrm>
            <a:off x="304800" y="4077058"/>
            <a:ext cx="863600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Таблица 10. Механические свойства (не менее) низколегированных сталей повышенной прочности после термоулучшения</a:t>
            </a:r>
            <a:endParaRPr lang="ru-RU" altLang="ru-RU" sz="1400" smtClean="0">
              <a:solidFill>
                <a:srgbClr val="000000"/>
              </a:solidFill>
              <a:latin typeface="Times New Roman" pitchFamily="18" charset="0"/>
            </a:endParaRPr>
          </a:p>
          <a:p>
            <a:pPr fontAlgn="base">
              <a:spcBef>
                <a:spcPct val="0"/>
              </a:spcBef>
              <a:spcAft>
                <a:spcPct val="0"/>
              </a:spcAft>
              <a:buFontTx/>
              <a:buNone/>
            </a:pPr>
            <a:endParaRPr lang="ru-RU" altLang="ru-RU" sz="1400" smtClean="0">
              <a:solidFill>
                <a:srgbClr val="000000"/>
              </a:solidFill>
            </a:endParaRPr>
          </a:p>
        </p:txBody>
      </p:sp>
      <p:graphicFrame>
        <p:nvGraphicFramePr>
          <p:cNvPr id="343150" name="Group 110"/>
          <p:cNvGraphicFramePr>
            <a:graphicFrameLocks noGrp="1"/>
          </p:cNvGraphicFramePr>
          <p:nvPr/>
        </p:nvGraphicFramePr>
        <p:xfrm>
          <a:off x="446622" y="4743452"/>
          <a:ext cx="8697383" cy="1234680"/>
        </p:xfrm>
        <a:graphic>
          <a:graphicData uri="http://schemas.openxmlformats.org/drawingml/2006/table">
            <a:tbl>
              <a:tblPr/>
              <a:tblGrid>
                <a:gridCol w="1339849"/>
                <a:gridCol w="1225551"/>
                <a:gridCol w="1225549"/>
                <a:gridCol w="1225551"/>
                <a:gridCol w="1225549"/>
                <a:gridCol w="1227667"/>
                <a:gridCol w="1227667"/>
              </a:tblGrid>
              <a:tr h="239363">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Марка стали</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97" marB="342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Толщина</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проката,</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мм</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97" marB="342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σ</a:t>
                      </a:r>
                      <a:r>
                        <a:rPr kumimoji="0" lang="en-US" sz="900" b="0" i="0" u="none" strike="noStrike" cap="none" normalizeH="0" baseline="-30000" smtClean="0">
                          <a:ln>
                            <a:noFill/>
                          </a:ln>
                          <a:solidFill>
                            <a:schemeClr val="tx1"/>
                          </a:solidFill>
                          <a:effectLst/>
                          <a:latin typeface="Times New Roman" pitchFamily="18" charset="0"/>
                          <a:cs typeface="Times New Roman" pitchFamily="18" charset="0"/>
                        </a:rPr>
                        <a:t>в</a:t>
                      </a: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 МПа</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97" marB="342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σ</a:t>
                      </a:r>
                      <a:r>
                        <a:rPr kumimoji="0" lang="ru-RU" sz="900" b="0" i="0" u="none" strike="noStrike" cap="none" normalizeH="0" baseline="-30000" smtClean="0">
                          <a:ln>
                            <a:noFill/>
                          </a:ln>
                          <a:solidFill>
                            <a:schemeClr val="tx1"/>
                          </a:solidFill>
                          <a:effectLst/>
                          <a:latin typeface="Times New Roman" pitchFamily="18" charset="0"/>
                          <a:cs typeface="Times New Roman" pitchFamily="18" charset="0"/>
                        </a:rPr>
                        <a:t>т</a:t>
                      </a: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 МПа</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97" marB="342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δ</a:t>
                      </a: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97" marB="342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KCU</a:t>
                      </a: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 МДж/м</a:t>
                      </a:r>
                      <a:r>
                        <a:rPr kumimoji="0" lang="ru-RU" sz="900" b="0" i="0" u="none" strike="noStrike" cap="none" normalizeH="0" baseline="30000" smtClean="0">
                          <a:ln>
                            <a:noFill/>
                          </a:ln>
                          <a:solidFill>
                            <a:schemeClr val="tx1"/>
                          </a:solidFill>
                          <a:effectLst/>
                          <a:latin typeface="Times New Roman" pitchFamily="18" charset="0"/>
                          <a:cs typeface="Times New Roman" pitchFamily="18" charset="0"/>
                        </a:rPr>
                        <a:t>2</a:t>
                      </a: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 при </a:t>
                      </a: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t</a:t>
                      </a: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C</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97" marB="342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r>
              <a:tr h="240791">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-40</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97" marB="342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-70</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97" marB="342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5452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14Т2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10Г2С1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09Г2С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15Г2СФ</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97" marB="342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10—32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10—40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10—32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33—60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10—32</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97" marB="342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540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540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500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460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600</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97" marB="342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400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400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370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320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450</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97" marB="342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18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19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19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21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17</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97" marB="342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0,4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0,5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0,5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0,5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0,4</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97" marB="342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0,3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0,3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0,3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0,3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0,3</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97" marB="342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59104" name="Rectangle 109"/>
          <p:cNvSpPr>
            <a:spLocks noChangeArrowheads="1"/>
          </p:cNvSpPr>
          <p:nvPr/>
        </p:nvSpPr>
        <p:spPr bwMode="auto">
          <a:xfrm>
            <a:off x="-905929" y="4065865"/>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ru-RU" altLang="ru-RU" sz="1800" smtClean="0">
              <a:solidFill>
                <a:srgbClr val="000000"/>
              </a:solidFill>
            </a:endParaRPr>
          </a:p>
        </p:txBody>
      </p:sp>
    </p:spTree>
    <p:extLst>
      <p:ext uri="{BB962C8B-B14F-4D97-AF65-F5344CB8AC3E}">
        <p14:creationId xmlns:p14="http://schemas.microsoft.com/office/powerpoint/2010/main" val="9199079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4"/>
          <p:cNvSpPr>
            <a:spLocks noChangeArrowheads="1"/>
          </p:cNvSpPr>
          <p:nvPr/>
        </p:nvSpPr>
        <p:spPr bwMode="auto">
          <a:xfrm>
            <a:off x="406400" y="2030971"/>
            <a:ext cx="8432800" cy="4431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400" smtClean="0">
                <a:solidFill>
                  <a:srgbClr val="000000"/>
                </a:solidFill>
                <a:latin typeface="Times New Roman" pitchFamily="18" charset="0"/>
              </a:rPr>
              <a:t>Сравнение гарантируемых механических свойств для сталей одних и тех же марок в горячекатаном (табл. 9) и термоулучшенном состояниях (табл. 10) показывают, что закалка с высоким отпуском низколегированных сталей повышает их прочность до 20—25 % и обеспечивает увеличение уровня и гарантию ударной вязкости при температурах не только —40, но и при —70 °С. Сталь 15Г2СФ после термоулучшения может быть отнесена к сталям высокой прочности.</a:t>
            </a:r>
          </a:p>
          <a:p>
            <a:pPr algn="just" eaLnBrk="1" fontAlgn="base" hangingPunct="1">
              <a:spcBef>
                <a:spcPct val="0"/>
              </a:spcBef>
              <a:spcAft>
                <a:spcPct val="0"/>
              </a:spcAft>
              <a:buFontTx/>
              <a:buNone/>
            </a:pPr>
            <a:endParaRPr lang="ru-RU" altLang="ru-RU" sz="1400" smtClean="0">
              <a:solidFill>
                <a:srgbClr val="000000"/>
              </a:solidFill>
              <a:latin typeface="Times New Roman" pitchFamily="18" charset="0"/>
            </a:endParaRPr>
          </a:p>
          <a:p>
            <a:pPr algn="just" eaLnBrk="1" fontAlgn="base" hangingPunct="1">
              <a:spcBef>
                <a:spcPct val="0"/>
              </a:spcBef>
              <a:spcAft>
                <a:spcPct val="0"/>
              </a:spcAft>
              <a:buFontTx/>
              <a:buNone/>
            </a:pPr>
            <a:r>
              <a:rPr lang="en-US" altLang="ru-RU" sz="1400" b="1" smtClean="0">
                <a:solidFill>
                  <a:srgbClr val="000000"/>
                </a:solidFill>
                <a:latin typeface="Times New Roman" pitchFamily="18" charset="0"/>
              </a:rPr>
              <a:t>4. Высокопрочные стали</a:t>
            </a:r>
            <a:endParaRPr lang="ru-RU" altLang="ru-RU" sz="1400" smtClean="0">
              <a:solidFill>
                <a:srgbClr val="000000"/>
              </a:solidFill>
              <a:latin typeface="Times New Roman" pitchFamily="18" charset="0"/>
            </a:endParaRPr>
          </a:p>
          <a:p>
            <a:pPr algn="just" eaLnBrk="1" fontAlgn="base" hangingPunct="1">
              <a:spcBef>
                <a:spcPct val="0"/>
              </a:spcBef>
              <a:spcAft>
                <a:spcPct val="0"/>
              </a:spcAft>
              <a:buFontTx/>
              <a:buNone/>
            </a:pPr>
            <a:r>
              <a:rPr lang="ru-RU" altLang="ru-RU" sz="1400" smtClean="0">
                <a:solidFill>
                  <a:srgbClr val="000000"/>
                </a:solidFill>
                <a:latin typeface="Times New Roman" pitchFamily="18" charset="0"/>
              </a:rPr>
              <a:t>	Высокая прочность (</a:t>
            </a:r>
            <a:r>
              <a:rPr lang="en-US" altLang="ru-RU" sz="1400" smtClean="0">
                <a:solidFill>
                  <a:srgbClr val="000000"/>
                </a:solidFill>
                <a:latin typeface="Times New Roman" pitchFamily="18" charset="0"/>
              </a:rPr>
              <a:t>σ</a:t>
            </a:r>
            <a:r>
              <a:rPr lang="ru-RU" altLang="ru-RU" sz="1400" baseline="-25000" smtClean="0">
                <a:solidFill>
                  <a:srgbClr val="000000"/>
                </a:solidFill>
                <a:latin typeface="Times New Roman" pitchFamily="18" charset="0"/>
              </a:rPr>
              <a:t>Т</a:t>
            </a:r>
            <a:r>
              <a:rPr lang="ru-RU" altLang="ru-RU" sz="1400" smtClean="0">
                <a:solidFill>
                  <a:srgbClr val="000000"/>
                </a:solidFill>
                <a:latin typeface="Times New Roman" pitchFamily="18" charset="0"/>
              </a:rPr>
              <a:t>=450—750 МПа) низколегированных строительных сталей должна сочетаться с малой склонностью к хрупким разрушениям. Как отмечалось ранее, одновременное повышение прочности и снижение хладноломкости является весьма сложной проблемой. Решение ее осуществляется несколькими путями: карбонитридным упрочнением сталей, термической обработкой, контролируемой прокаткой, созданием малоперлитных и бейнитных сталей.</a:t>
            </a:r>
          </a:p>
          <a:p>
            <a:pPr algn="just" eaLnBrk="1" fontAlgn="base" hangingPunct="1">
              <a:spcBef>
                <a:spcPct val="0"/>
              </a:spcBef>
              <a:spcAft>
                <a:spcPct val="0"/>
              </a:spcAft>
              <a:buFontTx/>
              <a:buNone/>
            </a:pPr>
            <a:r>
              <a:rPr lang="ru-RU" altLang="ru-RU" sz="1400" smtClean="0">
                <a:solidFill>
                  <a:srgbClr val="000000"/>
                </a:solidFill>
                <a:latin typeface="Times New Roman" pitchFamily="18" charset="0"/>
              </a:rPr>
              <a:t>	Карбонитридное упрочнение сталей представляет собой способ воздействия на структуру и свойства сталей посредством образования упрочняющих дисперсных карбонитридных фаз при легировании стали ванадием и ниобием (иногда дополнительно алюминием и титаном) в сочетании с повышенным содержанием азота (до 0,030 %) </a:t>
            </a:r>
          </a:p>
          <a:p>
            <a:pPr algn="just" eaLnBrk="1" fontAlgn="base" hangingPunct="1">
              <a:spcBef>
                <a:spcPct val="0"/>
              </a:spcBef>
              <a:spcAft>
                <a:spcPct val="0"/>
              </a:spcAft>
              <a:buFontTx/>
              <a:buNone/>
            </a:pPr>
            <a:r>
              <a:rPr lang="ru-RU" altLang="ru-RU" sz="1400" smtClean="0">
                <a:solidFill>
                  <a:srgbClr val="000000"/>
                </a:solidFill>
                <a:latin typeface="Times New Roman" pitchFamily="18" charset="0"/>
              </a:rPr>
              <a:t>	Главными факторами карбонитридного упрочнения являются: собственно дисперсионное упрочнение, измельчение аустенитного и действительного зерна стали, а при определенной технологии — образование субзеренной структуры. Вследствие этого стали с карбонитридным упрочнением обладают наивысшей прочностью и наименьшей температурой перехода из вязкого в хрупкое состояние.</a:t>
            </a:r>
          </a:p>
        </p:txBody>
      </p:sp>
    </p:spTree>
    <p:extLst>
      <p:ext uri="{BB962C8B-B14F-4D97-AF65-F5344CB8AC3E}">
        <p14:creationId xmlns:p14="http://schemas.microsoft.com/office/powerpoint/2010/main" val="51087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4"/>
          <p:cNvSpPr>
            <a:spLocks noChangeArrowheads="1"/>
          </p:cNvSpPr>
          <p:nvPr/>
        </p:nvSpPr>
        <p:spPr bwMode="auto">
          <a:xfrm>
            <a:off x="609600" y="1689378"/>
            <a:ext cx="7924800" cy="16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Рассмотренные выше стали повышенной прочности , 15ГФ, 15Г2СФ и 10Г2Б также относятся к сталям с карбонитридным упрочнением, поскольку упрочняющими фазами в них являются карбиды ванадия и ниобия, в которых часть атомов углерода замещена азотом за счет остаточного азота в стали (0,005—0,008 %).</a:t>
            </a:r>
          </a:p>
          <a:p>
            <a:pPr eaLnBrk="1" fontAlgn="base" hangingPunct="1">
              <a:spcBef>
                <a:spcPct val="0"/>
              </a:spcBef>
              <a:spcAft>
                <a:spcPct val="0"/>
              </a:spcAft>
              <a:buFontTx/>
              <a:buNone/>
            </a:pPr>
            <a:endParaRPr lang="ru-RU" altLang="ru-RU" sz="1400" smtClean="0">
              <a:solidFill>
                <a:srgbClr val="000000"/>
              </a:solidFill>
              <a:latin typeface="Times New Roman" pitchFamily="18" charset="0"/>
            </a:endParaRPr>
          </a:p>
          <a:p>
            <a:pPr fontAlgn="base">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Таблица 11. Состав и механические свойства высокопрочных сталей с карбонитридным упрочнением</a:t>
            </a:r>
            <a:endParaRPr lang="ru-RU" altLang="ru-RU" sz="1400" smtClean="0">
              <a:solidFill>
                <a:srgbClr val="000000"/>
              </a:solidFill>
              <a:latin typeface="Times New Roman" pitchFamily="18" charset="0"/>
            </a:endParaRPr>
          </a:p>
          <a:p>
            <a:pPr fontAlgn="base">
              <a:spcBef>
                <a:spcPct val="0"/>
              </a:spcBef>
              <a:spcAft>
                <a:spcPct val="0"/>
              </a:spcAft>
              <a:buFontTx/>
              <a:buNone/>
            </a:pPr>
            <a:endParaRPr lang="ru-RU" altLang="ru-RU" sz="1400" smtClean="0">
              <a:solidFill>
                <a:srgbClr val="000000"/>
              </a:solidFill>
            </a:endParaRPr>
          </a:p>
        </p:txBody>
      </p:sp>
      <p:graphicFrame>
        <p:nvGraphicFramePr>
          <p:cNvPr id="345297" name="Group 209"/>
          <p:cNvGraphicFramePr>
            <a:graphicFrameLocks noGrp="1"/>
          </p:cNvGraphicFramePr>
          <p:nvPr/>
        </p:nvGraphicFramePr>
        <p:xfrm>
          <a:off x="609600" y="3371851"/>
          <a:ext cx="7569201" cy="2121698"/>
        </p:xfrm>
        <a:graphic>
          <a:graphicData uri="http://schemas.openxmlformats.org/drawingml/2006/table">
            <a:tbl>
              <a:tblPr/>
              <a:tblGrid>
                <a:gridCol w="905933"/>
                <a:gridCol w="812800"/>
                <a:gridCol w="613833"/>
                <a:gridCol w="635000"/>
                <a:gridCol w="880533"/>
                <a:gridCol w="757767"/>
                <a:gridCol w="895351"/>
                <a:gridCol w="516467"/>
                <a:gridCol w="381000"/>
                <a:gridCol w="402167"/>
                <a:gridCol w="429683"/>
                <a:gridCol w="338667"/>
              </a:tblGrid>
              <a:tr h="34288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Марка стали</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Содержание основных</a:t>
                      </a:r>
                      <a:r>
                        <a:rPr kumimoji="0" lang="en-US" sz="600" b="0" i="0" u="none" strike="noStrike" cap="none" normalizeH="0" baseline="0" smtClean="0">
                          <a:ln>
                            <a:noFill/>
                          </a:ln>
                          <a:solidFill>
                            <a:schemeClr val="tx1"/>
                          </a:solidFill>
                          <a:effectLst/>
                          <a:latin typeface="Times New Roman" pitchFamily="18" charset="0"/>
                          <a:cs typeface="Times New Roman" pitchFamily="18" charset="0"/>
                        </a:rPr>
                        <a:t> </a:t>
                      </a: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легирующих элементов, %</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σ</a:t>
                      </a:r>
                      <a:r>
                        <a:rPr kumimoji="0" lang="ru-RU" sz="600" b="0" i="0" u="none" strike="noStrike" cap="none" normalizeH="0" baseline="-30000" smtClean="0">
                          <a:ln>
                            <a:noFill/>
                          </a:ln>
                          <a:solidFill>
                            <a:schemeClr val="tx1"/>
                          </a:solidFill>
                          <a:effectLst/>
                          <a:latin typeface="Times New Roman" pitchFamily="18" charset="0"/>
                          <a:cs typeface="Times New Roman" pitchFamily="18" charset="0"/>
                        </a:rPr>
                        <a:t>в</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σ</a:t>
                      </a:r>
                      <a:r>
                        <a:rPr kumimoji="0" lang="ru-RU" sz="600" b="0" i="0" u="none" strike="noStrike" cap="none" normalizeH="0" baseline="-30000" smtClean="0">
                          <a:ln>
                            <a:noFill/>
                          </a:ln>
                          <a:solidFill>
                            <a:schemeClr val="tx1"/>
                          </a:solidFill>
                          <a:effectLst/>
                          <a:latin typeface="Times New Roman" pitchFamily="18" charset="0"/>
                          <a:cs typeface="Times New Roman" pitchFamily="18" charset="0"/>
                        </a:rPr>
                        <a:t>т</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δ, %</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K</a:t>
                      </a:r>
                      <a:r>
                        <a:rPr kumimoji="0" lang="en-US" sz="600" b="0" i="0" u="none" strike="noStrike" cap="none" normalizeH="0" baseline="0" smtClean="0">
                          <a:ln>
                            <a:noFill/>
                          </a:ln>
                          <a:solidFill>
                            <a:schemeClr val="tx1"/>
                          </a:solidFill>
                          <a:effectLst/>
                          <a:latin typeface="Times New Roman" pitchFamily="18" charset="0"/>
                          <a:cs typeface="Times New Roman" pitchFamily="18" charset="0"/>
                        </a:rPr>
                        <a:t>C</a:t>
                      </a: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U, МДж/м</a:t>
                      </a:r>
                      <a:r>
                        <a:rPr kumimoji="0" lang="ru-RU" sz="600" b="0" i="0" u="none" strike="noStrike" cap="none" normalizeH="0" baseline="30000" smtClean="0">
                          <a:ln>
                            <a:noFill/>
                          </a:ln>
                          <a:solidFill>
                            <a:schemeClr val="tx1"/>
                          </a:solidFill>
                          <a:effectLst/>
                          <a:latin typeface="Times New Roman" pitchFamily="18" charset="0"/>
                          <a:cs typeface="Times New Roman" pitchFamily="18" charset="0"/>
                        </a:rPr>
                        <a:t>3</a:t>
                      </a: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при t,°С</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r>
              <a:tr h="38860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100" b="0" i="0" u="none" strike="noStrike" cap="none" normalizeH="0" baseline="0" smtClean="0">
                        <a:ln>
                          <a:noFill/>
                        </a:ln>
                        <a:solidFill>
                          <a:schemeClr val="tx1"/>
                        </a:solidFill>
                        <a:effectLst/>
                        <a:latin typeface="Arial" pitchFamily="34" charset="0"/>
                      </a:endParaRPr>
                    </a:p>
                  </a:txBody>
                  <a:tcPr marL="121920" marR="121920" marT="34280" marB="3428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Si</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М</a:t>
                      </a:r>
                      <a:r>
                        <a:rPr kumimoji="0" lang="en-US" sz="600" b="0" i="0" u="none" strike="noStrike" cap="none" normalizeH="0" baseline="0" smtClean="0">
                          <a:ln>
                            <a:noFill/>
                          </a:ln>
                          <a:solidFill>
                            <a:schemeClr val="tx1"/>
                          </a:solidFill>
                          <a:effectLst/>
                          <a:latin typeface="Times New Roman" pitchFamily="18" charset="0"/>
                          <a:cs typeface="Times New Roman" pitchFamily="18" charset="0"/>
                        </a:rPr>
                        <a:t>n</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80" marB="3428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N</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V</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другие элементы</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МПа</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Times New Roman" pitchFamily="18" charset="0"/>
                          <a:cs typeface="Times New Roman" pitchFamily="18" charset="0"/>
                        </a:rPr>
                        <a:t>-40</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80" marB="3428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chemeClr val="tx1"/>
                          </a:solidFill>
                          <a:effectLst/>
                          <a:latin typeface="Times New Roman" pitchFamily="18" charset="0"/>
                          <a:cs typeface="Times New Roman" pitchFamily="18" charset="0"/>
                        </a:rPr>
                        <a:t>-70</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80" marB="3428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39021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14Г2АФ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16Г2АФ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18Г2АФпс*</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12Г2СМФ</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12ГН2МФАЮ</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0,12—0,18</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0,14—0,20</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0,18—0,22</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0,09—0,15</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0,09—0,16</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0,3-0,6</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0,3-0,6</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0,4—0,7</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0,4-0,7</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0,4—0,6</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1,2—1,6</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1,3-1,7</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1,3-1,7</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1,3—1,7</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0,9—1,3</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0,015—0,025</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0,015—0,025</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0,015—0,030</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Ост.</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0,02—0,03</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V</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0,07—0,12,</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0,08—0,14</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0,08—0,15</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0,07-0,15</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0,05—0,10</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0,15—0,25Мо</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1,4—l,7Ni</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0,15—0,25Мо</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0,05—0.10А1</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550</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600</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600</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700</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700</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400</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450</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450</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600</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600</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20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20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19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14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14</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0,4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0,4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0,4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0,35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0,3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0,3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0,3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ru-RU" sz="800" b="0" i="0" u="none" strike="noStrike" cap="none" normalizeH="0" baseline="0" smtClean="0">
                        <a:ln>
                          <a:noFill/>
                        </a:ln>
                        <a:solidFill>
                          <a:schemeClr val="tx1"/>
                        </a:solidFill>
                        <a:effectLst/>
                        <a:latin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600" b="0" i="0" u="none" strike="noStrike" cap="none" normalizeH="0" baseline="0" smtClean="0">
                          <a:ln>
                            <a:noFill/>
                          </a:ln>
                          <a:solidFill>
                            <a:schemeClr val="tx1"/>
                          </a:solidFill>
                          <a:effectLst/>
                          <a:latin typeface="Times New Roman" pitchFamily="18" charset="0"/>
                          <a:cs typeface="Times New Roman" pitchFamily="18" charset="0"/>
                        </a:rPr>
                        <a:t>0,3</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80" marB="3428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61171" name="Rectangle 206"/>
          <p:cNvSpPr>
            <a:spLocks noChangeArrowheads="1"/>
          </p:cNvSpPr>
          <p:nvPr/>
        </p:nvSpPr>
        <p:spPr bwMode="auto">
          <a:xfrm>
            <a:off x="711203" y="5715003"/>
            <a:ext cx="7454900" cy="548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200" i="1" smtClean="0">
                <a:solidFill>
                  <a:srgbClr val="000000"/>
                </a:solidFill>
                <a:latin typeface="Times New Roman" pitchFamily="18" charset="0"/>
                <a:cs typeface="Times New Roman" pitchFamily="18" charset="0"/>
              </a:rPr>
              <a:t>* Стали могут содержать повышенное содержание меди (0,15—0,25 %), тогда упрочнение.</a:t>
            </a:r>
            <a:endParaRPr lang="ru-RU" altLang="ru-RU" sz="600" smtClean="0">
              <a:solidFill>
                <a:srgbClr val="000000"/>
              </a:solidFill>
              <a:latin typeface="Times New Roman" pitchFamily="18" charset="0"/>
            </a:endParaRPr>
          </a:p>
          <a:p>
            <a:pPr fontAlgn="base">
              <a:spcBef>
                <a:spcPct val="0"/>
              </a:spcBef>
              <a:spcAft>
                <a:spcPct val="0"/>
              </a:spcAft>
              <a:buFontTx/>
              <a:buNone/>
            </a:pPr>
            <a:endParaRPr lang="ru-RU" altLang="ru-RU" sz="1800" smtClean="0">
              <a:solidFill>
                <a:srgbClr val="000000"/>
              </a:solidFill>
            </a:endParaRPr>
          </a:p>
        </p:txBody>
      </p:sp>
    </p:spTree>
    <p:extLst>
      <p:ext uri="{BB962C8B-B14F-4D97-AF65-F5344CB8AC3E}">
        <p14:creationId xmlns:p14="http://schemas.microsoft.com/office/powerpoint/2010/main" val="17153565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5"/>
          <p:cNvSpPr>
            <a:spLocks noChangeArrowheads="1"/>
          </p:cNvSpPr>
          <p:nvPr/>
        </p:nvSpPr>
        <p:spPr bwMode="auto">
          <a:xfrm>
            <a:off x="203200" y="1648484"/>
            <a:ext cx="8570384" cy="1661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200" smtClean="0">
                <a:solidFill>
                  <a:srgbClr val="000000"/>
                </a:solidFill>
                <a:latin typeface="Times New Roman" pitchFamily="18" charset="0"/>
                <a:cs typeface="Times New Roman" pitchFamily="18" charset="0"/>
              </a:rPr>
              <a:t>Введение в сталь повышенного содержания азота (до 0,030%) приводит к образованию комплексных фаз — карбонитридов: V(C, N) и Nb (С, N), а также нитридов A1N. Стали с азотом и карбидообразующими элементами обладают значительно более высокими механическими свойствами.</a:t>
            </a:r>
            <a:endParaRPr lang="ru-RU" altLang="ru-RU" sz="600" smtClean="0">
              <a:solidFill>
                <a:srgbClr val="000000"/>
              </a:solidFill>
              <a:latin typeface="Times New Roman" pitchFamily="18" charset="0"/>
            </a:endParaRPr>
          </a:p>
          <a:p>
            <a:pPr fontAlgn="base">
              <a:spcBef>
                <a:spcPct val="0"/>
              </a:spcBef>
              <a:spcAft>
                <a:spcPct val="0"/>
              </a:spcAft>
              <a:buFontTx/>
              <a:buNone/>
            </a:pPr>
            <a:r>
              <a:rPr lang="ru-RU" altLang="ru-RU" sz="1200" smtClean="0">
                <a:solidFill>
                  <a:srgbClr val="000000"/>
                </a:solidFill>
                <a:latin typeface="Times New Roman" pitchFamily="18" charset="0"/>
                <a:cs typeface="Times New Roman" pitchFamily="18" charset="0"/>
              </a:rPr>
              <a:t>В табл. 11 приведены данные о составе и свойствах основных высокопрочных сталей с карбонитридным упрочнением. Наиболее широкое применение из них нашла сталь 16Г2АФ. Нормализация этой стали обеспечивает получение мелкого зерна, вследствие чего сталь имеет по сравнению с другими строительными сталями (ВСтЗсп, 09Г2С и др.) </a:t>
            </a:r>
            <a:endParaRPr lang="ru-RU" altLang="ru-RU" sz="600" smtClean="0">
              <a:solidFill>
                <a:srgbClr val="000000"/>
              </a:solidFill>
              <a:latin typeface="Times New Roman" pitchFamily="18" charset="0"/>
            </a:endParaRPr>
          </a:p>
          <a:p>
            <a:pPr fontAlgn="base">
              <a:spcBef>
                <a:spcPct val="0"/>
              </a:spcBef>
              <a:spcAft>
                <a:spcPct val="0"/>
              </a:spcAft>
              <a:buFontTx/>
              <a:buNone/>
            </a:pPr>
            <a:r>
              <a:rPr lang="ru-RU" altLang="ru-RU" sz="1200" smtClean="0">
                <a:solidFill>
                  <a:srgbClr val="000000"/>
                </a:solidFill>
                <a:latin typeface="Times New Roman" pitchFamily="18" charset="0"/>
                <a:cs typeface="Times New Roman" pitchFamily="18" charset="0"/>
              </a:rPr>
              <a:t>наивысшую прочность и наименьшую температуру перехода из вязкого в хрупкое состояние (рис. 78).</a:t>
            </a:r>
            <a:endParaRPr lang="ru-RU" altLang="ru-RU" sz="600" smtClean="0">
              <a:solidFill>
                <a:srgbClr val="000000"/>
              </a:solidFill>
              <a:latin typeface="Times New Roman" pitchFamily="18" charset="0"/>
            </a:endParaRPr>
          </a:p>
          <a:p>
            <a:pPr fontAlgn="base">
              <a:spcBef>
                <a:spcPct val="0"/>
              </a:spcBef>
              <a:spcAft>
                <a:spcPct val="0"/>
              </a:spcAft>
              <a:buFontTx/>
              <a:buNone/>
            </a:pPr>
            <a:endParaRPr lang="ru-RU" altLang="ru-RU" sz="1800" smtClean="0">
              <a:solidFill>
                <a:srgbClr val="000000"/>
              </a:solidFill>
            </a:endParaRPr>
          </a:p>
        </p:txBody>
      </p:sp>
      <p:pic>
        <p:nvPicPr>
          <p:cNvPr id="26214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1203" y="3143253"/>
            <a:ext cx="7378700" cy="20359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2148" name="Rectangle 6"/>
          <p:cNvSpPr>
            <a:spLocks noChangeArrowheads="1"/>
          </p:cNvSpPr>
          <p:nvPr/>
        </p:nvSpPr>
        <p:spPr bwMode="auto">
          <a:xfrm>
            <a:off x="304800" y="5425381"/>
            <a:ext cx="85344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200" smtClean="0">
                <a:solidFill>
                  <a:srgbClr val="000000"/>
                </a:solidFill>
                <a:latin typeface="Times New Roman" pitchFamily="18" charset="0"/>
                <a:cs typeface="Times New Roman" pitchFamily="18" charset="0"/>
              </a:rPr>
              <a:t>Рис. 78. Зависимость предела текучести 0"_ и температуры перехода Га&gt; от размера зерна углеродистой стали СтЗ (/), низколегированной 09Г2С (2) и стали 16Г2АФ (3, 4) с карбонитридным упрочнением; 3 — лабораторная; 4 — промышленная плавка (Л. И. Гладштейн)</a:t>
            </a:r>
            <a:endParaRPr lang="ru-RU" altLang="ru-RU" sz="600" smtClean="0">
              <a:solidFill>
                <a:srgbClr val="000000"/>
              </a:solidFill>
              <a:latin typeface="Times New Roman" pitchFamily="18" charset="0"/>
            </a:endParaRPr>
          </a:p>
          <a:p>
            <a:pPr fontAlgn="base">
              <a:spcBef>
                <a:spcPct val="0"/>
              </a:spcBef>
              <a:spcAft>
                <a:spcPct val="0"/>
              </a:spcAft>
              <a:buFontTx/>
              <a:buNone/>
            </a:pPr>
            <a:endParaRPr lang="ru-RU" altLang="ru-RU" sz="1800" smtClean="0">
              <a:solidFill>
                <a:srgbClr val="000000"/>
              </a:solidFill>
            </a:endParaRPr>
          </a:p>
        </p:txBody>
      </p:sp>
    </p:spTree>
    <p:extLst>
      <p:ext uri="{BB962C8B-B14F-4D97-AF65-F5344CB8AC3E}">
        <p14:creationId xmlns:p14="http://schemas.microsoft.com/office/powerpoint/2010/main" val="40530784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4738" name="Object 5"/>
          <p:cNvGraphicFramePr>
            <a:graphicFrameLocks noChangeAspect="1"/>
          </p:cNvGraphicFramePr>
          <p:nvPr/>
        </p:nvGraphicFramePr>
        <p:xfrm>
          <a:off x="4064000" y="514354"/>
          <a:ext cx="1219200" cy="192881"/>
        </p:xfrm>
        <a:graphic>
          <a:graphicData uri="http://schemas.openxmlformats.org/presentationml/2006/ole">
            <mc:AlternateContent xmlns:mc="http://schemas.openxmlformats.org/markup-compatibility/2006">
              <mc:Choice xmlns:v="urn:schemas-microsoft-com:vml" Requires="v">
                <p:oleObj spid="_x0000_s1029" name="Equation" r:id="rId3" imgW="914400" imgH="254000" progId="Equation.DSMT4">
                  <p:embed/>
                </p:oleObj>
              </mc:Choice>
              <mc:Fallback>
                <p:oleObj name="Equation" r:id="rId3" imgW="914400" imgH="2540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64000" y="514354"/>
                        <a:ext cx="1219200" cy="192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44739" name="Рисунок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6000" y="1543053"/>
            <a:ext cx="6477000" cy="39897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4740" name="Rectangle 6"/>
          <p:cNvSpPr>
            <a:spLocks noChangeArrowheads="1"/>
          </p:cNvSpPr>
          <p:nvPr/>
        </p:nvSpPr>
        <p:spPr bwMode="auto">
          <a:xfrm>
            <a:off x="999071" y="0"/>
            <a:ext cx="589475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200" dirty="0" err="1" smtClean="0">
                <a:solidFill>
                  <a:srgbClr val="000000"/>
                </a:solidFill>
                <a:latin typeface="Times New Roman" pitchFamily="18" charset="0"/>
                <a:cs typeface="Times New Roman" pitchFamily="18" charset="0"/>
              </a:rPr>
              <a:t>Зернограничное</a:t>
            </a:r>
            <a:r>
              <a:rPr lang="ru-RU" altLang="ru-RU" sz="1200" dirty="0" smtClean="0">
                <a:solidFill>
                  <a:srgbClr val="000000"/>
                </a:solidFill>
                <a:latin typeface="Times New Roman" pitchFamily="18" charset="0"/>
                <a:cs typeface="Times New Roman" pitchFamily="18" charset="0"/>
              </a:rPr>
              <a:t> упрочнение определяется размером действительного зерна феррита d:</a:t>
            </a:r>
            <a:endParaRPr lang="ru-RU" altLang="ru-RU" sz="600" dirty="0" smtClean="0">
              <a:solidFill>
                <a:srgbClr val="000000"/>
              </a:solidFill>
              <a:latin typeface="Times New Roman" pitchFamily="18" charset="0"/>
            </a:endParaRPr>
          </a:p>
          <a:p>
            <a:pPr fontAlgn="base">
              <a:spcBef>
                <a:spcPct val="0"/>
              </a:spcBef>
              <a:spcAft>
                <a:spcPct val="0"/>
              </a:spcAft>
              <a:buFontTx/>
              <a:buNone/>
            </a:pPr>
            <a:endParaRPr lang="ru-RU" altLang="ru-RU" sz="1800" dirty="0" smtClean="0">
              <a:solidFill>
                <a:srgbClr val="000000"/>
              </a:solidFill>
            </a:endParaRPr>
          </a:p>
        </p:txBody>
      </p:sp>
      <p:sp>
        <p:nvSpPr>
          <p:cNvPr id="244741" name="Rectangle 7"/>
          <p:cNvSpPr>
            <a:spLocks noChangeArrowheads="1"/>
          </p:cNvSpPr>
          <p:nvPr/>
        </p:nvSpPr>
        <p:spPr bwMode="auto">
          <a:xfrm>
            <a:off x="406400" y="898089"/>
            <a:ext cx="792480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fontAlgn="base">
              <a:spcBef>
                <a:spcPct val="0"/>
              </a:spcBef>
              <a:spcAft>
                <a:spcPct val="0"/>
              </a:spcAft>
              <a:buFontTx/>
              <a:buNone/>
            </a:pPr>
            <a:r>
              <a:rPr lang="ru-RU" altLang="ru-RU" sz="1200" smtClean="0">
                <a:solidFill>
                  <a:srgbClr val="000000"/>
                </a:solidFill>
                <a:latin typeface="Times New Roman" pitchFamily="18" charset="0"/>
                <a:cs typeface="Times New Roman" pitchFamily="18" charset="0"/>
              </a:rPr>
              <a:t>Для феррито-перлитных низкоуглеродистых сталей значение </a:t>
            </a:r>
            <a:r>
              <a:rPr lang="en-US" altLang="ru-RU" sz="1200" i="1" smtClean="0">
                <a:solidFill>
                  <a:srgbClr val="000000"/>
                </a:solidFill>
                <a:latin typeface="Times New Roman" pitchFamily="18" charset="0"/>
                <a:cs typeface="Times New Roman" pitchFamily="18" charset="0"/>
              </a:rPr>
              <a:t>K</a:t>
            </a:r>
            <a:r>
              <a:rPr lang="ru-RU" altLang="ru-RU" sz="1200" i="1" baseline="-30000" smtClean="0">
                <a:solidFill>
                  <a:srgbClr val="000000"/>
                </a:solidFill>
                <a:latin typeface="Times New Roman" pitchFamily="18" charset="0"/>
                <a:cs typeface="Times New Roman" pitchFamily="18" charset="0"/>
              </a:rPr>
              <a:t>у</a:t>
            </a:r>
            <a:r>
              <a:rPr lang="ru-RU" altLang="ru-RU" sz="1200" smtClean="0">
                <a:solidFill>
                  <a:srgbClr val="000000"/>
                </a:solidFill>
                <a:latin typeface="Times New Roman" pitchFamily="18" charset="0"/>
                <a:cs typeface="Times New Roman" pitchFamily="18" charset="0"/>
              </a:rPr>
              <a:t> находится в пределах 0,57—0,73 МПа·√м (1,8-2,3 кг/мм</a:t>
            </a:r>
            <a:r>
              <a:rPr lang="ru-RU" altLang="ru-RU" sz="1200" baseline="30000" smtClean="0">
                <a:solidFill>
                  <a:srgbClr val="000000"/>
                </a:solidFill>
                <a:latin typeface="Times New Roman" pitchFamily="18" charset="0"/>
                <a:cs typeface="Times New Roman" pitchFamily="18" charset="0"/>
              </a:rPr>
              <a:t>3/2</a:t>
            </a:r>
            <a:r>
              <a:rPr lang="ru-RU" altLang="ru-RU" sz="1200" smtClean="0">
                <a:solidFill>
                  <a:srgbClr val="000000"/>
                </a:solidFill>
                <a:latin typeface="Times New Roman" pitchFamily="18" charset="0"/>
                <a:cs typeface="Times New Roman" pitchFamily="18" charset="0"/>
              </a:rPr>
              <a:t>).</a:t>
            </a:r>
            <a:endParaRPr lang="ru-RU" altLang="ru-RU" sz="600" smtClean="0">
              <a:solidFill>
                <a:srgbClr val="000000"/>
              </a:solidFill>
              <a:latin typeface="Times New Roman" pitchFamily="18" charset="0"/>
            </a:endParaRPr>
          </a:p>
          <a:p>
            <a:pPr fontAlgn="base">
              <a:spcBef>
                <a:spcPct val="0"/>
              </a:spcBef>
              <a:spcAft>
                <a:spcPct val="0"/>
              </a:spcAft>
              <a:buFontTx/>
              <a:buNone/>
            </a:pPr>
            <a:endParaRPr lang="ru-RU" altLang="ru-RU" sz="1800" smtClean="0">
              <a:solidFill>
                <a:srgbClr val="000000"/>
              </a:solidFill>
            </a:endParaRPr>
          </a:p>
        </p:txBody>
      </p:sp>
      <p:sp>
        <p:nvSpPr>
          <p:cNvPr id="244742" name="Rectangle 8"/>
          <p:cNvSpPr>
            <a:spLocks noChangeArrowheads="1"/>
          </p:cNvSpPr>
          <p:nvPr/>
        </p:nvSpPr>
        <p:spPr bwMode="auto">
          <a:xfrm>
            <a:off x="203203" y="5886453"/>
            <a:ext cx="8024284" cy="548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200" smtClean="0">
                <a:solidFill>
                  <a:srgbClr val="000000"/>
                </a:solidFill>
                <a:latin typeface="Times New Roman" pitchFamily="18" charset="0"/>
                <a:cs typeface="Times New Roman" pitchFamily="18" charset="0"/>
              </a:rPr>
              <a:t>Рис. 74. Номограмма для определения зериограничного упрочнения  </a:t>
            </a:r>
            <a:r>
              <a:rPr lang="el-GR" altLang="ru-RU" sz="1200" smtClean="0">
                <a:solidFill>
                  <a:srgbClr val="000000"/>
                </a:solidFill>
                <a:latin typeface="Times New Roman" pitchFamily="18" charset="0"/>
                <a:cs typeface="Times New Roman" pitchFamily="18" charset="0"/>
              </a:rPr>
              <a:t>Δσ</a:t>
            </a:r>
            <a:r>
              <a:rPr lang="ru-RU" altLang="ru-RU" sz="1200" baseline="-25000" smtClean="0">
                <a:solidFill>
                  <a:srgbClr val="000000"/>
                </a:solidFill>
                <a:latin typeface="Times New Roman" pitchFamily="18" charset="0"/>
                <a:cs typeface="Times New Roman" pitchFamily="18" charset="0"/>
              </a:rPr>
              <a:t>з</a:t>
            </a:r>
            <a:r>
              <a:rPr lang="ru-RU" altLang="ru-RU" sz="1200" smtClean="0">
                <a:solidFill>
                  <a:srgbClr val="000000"/>
                </a:solidFill>
                <a:latin typeface="Times New Roman" pitchFamily="18" charset="0"/>
                <a:cs typeface="Times New Roman" pitchFamily="18" charset="0"/>
              </a:rPr>
              <a:t>, по диаметру зерна d при разных значениях </a:t>
            </a:r>
            <a:r>
              <a:rPr lang="es-ES" altLang="ru-RU" sz="1200" i="1" smtClean="0">
                <a:solidFill>
                  <a:srgbClr val="000000"/>
                </a:solidFill>
                <a:latin typeface="Times New Roman" pitchFamily="18" charset="0"/>
                <a:cs typeface="Times New Roman" pitchFamily="18" charset="0"/>
              </a:rPr>
              <a:t>K</a:t>
            </a:r>
            <a:r>
              <a:rPr lang="ru-RU" altLang="ru-RU" sz="1200" i="1" smtClean="0">
                <a:solidFill>
                  <a:srgbClr val="000000"/>
                </a:solidFill>
                <a:latin typeface="Times New Roman" pitchFamily="18" charset="0"/>
                <a:cs typeface="Times New Roman" pitchFamily="18" charset="0"/>
              </a:rPr>
              <a:t>у</a:t>
            </a:r>
            <a:r>
              <a:rPr lang="ru-RU" altLang="ru-RU" sz="1200" smtClean="0">
                <a:solidFill>
                  <a:srgbClr val="000000"/>
                </a:solidFill>
                <a:latin typeface="Times New Roman" pitchFamily="18" charset="0"/>
                <a:cs typeface="Times New Roman" pitchFamily="18" charset="0"/>
              </a:rPr>
              <a:t>.</a:t>
            </a:r>
            <a:endParaRPr lang="ru-RU" altLang="ru-RU" sz="600" smtClean="0">
              <a:solidFill>
                <a:srgbClr val="000000"/>
              </a:solidFill>
              <a:latin typeface="Times New Roman" pitchFamily="18" charset="0"/>
            </a:endParaRPr>
          </a:p>
          <a:p>
            <a:pPr fontAlgn="base">
              <a:spcBef>
                <a:spcPct val="0"/>
              </a:spcBef>
              <a:spcAft>
                <a:spcPct val="0"/>
              </a:spcAft>
              <a:buFontTx/>
              <a:buNone/>
            </a:pPr>
            <a:endParaRPr lang="ru-RU" altLang="ru-RU" sz="1800" smtClean="0">
              <a:solidFill>
                <a:srgbClr val="000000"/>
              </a:solidFill>
            </a:endParaRPr>
          </a:p>
        </p:txBody>
      </p:sp>
      <p:sp>
        <p:nvSpPr>
          <p:cNvPr id="244743" name="Rectangle 9"/>
          <p:cNvSpPr>
            <a:spLocks noChangeArrowheads="1"/>
          </p:cNvSpPr>
          <p:nvPr/>
        </p:nvSpPr>
        <p:spPr bwMode="auto">
          <a:xfrm>
            <a:off x="5384805" y="457200"/>
            <a:ext cx="49244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600" smtClean="0">
                <a:solidFill>
                  <a:srgbClr val="000000"/>
                </a:solidFill>
                <a:latin typeface="Times New Roman" pitchFamily="18" charset="0"/>
              </a:rPr>
              <a:t> </a:t>
            </a:r>
            <a:r>
              <a:rPr lang="ru-RU" altLang="ru-RU" sz="1200" smtClean="0">
                <a:solidFill>
                  <a:srgbClr val="000000"/>
                </a:solidFill>
                <a:latin typeface="Times New Roman" pitchFamily="18" charset="0"/>
              </a:rPr>
              <a:t>(33)</a:t>
            </a:r>
          </a:p>
        </p:txBody>
      </p:sp>
    </p:spTree>
    <p:extLst>
      <p:ext uri="{BB962C8B-B14F-4D97-AF65-F5344CB8AC3E}">
        <p14:creationId xmlns:p14="http://schemas.microsoft.com/office/powerpoint/2010/main" val="17797746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4"/>
          <p:cNvSpPr>
            <a:spLocks noChangeArrowheads="1"/>
          </p:cNvSpPr>
          <p:nvPr/>
        </p:nvSpPr>
        <p:spPr bwMode="auto">
          <a:xfrm>
            <a:off x="203200" y="1986468"/>
            <a:ext cx="8712200"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В стали 16Г2АФ упрочнение сочетается с понижением порога хладноломкости благодаря получению зерна размером 10—20 мкм (№ 9—11), тогда как в обычной низколегированной стали типа 14Г2 зерно имеет размер 60—80 мкм (№ 5—6) — рис. 79. Отличительной особенностью сталей с карбонитридным упрочнением является то, что их механические свойства мало зависят от сечения проката. Более высокую прочность (</a:t>
            </a:r>
            <a:r>
              <a:rPr lang="en-US" altLang="ru-RU" sz="1600" smtClean="0">
                <a:solidFill>
                  <a:srgbClr val="000000"/>
                </a:solidFill>
                <a:latin typeface="Times New Roman" pitchFamily="18" charset="0"/>
              </a:rPr>
              <a:t>σ</a:t>
            </a:r>
            <a:r>
              <a:rPr lang="ru-RU" altLang="ru-RU" sz="1600" smtClean="0">
                <a:solidFill>
                  <a:srgbClr val="000000"/>
                </a:solidFill>
                <a:latin typeface="Times New Roman" pitchFamily="18" charset="0"/>
              </a:rPr>
              <a:t>Т≤600 МПа) имеет сложнолегированная сталь 12Г2СМФ и ее хладостойкая модификация — сталь 12ГН2МФАЮ. Эти стали обладают высоким комплексом механических свойств после термического улучшения (закалка и высокий отпуск).</a:t>
            </a:r>
          </a:p>
        </p:txBody>
      </p:sp>
      <p:pic>
        <p:nvPicPr>
          <p:cNvPr id="26317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0400" y="3943353"/>
            <a:ext cx="5537200" cy="1665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3172" name="Rectangle 6"/>
          <p:cNvSpPr>
            <a:spLocks noChangeArrowheads="1"/>
          </p:cNvSpPr>
          <p:nvPr/>
        </p:nvSpPr>
        <p:spPr bwMode="auto">
          <a:xfrm>
            <a:off x="0" y="5712771"/>
            <a:ext cx="934085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r>
              <a:rPr lang="ru-RU" altLang="ru-RU" sz="1200" smtClean="0">
                <a:solidFill>
                  <a:srgbClr val="000000"/>
                </a:solidFill>
                <a:latin typeface="Times New Roman" pitchFamily="18" charset="0"/>
              </a:rPr>
              <a:t>Рис. 79. Действительное зерно низколегированной стали 14Г2 (а) и стали с карбонитридным упрочнением 16Г2АФ (б), Х200 (А. В. Рудченко)</a:t>
            </a:r>
          </a:p>
        </p:txBody>
      </p:sp>
    </p:spTree>
    <p:extLst>
      <p:ext uri="{BB962C8B-B14F-4D97-AF65-F5344CB8AC3E}">
        <p14:creationId xmlns:p14="http://schemas.microsoft.com/office/powerpoint/2010/main" val="24536196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4"/>
          <p:cNvSpPr>
            <a:spLocks noChangeArrowheads="1"/>
          </p:cNvSpPr>
          <p:nvPr/>
        </p:nvSpPr>
        <p:spPr bwMode="auto">
          <a:xfrm>
            <a:off x="406400" y="578408"/>
            <a:ext cx="8432800" cy="4431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400" smtClean="0">
                <a:solidFill>
                  <a:srgbClr val="000000"/>
                </a:solidFill>
                <a:latin typeface="Times New Roman" pitchFamily="18" charset="0"/>
              </a:rPr>
              <a:t>	Стали с карбонитридным упрочнением применяют для изготовления наиболее ответственных сварных металлоконструкций, эксплуатируемых в обычных климатических условиях, а также в сооружениях северного исполнения, эксплуатируемых в районах с температурой ниже —40°С. Так, сталь 16Г2АФ широко применяется при сооружении мощных металлургических агрегатов (доменных печей, конвертеров и т. п.), железнодорожных и автомобильных мостов, труб магистральных газопроводов, телемачт, резервуаров нефтехранилищ и других ответственных сооружений.</a:t>
            </a:r>
          </a:p>
          <a:p>
            <a:pPr algn="just" eaLnBrk="1" fontAlgn="base" hangingPunct="1">
              <a:spcBef>
                <a:spcPct val="0"/>
              </a:spcBef>
              <a:spcAft>
                <a:spcPct val="0"/>
              </a:spcAft>
              <a:buFontTx/>
              <a:buNone/>
            </a:pPr>
            <a:r>
              <a:rPr lang="ru-RU" altLang="ru-RU" sz="1400" smtClean="0">
                <a:solidFill>
                  <a:srgbClr val="000000"/>
                </a:solidFill>
                <a:latin typeface="Times New Roman" pitchFamily="18" charset="0"/>
              </a:rPr>
              <a:t>Достигаемая при этом экономия металла в сравнении с его расходом на конструкции из обычной низколегированной стали типа 10Г2С1 и 14Г2 составляет 15—30%, а по сравнению с конструкциями из углеродистой стали Ст3 — около 30—50%.</a:t>
            </a:r>
          </a:p>
          <a:p>
            <a:pPr algn="just" eaLnBrk="1" fontAlgn="base" hangingPunct="1">
              <a:spcBef>
                <a:spcPct val="0"/>
              </a:spcBef>
              <a:spcAft>
                <a:spcPct val="0"/>
              </a:spcAft>
              <a:buFontTx/>
              <a:buNone/>
            </a:pPr>
            <a:r>
              <a:rPr lang="ru-RU" altLang="ru-RU" sz="1400" i="1" smtClean="0">
                <a:solidFill>
                  <a:srgbClr val="000000"/>
                </a:solidFill>
                <a:latin typeface="Times New Roman" pitchFamily="18" charset="0"/>
              </a:rPr>
              <a:t>	Малоперлитные стали</a:t>
            </a:r>
            <a:r>
              <a:rPr lang="ru-RU" altLang="ru-RU" sz="1400" smtClean="0">
                <a:solidFill>
                  <a:srgbClr val="000000"/>
                </a:solidFill>
                <a:latin typeface="Times New Roman" pitchFamily="18" charset="0"/>
              </a:rPr>
              <a:t> имеют пониженное содержание углерода (до 0,10%), что приводит к уменьшению количества перлита в стали, а следовательно, к повышению ударной вязкости и пластичности, снижению порога хладноломкости и улучшению свариваемости. При этом снижение прочностных характеристик компенсируется введением в сталь карбонитридообразующих элементов — ванадия, ниобия, азота и алюминия. 	Следовательно, малоперлитные стали являются разновидностью сталей с карбонитридным упрочнением при пониженном в них содержании углерода. В СССР разработана малоперлитная сталь 09Г2ФБ, содержащая 0,04—0,08 % </a:t>
            </a:r>
            <a:r>
              <a:rPr lang="en-US" altLang="ru-RU" sz="1400" smtClean="0">
                <a:solidFill>
                  <a:srgbClr val="000000"/>
                </a:solidFill>
                <a:latin typeface="Times New Roman" pitchFamily="18" charset="0"/>
              </a:rPr>
              <a:t>V</a:t>
            </a:r>
            <a:r>
              <a:rPr lang="ru-RU" altLang="ru-RU" sz="1400" smtClean="0">
                <a:solidFill>
                  <a:srgbClr val="000000"/>
                </a:solidFill>
                <a:latin typeface="Times New Roman" pitchFamily="18" charset="0"/>
              </a:rPr>
              <a:t>, 0,02—0,05 % </a:t>
            </a:r>
            <a:r>
              <a:rPr lang="en-US" altLang="ru-RU" sz="1400" smtClean="0">
                <a:solidFill>
                  <a:srgbClr val="000000"/>
                </a:solidFill>
                <a:latin typeface="Times New Roman" pitchFamily="18" charset="0"/>
              </a:rPr>
              <a:t>Nb</a:t>
            </a:r>
            <a:r>
              <a:rPr lang="ru-RU" altLang="ru-RU" sz="1400" smtClean="0">
                <a:solidFill>
                  <a:srgbClr val="000000"/>
                </a:solidFill>
                <a:latin typeface="Times New Roman" pitchFamily="18" charset="0"/>
              </a:rPr>
              <a:t> и до 0,015 % </a:t>
            </a:r>
            <a:r>
              <a:rPr lang="en-US" altLang="ru-RU" sz="1400" smtClean="0">
                <a:solidFill>
                  <a:srgbClr val="000000"/>
                </a:solidFill>
                <a:latin typeface="Times New Roman" pitchFamily="18" charset="0"/>
              </a:rPr>
              <a:t>N</a:t>
            </a:r>
            <a:r>
              <a:rPr lang="ru-RU" altLang="ru-RU" sz="1400" smtClean="0">
                <a:solidFill>
                  <a:srgbClr val="000000"/>
                </a:solidFill>
                <a:latin typeface="Times New Roman" pitchFamily="18" charset="0"/>
              </a:rPr>
              <a:t>. Такая сталь имеет мелкозернистую структуру феррита с дисперсными карбонитридами ванадия и ниобия и небольшим количеством перлита (до 5—}0%). Оптимальная структура стали и высокие механические свойства достигаются после контролируемой прокатки.</a:t>
            </a:r>
          </a:p>
          <a:p>
            <a:pPr algn="just" fontAlgn="base">
              <a:spcBef>
                <a:spcPct val="0"/>
              </a:spcBef>
              <a:spcAft>
                <a:spcPct val="0"/>
              </a:spcAft>
              <a:buFontTx/>
              <a:buNone/>
            </a:pPr>
            <a:endParaRPr lang="ru-RU" altLang="ru-RU" sz="1400" smtClean="0">
              <a:solidFill>
                <a:srgbClr val="000000"/>
              </a:solidFill>
            </a:endParaRPr>
          </a:p>
        </p:txBody>
      </p:sp>
    </p:spTree>
    <p:extLst>
      <p:ext uri="{BB962C8B-B14F-4D97-AF65-F5344CB8AC3E}">
        <p14:creationId xmlns:p14="http://schemas.microsoft.com/office/powerpoint/2010/main" val="35360978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4"/>
          <p:cNvSpPr>
            <a:spLocks noChangeArrowheads="1"/>
          </p:cNvSpPr>
          <p:nvPr/>
        </p:nvSpPr>
        <p:spPr bwMode="auto">
          <a:xfrm>
            <a:off x="304805" y="305753"/>
            <a:ext cx="8555567" cy="5047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600" i="1" smtClean="0">
                <a:solidFill>
                  <a:srgbClr val="000000"/>
                </a:solidFill>
                <a:latin typeface="Times New Roman" pitchFamily="18" charset="0"/>
              </a:rPr>
              <a:t>Контролируемая прокатка</a:t>
            </a:r>
            <a:r>
              <a:rPr lang="ru-RU" altLang="ru-RU" sz="1600" smtClean="0">
                <a:solidFill>
                  <a:srgbClr val="000000"/>
                </a:solidFill>
                <a:latin typeface="Times New Roman" pitchFamily="18" charset="0"/>
              </a:rPr>
              <a:t> — разновидность термомеханической обработки, она представляет собой обработку металла давлением, регламентируемую определенной температурой окончания прокатки (~800—850°С) и заданной степенью обжатия (15—20%) в последних пропусках.</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Контролируемая прокатка позволяет получить оптимальное сочетание прочности и вязкости при использовании сталей с карбонитридным упрочнением. Карбонитриды тормозят процессы возврата и рекристаллизации после прокатки, что обеспечивает получение мелкого зерна стали, хорошо развитой субзеренной структуры и дисперсионного упрочнения. Применение контролируемой прокатки исключает последующую термическую обработку.</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Малоперлитная сталь 09Г2ФБ после контролируемой прокатки обеспечивает следующие механические свойства: </a:t>
            </a:r>
            <a:r>
              <a:rPr lang="en-US" altLang="ru-RU" sz="1600" smtClean="0">
                <a:solidFill>
                  <a:srgbClr val="000000"/>
                </a:solidFill>
                <a:latin typeface="Times New Roman" pitchFamily="18" charset="0"/>
              </a:rPr>
              <a:t>σ</a:t>
            </a:r>
            <a:r>
              <a:rPr lang="ru-RU" altLang="ru-RU" sz="1600" smtClean="0">
                <a:solidFill>
                  <a:srgbClr val="000000"/>
                </a:solidFill>
                <a:latin typeface="Times New Roman" pitchFamily="18" charset="0"/>
              </a:rPr>
              <a:t>в≥560 МПа, </a:t>
            </a:r>
            <a:r>
              <a:rPr lang="en-US" altLang="ru-RU" sz="1600" smtClean="0">
                <a:solidFill>
                  <a:srgbClr val="000000"/>
                </a:solidFill>
                <a:latin typeface="Times New Roman" pitchFamily="18" charset="0"/>
              </a:rPr>
              <a:t>σ</a:t>
            </a:r>
            <a:r>
              <a:rPr lang="ru-RU" altLang="ru-RU" sz="1600" smtClean="0">
                <a:solidFill>
                  <a:srgbClr val="000000"/>
                </a:solidFill>
                <a:latin typeface="Times New Roman" pitchFamily="18" charset="0"/>
              </a:rPr>
              <a:t>Т≥460 МПа, </a:t>
            </a:r>
            <a:r>
              <a:rPr lang="en-US" altLang="ru-RU" sz="1600" smtClean="0">
                <a:solidFill>
                  <a:srgbClr val="000000"/>
                </a:solidFill>
                <a:latin typeface="Times New Roman" pitchFamily="18" charset="0"/>
              </a:rPr>
              <a:t>KCU</a:t>
            </a:r>
            <a:r>
              <a:rPr lang="ru-RU" altLang="ru-RU" sz="1600" smtClean="0">
                <a:solidFill>
                  <a:srgbClr val="000000"/>
                </a:solidFill>
                <a:latin typeface="Times New Roman" pitchFamily="18" charset="0"/>
              </a:rPr>
              <a:t>-15°</a:t>
            </a:r>
            <a:r>
              <a:rPr lang="en-US" altLang="ru-RU" sz="1600" smtClean="0">
                <a:solidFill>
                  <a:srgbClr val="000000"/>
                </a:solidFill>
                <a:latin typeface="Times New Roman" pitchFamily="18" charset="0"/>
              </a:rPr>
              <a:t>C</a:t>
            </a:r>
            <a:r>
              <a:rPr lang="ru-RU" altLang="ru-RU" sz="1600" smtClean="0">
                <a:solidFill>
                  <a:srgbClr val="000000"/>
                </a:solidFill>
                <a:latin typeface="Times New Roman" pitchFamily="18" charset="0"/>
              </a:rPr>
              <a:t> = 0,9 МДж/м2; </a:t>
            </a:r>
            <a:r>
              <a:rPr lang="en-US" altLang="ru-RU" sz="1600" smtClean="0">
                <a:solidFill>
                  <a:srgbClr val="000000"/>
                </a:solidFill>
                <a:latin typeface="Times New Roman" pitchFamily="18" charset="0"/>
              </a:rPr>
              <a:t>KCU</a:t>
            </a:r>
            <a:r>
              <a:rPr lang="ru-RU" altLang="ru-RU" sz="1600" smtClean="0">
                <a:solidFill>
                  <a:srgbClr val="000000"/>
                </a:solidFill>
                <a:latin typeface="Times New Roman" pitchFamily="18" charset="0"/>
              </a:rPr>
              <a:t>-60°</a:t>
            </a:r>
            <a:r>
              <a:rPr lang="en-US" altLang="ru-RU" sz="1600" smtClean="0">
                <a:solidFill>
                  <a:srgbClr val="000000"/>
                </a:solidFill>
                <a:latin typeface="Times New Roman" pitchFamily="18" charset="0"/>
              </a:rPr>
              <a:t>C</a:t>
            </a:r>
            <a:r>
              <a:rPr lang="ru-RU" altLang="ru-RU" sz="1600" smtClean="0">
                <a:solidFill>
                  <a:srgbClr val="000000"/>
                </a:solidFill>
                <a:latin typeface="Times New Roman" pitchFamily="18" charset="0"/>
              </a:rPr>
              <a:t> =0,6 МДж/м2. Такую сталь используют для изготовления магистральных газопроводных труб северного исполнения. Применение контролируемой прокатки эффективно и для других сталей с карбонитридным упрочнением.</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Низкоуглеродистые бейнитные стали благодаря легированию имеют такую устойчивость переохлажденного аустенита, которая обеспечивает после контролируемой прокатки превращения аустенита с образованием продуктов промежуточного превращения — игольчатого феррита. Типичным представителем таких сталей является сталь 08Г2МФБ (&lt;0,08%С, ~1,6% М</a:t>
            </a:r>
            <a:r>
              <a:rPr lang="en-US" altLang="ru-RU" sz="1600" smtClean="0">
                <a:solidFill>
                  <a:srgbClr val="000000"/>
                </a:solidFill>
                <a:latin typeface="Times New Roman" pitchFamily="18" charset="0"/>
              </a:rPr>
              <a:t>n</a:t>
            </a:r>
            <a:r>
              <a:rPr lang="ru-RU" altLang="ru-RU" sz="1600" smtClean="0">
                <a:solidFill>
                  <a:srgbClr val="000000"/>
                </a:solidFill>
                <a:latin typeface="Times New Roman" pitchFamily="18" charset="0"/>
              </a:rPr>
              <a:t>; -0,2% Мо, -0,06 % </a:t>
            </a:r>
            <a:r>
              <a:rPr lang="en-US" altLang="ru-RU" sz="1600" smtClean="0">
                <a:solidFill>
                  <a:srgbClr val="000000"/>
                </a:solidFill>
                <a:latin typeface="Times New Roman" pitchFamily="18" charset="0"/>
              </a:rPr>
              <a:t>V</a:t>
            </a:r>
            <a:r>
              <a:rPr lang="ru-RU" altLang="ru-RU" sz="1600" smtClean="0">
                <a:solidFill>
                  <a:srgbClr val="000000"/>
                </a:solidFill>
                <a:latin typeface="Times New Roman" pitchFamily="18" charset="0"/>
              </a:rPr>
              <a:t> и -0,05 %</a:t>
            </a:r>
            <a:r>
              <a:rPr lang="en-US" altLang="ru-RU" sz="1600" smtClean="0">
                <a:solidFill>
                  <a:srgbClr val="000000"/>
                </a:solidFill>
                <a:latin typeface="Times New Roman" pitchFamily="18" charset="0"/>
              </a:rPr>
              <a:t>Nb</a:t>
            </a:r>
            <a:r>
              <a:rPr lang="ru-RU" altLang="ru-RU" sz="1600" smtClean="0">
                <a:solidFill>
                  <a:srgbClr val="000000"/>
                </a:solidFill>
                <a:latin typeface="Times New Roman" pitchFamily="18" charset="0"/>
              </a:rPr>
              <a:t>).</a:t>
            </a:r>
          </a:p>
          <a:p>
            <a:pPr algn="just" fontAlgn="base">
              <a:spcBef>
                <a:spcPct val="0"/>
              </a:spcBef>
              <a:spcAft>
                <a:spcPct val="0"/>
              </a:spcAft>
              <a:buFontTx/>
              <a:buNone/>
            </a:pPr>
            <a:endParaRPr lang="ru-RU" altLang="ru-RU" sz="1800" smtClean="0">
              <a:solidFill>
                <a:srgbClr val="000000"/>
              </a:solidFill>
            </a:endParaRPr>
          </a:p>
        </p:txBody>
      </p:sp>
    </p:spTree>
    <p:extLst>
      <p:ext uri="{BB962C8B-B14F-4D97-AF65-F5344CB8AC3E}">
        <p14:creationId xmlns:p14="http://schemas.microsoft.com/office/powerpoint/2010/main" val="154232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4"/>
          <p:cNvSpPr>
            <a:spLocks noChangeArrowheads="1"/>
          </p:cNvSpPr>
          <p:nvPr/>
        </p:nvSpPr>
        <p:spPr bwMode="auto">
          <a:xfrm>
            <a:off x="203200" y="-61555"/>
            <a:ext cx="8737600" cy="5047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400" smtClean="0">
                <a:solidFill>
                  <a:srgbClr val="000000"/>
                </a:solidFill>
                <a:latin typeface="Times New Roman" pitchFamily="18" charset="0"/>
              </a:rPr>
              <a:t>Дополнительно к механизмам упрочнения, действующим в сталях с карбонитридным упрочнением после контролируемой прокатки, в низкоуглеродистых бейнитных сталях имеется повышенная плотность дислокаций (деформационное упрочнение). Сталь 08Г2МФБ со структурой игольчатого феррита и малоуглеродистого бейнита после контролируемой прокатки обеспечивает </a:t>
            </a:r>
            <a:r>
              <a:rPr lang="en-US" altLang="ru-RU" sz="1400" smtClean="0">
                <a:solidFill>
                  <a:srgbClr val="000000"/>
                </a:solidFill>
                <a:latin typeface="Times New Roman" pitchFamily="18" charset="0"/>
              </a:rPr>
              <a:t>σ</a:t>
            </a:r>
            <a:r>
              <a:rPr lang="ru-RU" altLang="ru-RU" sz="1400" smtClean="0">
                <a:solidFill>
                  <a:srgbClr val="000000"/>
                </a:solidFill>
                <a:latin typeface="Times New Roman" pitchFamily="18" charset="0"/>
              </a:rPr>
              <a:t>в≥600 МПа, </a:t>
            </a:r>
            <a:r>
              <a:rPr lang="en-US" altLang="ru-RU" sz="1400" smtClean="0">
                <a:solidFill>
                  <a:srgbClr val="000000"/>
                </a:solidFill>
                <a:latin typeface="Times New Roman" pitchFamily="18" charset="0"/>
              </a:rPr>
              <a:t>σ</a:t>
            </a:r>
            <a:r>
              <a:rPr lang="ru-RU" altLang="ru-RU" sz="1400" smtClean="0">
                <a:solidFill>
                  <a:srgbClr val="000000"/>
                </a:solidFill>
                <a:latin typeface="Times New Roman" pitchFamily="18" charset="0"/>
              </a:rPr>
              <a:t>Т≥470 МПа, δ&gt;20%, </a:t>
            </a:r>
            <a:r>
              <a:rPr lang="en-US" altLang="ru-RU" sz="1400" smtClean="0">
                <a:solidFill>
                  <a:srgbClr val="000000"/>
                </a:solidFill>
                <a:latin typeface="Times New Roman" pitchFamily="18" charset="0"/>
              </a:rPr>
              <a:t>KCU</a:t>
            </a:r>
            <a:r>
              <a:rPr lang="ru-RU" altLang="ru-RU" sz="1400" smtClean="0">
                <a:solidFill>
                  <a:srgbClr val="000000"/>
                </a:solidFill>
                <a:latin typeface="Times New Roman" pitchFamily="18" charset="0"/>
              </a:rPr>
              <a:t>-15°</a:t>
            </a:r>
            <a:r>
              <a:rPr lang="es-ES" altLang="ru-RU" sz="1400" smtClean="0">
                <a:solidFill>
                  <a:srgbClr val="000000"/>
                </a:solidFill>
                <a:latin typeface="Times New Roman" pitchFamily="18" charset="0"/>
              </a:rPr>
              <a:t>C</a:t>
            </a:r>
            <a:r>
              <a:rPr lang="ru-RU" altLang="ru-RU" sz="1400" smtClean="0">
                <a:solidFill>
                  <a:srgbClr val="000000"/>
                </a:solidFill>
                <a:latin typeface="Times New Roman" pitchFamily="18" charset="0"/>
              </a:rPr>
              <a:t>=0,9 МДж/м2, </a:t>
            </a:r>
            <a:r>
              <a:rPr lang="en-US" altLang="ru-RU" sz="1400" smtClean="0">
                <a:solidFill>
                  <a:srgbClr val="000000"/>
                </a:solidFill>
                <a:latin typeface="Times New Roman" pitchFamily="18" charset="0"/>
              </a:rPr>
              <a:t>KCU</a:t>
            </a:r>
            <a:r>
              <a:rPr lang="ru-RU" altLang="ru-RU" sz="1400" smtClean="0">
                <a:solidFill>
                  <a:srgbClr val="000000"/>
                </a:solidFill>
                <a:latin typeface="Times New Roman" pitchFamily="18" charset="0"/>
              </a:rPr>
              <a:t>-60°</a:t>
            </a:r>
            <a:r>
              <a:rPr lang="en-US" altLang="ru-RU" sz="1400" smtClean="0">
                <a:solidFill>
                  <a:srgbClr val="000000"/>
                </a:solidFill>
                <a:latin typeface="Times New Roman" pitchFamily="18" charset="0"/>
              </a:rPr>
              <a:t>C</a:t>
            </a:r>
            <a:r>
              <a:rPr lang="ru-RU" altLang="ru-RU" sz="1400" smtClean="0">
                <a:solidFill>
                  <a:srgbClr val="000000"/>
                </a:solidFill>
                <a:latin typeface="Times New Roman" pitchFamily="18" charset="0"/>
              </a:rPr>
              <a:t>=0,65 МДж/м2.</a:t>
            </a:r>
          </a:p>
          <a:p>
            <a:pPr algn="just" eaLnBrk="1" fontAlgn="base" hangingPunct="1">
              <a:spcBef>
                <a:spcPct val="0"/>
              </a:spcBef>
              <a:spcAft>
                <a:spcPct val="0"/>
              </a:spcAft>
              <a:buFontTx/>
              <a:buNone/>
            </a:pPr>
            <a:r>
              <a:rPr lang="ru-RU" altLang="ru-RU" sz="1400" smtClean="0">
                <a:solidFill>
                  <a:srgbClr val="000000"/>
                </a:solidFill>
                <a:latin typeface="Times New Roman" pitchFamily="18" charset="0"/>
              </a:rPr>
              <a:t>Сталь 08Г2МФБ также предназначена для изготовления газопроводных труб.</a:t>
            </a:r>
          </a:p>
          <a:p>
            <a:pPr algn="just" eaLnBrk="1" fontAlgn="base" hangingPunct="1">
              <a:spcBef>
                <a:spcPct val="0"/>
              </a:spcBef>
              <a:spcAft>
                <a:spcPct val="0"/>
              </a:spcAft>
              <a:buFontTx/>
              <a:buNone/>
            </a:pPr>
            <a:r>
              <a:rPr lang="ru-RU" altLang="ru-RU" sz="1400" smtClean="0">
                <a:solidFill>
                  <a:srgbClr val="000000"/>
                </a:solidFill>
                <a:latin typeface="Times New Roman" pitchFamily="18" charset="0"/>
              </a:rPr>
              <a:t>В СССР задача создания высокопрочных и хладостойких сталей и их эффективного использования в строительстве решена благодаря применению сталей с карбонитридным упрочнением, легированных недефицитным для нашей страны ванадием в сочетании с азотом и алюминием.</a:t>
            </a:r>
          </a:p>
          <a:p>
            <a:pPr algn="just" eaLnBrk="1" fontAlgn="base" hangingPunct="1">
              <a:spcBef>
                <a:spcPct val="0"/>
              </a:spcBef>
              <a:spcAft>
                <a:spcPct val="0"/>
              </a:spcAft>
              <a:buFontTx/>
              <a:buNone/>
            </a:pPr>
            <a:r>
              <a:rPr lang="en-US" altLang="ru-RU" sz="1400" b="1" smtClean="0">
                <a:solidFill>
                  <a:srgbClr val="000000"/>
                </a:solidFill>
                <a:latin typeface="Times New Roman" pitchFamily="18" charset="0"/>
              </a:rPr>
              <a:t>5. Арматурные стали</a:t>
            </a:r>
            <a:endParaRPr lang="ru-RU" altLang="ru-RU" sz="1400" smtClean="0">
              <a:solidFill>
                <a:srgbClr val="000000"/>
              </a:solidFill>
              <a:latin typeface="Times New Roman" pitchFamily="18" charset="0"/>
            </a:endParaRPr>
          </a:p>
          <a:p>
            <a:pPr algn="just" eaLnBrk="1" fontAlgn="base" hangingPunct="1">
              <a:spcBef>
                <a:spcPct val="0"/>
              </a:spcBef>
              <a:spcAft>
                <a:spcPct val="0"/>
              </a:spcAft>
              <a:buFontTx/>
              <a:buNone/>
            </a:pPr>
            <a:r>
              <a:rPr lang="ru-RU" altLang="ru-RU" sz="1400" smtClean="0">
                <a:solidFill>
                  <a:srgbClr val="000000"/>
                </a:solidFill>
                <a:latin typeface="Times New Roman" pitchFamily="18" charset="0"/>
              </a:rPr>
              <a:t>Арматурная сталь в виде стержней, гладких и периодического профиля, применяется для армирования железобетонных конструкций. Последние бывают ненапряженными и предварительно напряженными. Арматурные стержни в предварительно напряженной железобетонной конструкции работают на растяжение и испытывают большие нагрузки. В зависимости от напряжений применяют сталь разных классов прочности. Арматурные стали горячекатаные поставляют по ГОСТ 5781—82, а термомеханически и термически упрочненные — по ГОСТ 10884—81.</a:t>
            </a:r>
          </a:p>
          <a:p>
            <a:pPr algn="just" eaLnBrk="1" fontAlgn="base" hangingPunct="1">
              <a:spcBef>
                <a:spcPct val="0"/>
              </a:spcBef>
              <a:spcAft>
                <a:spcPct val="0"/>
              </a:spcAft>
              <a:buFontTx/>
              <a:buNone/>
            </a:pPr>
            <a:r>
              <a:rPr lang="ru-RU" altLang="ru-RU" sz="1400" smtClean="0">
                <a:solidFill>
                  <a:srgbClr val="000000"/>
                </a:solidFill>
                <a:latin typeface="Times New Roman" pitchFamily="18" charset="0"/>
              </a:rPr>
              <a:t>В табл. 12 приведены гарантируемые механические свойства для семи классов арматурных сталей и рекомендуемые в каждом классе стали и их обработка.</a:t>
            </a:r>
          </a:p>
          <a:p>
            <a:pPr algn="just" eaLnBrk="1" fontAlgn="base" hangingPunct="1">
              <a:spcBef>
                <a:spcPct val="0"/>
              </a:spcBef>
              <a:spcAft>
                <a:spcPct val="0"/>
              </a:spcAft>
              <a:buFontTx/>
              <a:buNone/>
            </a:pPr>
            <a:r>
              <a:rPr lang="ru-RU" altLang="ru-RU" sz="1400" smtClean="0">
                <a:solidFill>
                  <a:srgbClr val="000000"/>
                </a:solidFill>
                <a:latin typeface="Times New Roman" pitchFamily="18" charset="0"/>
              </a:rPr>
              <a:t>Стали классов </a:t>
            </a:r>
            <a:r>
              <a:rPr lang="en-US" altLang="ru-RU" sz="1400" smtClean="0">
                <a:solidFill>
                  <a:srgbClr val="000000"/>
                </a:solidFill>
                <a:latin typeface="Times New Roman" pitchFamily="18" charset="0"/>
              </a:rPr>
              <a:t>AI</a:t>
            </a:r>
            <a:r>
              <a:rPr lang="ru-RU" altLang="ru-RU" sz="1400" smtClean="0">
                <a:solidFill>
                  <a:srgbClr val="000000"/>
                </a:solidFill>
                <a:latin typeface="Times New Roman" pitchFamily="18" charset="0"/>
              </a:rPr>
              <a:t>, А</a:t>
            </a:r>
            <a:r>
              <a:rPr lang="es-ES" altLang="ru-RU" sz="1400" smtClean="0">
                <a:solidFill>
                  <a:srgbClr val="000000"/>
                </a:solidFill>
                <a:latin typeface="Times New Roman" pitchFamily="18" charset="0"/>
              </a:rPr>
              <a:t>II</a:t>
            </a:r>
            <a:r>
              <a:rPr lang="ru-RU" altLang="ru-RU" sz="1400" smtClean="0">
                <a:solidFill>
                  <a:srgbClr val="000000"/>
                </a:solidFill>
                <a:latin typeface="Times New Roman" pitchFamily="18" charset="0"/>
              </a:rPr>
              <a:t> и А</a:t>
            </a:r>
            <a:r>
              <a:rPr lang="es-ES" altLang="ru-RU" sz="1400" smtClean="0">
                <a:solidFill>
                  <a:srgbClr val="000000"/>
                </a:solidFill>
                <a:latin typeface="Times New Roman" pitchFamily="18" charset="0"/>
              </a:rPr>
              <a:t>II</a:t>
            </a:r>
            <a:r>
              <a:rPr lang="ru-RU" altLang="ru-RU" sz="1400" smtClean="0">
                <a:solidFill>
                  <a:srgbClr val="000000"/>
                </a:solidFill>
                <a:latin typeface="Times New Roman" pitchFamily="18" charset="0"/>
              </a:rPr>
              <a:t> используют для ненапряженных конструкций, а более высокопрочные стали классов </a:t>
            </a:r>
            <a:r>
              <a:rPr lang="en-US" altLang="ru-RU" sz="1400" smtClean="0">
                <a:solidFill>
                  <a:srgbClr val="000000"/>
                </a:solidFill>
                <a:latin typeface="Times New Roman" pitchFamily="18" charset="0"/>
              </a:rPr>
              <a:t>AIV</a:t>
            </a:r>
            <a:r>
              <a:rPr lang="ru-RU" altLang="ru-RU" sz="1400" smtClean="0">
                <a:solidFill>
                  <a:srgbClr val="000000"/>
                </a:solidFill>
                <a:latin typeface="Times New Roman" pitchFamily="18" charset="0"/>
              </a:rPr>
              <a:t> и выше применяют для армирования предварительно напряженного железобетона. Горячекатаные стали удовлетворяют требованиям классов от </a:t>
            </a:r>
            <a:r>
              <a:rPr lang="en-US" altLang="ru-RU" sz="1400" smtClean="0">
                <a:solidFill>
                  <a:srgbClr val="000000"/>
                </a:solidFill>
                <a:latin typeface="Times New Roman" pitchFamily="18" charset="0"/>
              </a:rPr>
              <a:t>AI</a:t>
            </a:r>
            <a:r>
              <a:rPr lang="ru-RU" altLang="ru-RU" sz="1400" smtClean="0">
                <a:solidFill>
                  <a:srgbClr val="000000"/>
                </a:solidFill>
                <a:latin typeface="Times New Roman" pitchFamily="18" charset="0"/>
              </a:rPr>
              <a:t> до </a:t>
            </a:r>
            <a:r>
              <a:rPr lang="en-US" altLang="ru-RU" sz="1400" smtClean="0">
                <a:solidFill>
                  <a:srgbClr val="000000"/>
                </a:solidFill>
                <a:latin typeface="Times New Roman" pitchFamily="18" charset="0"/>
              </a:rPr>
              <a:t>AV</a:t>
            </a:r>
            <a:r>
              <a:rPr lang="ru-RU" altLang="ru-RU" sz="1400" smtClean="0">
                <a:solidFill>
                  <a:srgbClr val="000000"/>
                </a:solidFill>
                <a:latin typeface="Times New Roman" pitchFamily="18" charset="0"/>
              </a:rPr>
              <a:t>. По мере увеличения класса прочности возрастает степень легирования сталей.</a:t>
            </a:r>
          </a:p>
          <a:p>
            <a:pPr algn="just" fontAlgn="base">
              <a:spcBef>
                <a:spcPct val="0"/>
              </a:spcBef>
              <a:spcAft>
                <a:spcPct val="0"/>
              </a:spcAft>
              <a:buFontTx/>
              <a:buNone/>
            </a:pPr>
            <a:endParaRPr lang="ru-RU" altLang="ru-RU" sz="1400" smtClean="0">
              <a:solidFill>
                <a:srgbClr val="000000"/>
              </a:solidFill>
            </a:endParaRPr>
          </a:p>
        </p:txBody>
      </p:sp>
    </p:spTree>
    <p:extLst>
      <p:ext uri="{BB962C8B-B14F-4D97-AF65-F5344CB8AC3E}">
        <p14:creationId xmlns:p14="http://schemas.microsoft.com/office/powerpoint/2010/main" val="38606943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5"/>
          <p:cNvSpPr>
            <a:spLocks noChangeArrowheads="1"/>
          </p:cNvSpPr>
          <p:nvPr/>
        </p:nvSpPr>
        <p:spPr bwMode="auto">
          <a:xfrm>
            <a:off x="406403" y="431619"/>
            <a:ext cx="7988300" cy="4108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400" i="1" smtClean="0">
                <a:solidFill>
                  <a:srgbClr val="000000"/>
                </a:solidFill>
                <a:latin typeface="Times New Roman" pitchFamily="18" charset="0"/>
                <a:cs typeface="Times New Roman" pitchFamily="18" charset="0"/>
              </a:rPr>
              <a:t>На металлургических заводах СССР в процессе производства стали широко применяется термическое упрочнение арматуры. Технология термоупрочнения подобна технологии термоупрочиеиия е прокатного нагрева сталей для строительных металлоконструкций. Термическое упрочнение стержневой арматуры проводят на выходе стержяя из прокатной клети. На специальных устройствах осуществляется врерваииое охлаждение, обеспечивающее самоотпуск стали. Применяемая техиология позволяет использовать эффект высокотемпературной термомеханической обработки'. В результате термоупрочнения получается мелкозернистая структура с дисперсной феррито-карбидной смесью, что обеспечивает требуемую прочность в сочетании с высокими характеристиками пластичности (в том числе равномерного удлинения). Термическое упрочнение позволяет повысить на один-два класса прочности уровень свойств определенной стали по сравнению с горячекатаным состоянием, что обеспечивает экономию легирующих элементов и снижение себестоимости арматуры. Благодаря термическому упрочнению были созданы арматурные стали классов </a:t>
            </a:r>
            <a:r>
              <a:rPr lang="en-US" altLang="ru-RU" sz="1400" i="1" smtClean="0">
                <a:solidFill>
                  <a:srgbClr val="000000"/>
                </a:solidFill>
                <a:latin typeface="Times New Roman" pitchFamily="18" charset="0"/>
                <a:cs typeface="Times New Roman" pitchFamily="18" charset="0"/>
              </a:rPr>
              <a:t>AVI</a:t>
            </a:r>
            <a:r>
              <a:rPr lang="ru-RU" altLang="ru-RU" sz="1400" i="1" smtClean="0">
                <a:solidFill>
                  <a:srgbClr val="000000"/>
                </a:solidFill>
                <a:latin typeface="Times New Roman" pitchFamily="18" charset="0"/>
                <a:cs typeface="Times New Roman" pitchFamily="18" charset="0"/>
              </a:rPr>
              <a:t> и </a:t>
            </a:r>
            <a:r>
              <a:rPr lang="en-US" altLang="ru-RU" sz="1400" i="1" smtClean="0">
                <a:solidFill>
                  <a:srgbClr val="000000"/>
                </a:solidFill>
                <a:latin typeface="Times New Roman" pitchFamily="18" charset="0"/>
                <a:cs typeface="Times New Roman" pitchFamily="18" charset="0"/>
              </a:rPr>
              <a:t>AVII</a:t>
            </a:r>
            <a:r>
              <a:rPr lang="ru-RU" altLang="ru-RU" sz="1400" i="1" smtClean="0">
                <a:solidFill>
                  <a:srgbClr val="000000"/>
                </a:solidFill>
                <a:latin typeface="Times New Roman" pitchFamily="18" charset="0"/>
                <a:cs typeface="Times New Roman" pitchFamily="18" charset="0"/>
              </a:rPr>
              <a:t>. Высокопрочная арматурная сталь может подвергаться коррозионному растрескиванию под напряжением. Для повышения сопротивления этому явлению применяют индукционный нагрев для получения высокоотпущенного состояния в поверхностных слоях арматурных стержней, а также используют стали с высокой устойчивостью против коррозионного растрескивания в высокопрочном состоянии (20ХГС2). Термическое упрочнение арматурной стали позволяет получить экономию металла в среднем на 22 %.</a:t>
            </a:r>
            <a:endParaRPr lang="ru-RU" altLang="ru-RU" sz="1400" smtClean="0">
              <a:solidFill>
                <a:srgbClr val="000000"/>
              </a:solidFill>
            </a:endParaRPr>
          </a:p>
        </p:txBody>
      </p:sp>
    </p:spTree>
    <p:extLst>
      <p:ext uri="{BB962C8B-B14F-4D97-AF65-F5344CB8AC3E}">
        <p14:creationId xmlns:p14="http://schemas.microsoft.com/office/powerpoint/2010/main" val="7483267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829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1938908" y="-562644"/>
            <a:ext cx="5410200" cy="8064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658445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4"/>
          <p:cNvSpPr>
            <a:spLocks noChangeArrowheads="1"/>
          </p:cNvSpPr>
          <p:nvPr/>
        </p:nvSpPr>
        <p:spPr bwMode="auto">
          <a:xfrm>
            <a:off x="203200" y="2102646"/>
            <a:ext cx="8534400" cy="4102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600" b="1" smtClean="0">
                <a:solidFill>
                  <a:srgbClr val="000000"/>
                </a:solidFill>
                <a:latin typeface="Times New Roman" pitchFamily="18" charset="0"/>
              </a:rPr>
              <a:t>Глава XIII </a:t>
            </a:r>
            <a:endParaRPr lang="ru-RU" altLang="ru-RU" sz="1600" smtClean="0">
              <a:solidFill>
                <a:srgbClr val="000000"/>
              </a:solidFill>
              <a:latin typeface="Times New Roman" pitchFamily="18" charset="0"/>
            </a:endParaRPr>
          </a:p>
          <a:p>
            <a:pPr algn="just" eaLnBrk="1" fontAlgn="base" hangingPunct="1">
              <a:spcBef>
                <a:spcPct val="0"/>
              </a:spcBef>
              <a:spcAft>
                <a:spcPct val="0"/>
              </a:spcAft>
              <a:buFontTx/>
              <a:buNone/>
            </a:pPr>
            <a:r>
              <a:rPr lang="ru-RU" altLang="ru-RU" sz="1600" b="1" smtClean="0">
                <a:solidFill>
                  <a:srgbClr val="000000"/>
                </a:solidFill>
                <a:latin typeface="Times New Roman" pitchFamily="18" charset="0"/>
              </a:rPr>
              <a:t>СТАЛИ ДЛЯ ХОЛОДНОЙ ШТАМПОВКИ</a:t>
            </a:r>
            <a:endParaRPr lang="ru-RU" altLang="ru-RU" sz="1600" smtClean="0">
              <a:solidFill>
                <a:srgbClr val="000000"/>
              </a:solidFill>
              <a:latin typeface="Times New Roman" pitchFamily="18" charset="0"/>
            </a:endParaRP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В машиностроении большое, число деталей и изделий изготавливают из листовой стали методом холодной штамповки, при этом происходит весьма сложная глубокая вытяж- </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ка металл. Такая штамповка наиболее широко применяется в автомобилестроении; около 50 % массы легкового автомобиля составляют детали, изготовленные этим методом. Глубокая вытяжка листовой стали применяется также при изготовлении консервных банок, эмалированной посуды и многих бытовых и промышленных изделий.</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Стали для холодной штамповки должны обеспечивать высокую штампуемость при изготовлении деталей сложной формы и высокое качество поверхности для последующего нанесения покрытия. Для некоторых деталей (например, крыльев, дверей, капота и других не несущих деталей кузова автомобиля) прочность готовых изделий не имеет существенного значения. В этом случае применяют мягкие низкоуглеродистые нестареющие холоднокатаные стали. Для ряда других деталей (например, лонжеронов, стоек корпуса, дисков колес и других несущих нагрузку частей автомобиля) требуется повышенная прочность изделий. Для этих целей наиболее перспективны двухфазные феррито-мартенситные стали.</a:t>
            </a:r>
          </a:p>
        </p:txBody>
      </p:sp>
    </p:spTree>
    <p:extLst>
      <p:ext uri="{BB962C8B-B14F-4D97-AF65-F5344CB8AC3E}">
        <p14:creationId xmlns:p14="http://schemas.microsoft.com/office/powerpoint/2010/main" val="38761567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4"/>
          <p:cNvSpPr>
            <a:spLocks noChangeArrowheads="1"/>
          </p:cNvSpPr>
          <p:nvPr/>
        </p:nvSpPr>
        <p:spPr bwMode="auto">
          <a:xfrm>
            <a:off x="304800" y="1943103"/>
            <a:ext cx="8432800" cy="4652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	На рис. 74 приведена графическая зависимость зернограничного упрочнения от размеров зерна феррита для разных значений </a:t>
            </a:r>
            <a:r>
              <a:rPr lang="es-ES" altLang="ru-RU" sz="1600" i="1" smtClean="0">
                <a:solidFill>
                  <a:srgbClr val="000000"/>
                </a:solidFill>
                <a:latin typeface="Times New Roman" pitchFamily="18" charset="0"/>
              </a:rPr>
              <a:t>K</a:t>
            </a:r>
            <a:r>
              <a:rPr lang="ru-RU" altLang="ru-RU" sz="1600" i="1" smtClean="0">
                <a:solidFill>
                  <a:srgbClr val="000000"/>
                </a:solidFill>
                <a:latin typeface="Times New Roman" pitchFamily="18" charset="0"/>
              </a:rPr>
              <a:t>у</a:t>
            </a:r>
            <a:r>
              <a:rPr lang="ru-RU" altLang="ru-RU" sz="1600" smtClean="0">
                <a:solidFill>
                  <a:srgbClr val="000000"/>
                </a:solidFill>
                <a:latin typeface="Times New Roman" pitchFamily="18" charset="0"/>
              </a:rPr>
              <a:t> в указанных пределах. Размер зерна феррита зависит от размера аустенитного зерна и наличия дисперсных карбонитридных фаз (см. гл. VIII, п. 3). В сталях с карбидо- и нитридообразующими элементами при переходе через критическую точку Ас3 в структуре стали имеются соответствующие карбиды и нитриды, что уже приводит к образованию более мелкого зерна аустенита, так как указанные фазы могут оказывать зародышевое влияние при образовании новых зерен аустенита. </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	Карбиды и нитриды тормозят рост зерна аустенита при дальнейшем его нагреве, вплоть до температур растворения этих фаз в аустените. Нерастворенные карбиды и нитриды, а также эти же фазы, выделившиеся из аустенита перед началом γ→α-превращения, являются зародышевыми центрами образования новых зерен феррита. 	Все это приводит к тому, что в сталях с дисперсными упрочняющими фазами достигается заметное измельчение зерна феррита, следовательно, дисперсионное упрочнение косвенно обусловливает дополнительное зернограничное упрочнение.</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	Таким образом, легирование, приводящее к дисперсионному упрочнению, будет увеличивать и зернограничное упрочнение, т. е. получение мелкозернистой и дисперсноупрочненной стали достигается одним и тем же путем — получением в структуре дисперсных карбонитридных фаз ванадия, ниобия и титана.</a:t>
            </a:r>
          </a:p>
        </p:txBody>
      </p:sp>
    </p:spTree>
    <p:extLst>
      <p:ext uri="{BB962C8B-B14F-4D97-AF65-F5344CB8AC3E}">
        <p14:creationId xmlns:p14="http://schemas.microsoft.com/office/powerpoint/2010/main" val="39448882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6786" name="Рисунок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760" y="883444"/>
            <a:ext cx="4851400" cy="1545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46787" name="Object 4"/>
          <p:cNvGraphicFramePr>
            <a:graphicFrameLocks noChangeAspect="1"/>
          </p:cNvGraphicFramePr>
          <p:nvPr/>
        </p:nvGraphicFramePr>
        <p:xfrm>
          <a:off x="4064003" y="4800600"/>
          <a:ext cx="952500" cy="178594"/>
        </p:xfrm>
        <a:graphic>
          <a:graphicData uri="http://schemas.openxmlformats.org/presentationml/2006/ole">
            <mc:AlternateContent xmlns:mc="http://schemas.openxmlformats.org/markup-compatibility/2006">
              <mc:Choice xmlns:v="urn:schemas-microsoft-com:vml" Requires="v">
                <p:oleObj spid="_x0000_s2053" name="Equation" r:id="rId4" imgW="710891" imgH="241195" progId="Equation.DSMT4">
                  <p:embed/>
                </p:oleObj>
              </mc:Choice>
              <mc:Fallback>
                <p:oleObj name="Equation" r:id="rId4" imgW="710891" imgH="241195"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64003" y="4800600"/>
                        <a:ext cx="952500" cy="178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6788" name="Rectangle 6"/>
          <p:cNvSpPr>
            <a:spLocks noChangeArrowheads="1"/>
          </p:cNvSpPr>
          <p:nvPr/>
        </p:nvSpPr>
        <p:spPr bwMode="auto">
          <a:xfrm>
            <a:off x="-7306729" y="147149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ru-RU" altLang="ru-RU" sz="1800" smtClean="0">
              <a:solidFill>
                <a:srgbClr val="000000"/>
              </a:solidFill>
            </a:endParaRPr>
          </a:p>
        </p:txBody>
      </p:sp>
      <p:sp>
        <p:nvSpPr>
          <p:cNvPr id="246789" name="Rectangle 7"/>
          <p:cNvSpPr>
            <a:spLocks noChangeArrowheads="1"/>
          </p:cNvSpPr>
          <p:nvPr/>
        </p:nvSpPr>
        <p:spPr bwMode="auto">
          <a:xfrm>
            <a:off x="203200" y="3122478"/>
            <a:ext cx="8737600" cy="1661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200" smtClean="0">
                <a:solidFill>
                  <a:srgbClr val="000000"/>
                </a:solidFill>
                <a:latin typeface="Times New Roman" pitchFamily="18" charset="0"/>
                <a:cs typeface="Times New Roman" pitchFamily="18" charset="0"/>
              </a:rPr>
              <a:t>Рис. 75. Субструктура стали 09Г2Ф после контролируемой прокатки, х2000</a:t>
            </a:r>
          </a:p>
          <a:p>
            <a:pPr eaLnBrk="1" fontAlgn="base" hangingPunct="1">
              <a:spcBef>
                <a:spcPct val="0"/>
              </a:spcBef>
              <a:spcAft>
                <a:spcPct val="0"/>
              </a:spcAft>
              <a:buFontTx/>
              <a:buNone/>
            </a:pPr>
            <a:endParaRPr lang="ru-RU" altLang="ru-RU" sz="600" smtClean="0">
              <a:solidFill>
                <a:srgbClr val="000000"/>
              </a:solidFill>
              <a:latin typeface="Times New Roman" pitchFamily="18" charset="0"/>
            </a:endParaRPr>
          </a:p>
          <a:p>
            <a:pPr fontAlgn="base">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В дисперсноупрочненных сталях при определенных режимах обработки (контролируемая прокатка, термомехаиическая обработка) образуется субзерениая структура, представляющая собой участки внутри зерна феррита, отделенные один от другого дислокационными малоугловыми границами (рис. 75). Хорошо развитая субзерениая структура вызовет субструктурное упрочнение, определяемое для феррито-перлитныж сталей по уравнению</a:t>
            </a:r>
            <a:endParaRPr lang="ru-RU" altLang="ru-RU" sz="1400" smtClean="0">
              <a:solidFill>
                <a:srgbClr val="000000"/>
              </a:solidFill>
              <a:latin typeface="Times New Roman" pitchFamily="18" charset="0"/>
            </a:endParaRPr>
          </a:p>
          <a:p>
            <a:pPr fontAlgn="base">
              <a:spcBef>
                <a:spcPct val="0"/>
              </a:spcBef>
              <a:spcAft>
                <a:spcPct val="0"/>
              </a:spcAft>
              <a:buFontTx/>
              <a:buNone/>
            </a:pPr>
            <a:endParaRPr lang="ru-RU" altLang="ru-RU" sz="1400" smtClean="0">
              <a:solidFill>
                <a:srgbClr val="000000"/>
              </a:solidFill>
            </a:endParaRPr>
          </a:p>
        </p:txBody>
      </p:sp>
      <p:sp>
        <p:nvSpPr>
          <p:cNvPr id="246790" name="Rectangle 8"/>
          <p:cNvSpPr>
            <a:spLocks noChangeArrowheads="1"/>
          </p:cNvSpPr>
          <p:nvPr/>
        </p:nvSpPr>
        <p:spPr bwMode="auto">
          <a:xfrm>
            <a:off x="203200" y="4924248"/>
            <a:ext cx="8636000" cy="178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200" smtClean="0">
                <a:solidFill>
                  <a:srgbClr val="000000"/>
                </a:solidFill>
                <a:latin typeface="Times New Roman" pitchFamily="18" charset="0"/>
                <a:cs typeface="Times New Roman" pitchFamily="18" charset="0"/>
              </a:rPr>
              <a:t> </a:t>
            </a:r>
            <a:endParaRPr lang="ru-RU" altLang="ru-RU" sz="600" smtClean="0">
              <a:solidFill>
                <a:srgbClr val="000000"/>
              </a:solidFill>
              <a:latin typeface="Times New Roman" pitchFamily="18" charset="0"/>
            </a:endParaRPr>
          </a:p>
          <a:p>
            <a:pPr algn="just" fontAlgn="base">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где </a:t>
            </a:r>
            <a:r>
              <a:rPr lang="en-US" altLang="ru-RU" sz="1400" i="1" smtClean="0">
                <a:solidFill>
                  <a:srgbClr val="000000"/>
                </a:solidFill>
                <a:latin typeface="Times New Roman" pitchFamily="18" charset="0"/>
                <a:cs typeface="Times New Roman" pitchFamily="18" charset="0"/>
              </a:rPr>
              <a:t>l</a:t>
            </a:r>
            <a:r>
              <a:rPr lang="ru-RU" altLang="ru-RU" sz="1400" smtClean="0">
                <a:solidFill>
                  <a:srgbClr val="000000"/>
                </a:solidFill>
                <a:latin typeface="Times New Roman" pitchFamily="18" charset="0"/>
                <a:cs typeface="Times New Roman" pitchFamily="18" charset="0"/>
              </a:rPr>
              <a:t> — размер субзерен; </a:t>
            </a:r>
            <a:r>
              <a:rPr lang="ru-RU" altLang="ru-RU" sz="1400" i="1" smtClean="0">
                <a:solidFill>
                  <a:srgbClr val="000000"/>
                </a:solidFill>
                <a:latin typeface="Times New Roman" pitchFamily="18" charset="0"/>
                <a:cs typeface="Times New Roman" pitchFamily="18" charset="0"/>
              </a:rPr>
              <a:t>k</a:t>
            </a:r>
            <a:r>
              <a:rPr lang="en-US" altLang="ru-RU" sz="1400" i="1" baseline="-30000" smtClean="0">
                <a:solidFill>
                  <a:srgbClr val="000000"/>
                </a:solidFill>
                <a:latin typeface="Times New Roman" pitchFamily="18" charset="0"/>
                <a:cs typeface="Times New Roman" pitchFamily="18" charset="0"/>
              </a:rPr>
              <a:t>c</a:t>
            </a:r>
            <a:r>
              <a:rPr lang="en-US" altLang="ru-RU" sz="1400" i="1" smtClean="0">
                <a:solidFill>
                  <a:srgbClr val="000000"/>
                </a:solidFill>
                <a:latin typeface="Times New Roman" pitchFamily="18" charset="0"/>
                <a:cs typeface="Times New Roman" pitchFamily="18" charset="0"/>
              </a:rPr>
              <a:t> </a:t>
            </a:r>
            <a:r>
              <a:rPr lang="ru-RU" altLang="ru-RU" sz="1400" smtClean="0">
                <a:solidFill>
                  <a:srgbClr val="000000"/>
                </a:solidFill>
                <a:latin typeface="Times New Roman" pitchFamily="18" charset="0"/>
                <a:cs typeface="Times New Roman" pitchFamily="18" charset="0"/>
              </a:rPr>
              <a:t>— коэффициент, характеризующий строение субзеренных границ (для феррито-перлитных сталей </a:t>
            </a:r>
            <a:r>
              <a:rPr lang="ru-RU" altLang="ru-RU" sz="1400" i="1" smtClean="0">
                <a:solidFill>
                  <a:srgbClr val="000000"/>
                </a:solidFill>
                <a:latin typeface="Times New Roman" pitchFamily="18" charset="0"/>
                <a:cs typeface="Times New Roman" pitchFamily="18" charset="0"/>
              </a:rPr>
              <a:t>k</a:t>
            </a:r>
            <a:r>
              <a:rPr lang="en-US" altLang="ru-RU" sz="1400" i="1" baseline="-30000" smtClean="0">
                <a:solidFill>
                  <a:srgbClr val="000000"/>
                </a:solidFill>
                <a:latin typeface="Times New Roman" pitchFamily="18" charset="0"/>
                <a:cs typeface="Times New Roman" pitchFamily="18" charset="0"/>
              </a:rPr>
              <a:t>c</a:t>
            </a:r>
            <a:r>
              <a:rPr lang="en-US" altLang="ru-RU" sz="1400" smtClean="0">
                <a:solidFill>
                  <a:srgbClr val="000000"/>
                </a:solidFill>
                <a:latin typeface="Times New Roman" pitchFamily="18" charset="0"/>
                <a:cs typeface="Times New Roman" pitchFamily="18" charset="0"/>
              </a:rPr>
              <a:t> </a:t>
            </a:r>
            <a:r>
              <a:rPr lang="ru-RU" altLang="ru-RU" sz="1400" smtClean="0">
                <a:solidFill>
                  <a:srgbClr val="000000"/>
                </a:solidFill>
                <a:latin typeface="Times New Roman" pitchFamily="18" charset="0"/>
                <a:cs typeface="Times New Roman" pitchFamily="18" charset="0"/>
              </a:rPr>
              <a:t>=1,5·10</a:t>
            </a:r>
            <a:r>
              <a:rPr lang="ru-RU" altLang="ru-RU" sz="1400" baseline="30000" smtClean="0">
                <a:solidFill>
                  <a:srgbClr val="000000"/>
                </a:solidFill>
                <a:latin typeface="Times New Roman" pitchFamily="18" charset="0"/>
                <a:cs typeface="Times New Roman" pitchFamily="18" charset="0"/>
              </a:rPr>
              <a:t>-6 </a:t>
            </a:r>
            <a:r>
              <a:rPr lang="ru-RU" altLang="ru-RU" sz="1400" smtClean="0">
                <a:solidFill>
                  <a:srgbClr val="000000"/>
                </a:solidFill>
                <a:latin typeface="Times New Roman" pitchFamily="18" charset="0"/>
                <a:cs typeface="Times New Roman" pitchFamily="18" charset="0"/>
              </a:rPr>
              <a:t>МПа·м).</a:t>
            </a:r>
            <a:endParaRPr lang="ru-RU" altLang="ru-RU" sz="1400" smtClean="0">
              <a:solidFill>
                <a:srgbClr val="000000"/>
              </a:solidFill>
              <a:latin typeface="Times New Roman" pitchFamily="18" charset="0"/>
            </a:endParaRPr>
          </a:p>
          <a:p>
            <a:pPr algn="just" fontAlgn="base">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При развитой субзеренной структуре зернограничное упрочнение по уравнению (33) не учитывается, а учитывается субструктурное упрочнение по уравнению (31).</a:t>
            </a:r>
            <a:endParaRPr lang="ru-RU" altLang="ru-RU" sz="1400" smtClean="0">
              <a:solidFill>
                <a:srgbClr val="000000"/>
              </a:solidFill>
              <a:latin typeface="Times New Roman" pitchFamily="18" charset="0"/>
            </a:endParaRPr>
          </a:p>
          <a:p>
            <a:pPr algn="just" fontAlgn="base">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Оценка предела текучести низколегированных феррито-перлитных сталей показала, что ориентировочно доля отдельных компонентов упрочнения в общем пределе текучести сталей может быть представлена данными табл. 8.</a:t>
            </a:r>
            <a:endParaRPr lang="ru-RU" altLang="ru-RU" sz="1400" smtClean="0">
              <a:solidFill>
                <a:srgbClr val="000000"/>
              </a:solidFill>
            </a:endParaRPr>
          </a:p>
        </p:txBody>
      </p:sp>
      <p:sp>
        <p:nvSpPr>
          <p:cNvPr id="246791" name="Rectangle 9"/>
          <p:cNvSpPr>
            <a:spLocks noChangeArrowheads="1"/>
          </p:cNvSpPr>
          <p:nvPr/>
        </p:nvSpPr>
        <p:spPr bwMode="auto">
          <a:xfrm>
            <a:off x="5080000" y="4781553"/>
            <a:ext cx="44114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200" smtClean="0">
                <a:solidFill>
                  <a:srgbClr val="000000"/>
                </a:solidFill>
                <a:latin typeface="Times New Roman" pitchFamily="18" charset="0"/>
              </a:rPr>
              <a:t>(34)</a:t>
            </a:r>
          </a:p>
        </p:txBody>
      </p:sp>
    </p:spTree>
    <p:extLst>
      <p:ext uri="{BB962C8B-B14F-4D97-AF65-F5344CB8AC3E}">
        <p14:creationId xmlns:p14="http://schemas.microsoft.com/office/powerpoint/2010/main" val="5822065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11"/>
          <p:cNvSpPr>
            <a:spLocks noChangeArrowheads="1"/>
          </p:cNvSpPr>
          <p:nvPr/>
        </p:nvSpPr>
        <p:spPr bwMode="auto">
          <a:xfrm>
            <a:off x="304801" y="994443"/>
            <a:ext cx="8528051"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Оценка предела текучести низколегированных феррито-перлитных сталей показала, что ориентировочно доля отдельных компонентов упрочнения в общем пределе текучести сталей может быть представлена данными табл. 8.</a:t>
            </a:r>
          </a:p>
          <a:p>
            <a:pPr algn="just" eaLnBrk="1" fontAlgn="base" hangingPunct="1">
              <a:spcBef>
                <a:spcPct val="0"/>
              </a:spcBef>
              <a:spcAft>
                <a:spcPct val="0"/>
              </a:spcAft>
              <a:buFontTx/>
              <a:buNone/>
            </a:pPr>
            <a:endParaRPr lang="ru-RU" altLang="ru-RU" sz="1400" smtClean="0">
              <a:solidFill>
                <a:srgbClr val="000000"/>
              </a:solidFill>
              <a:latin typeface="Times New Roman" pitchFamily="18" charset="0"/>
            </a:endParaRPr>
          </a:p>
          <a:p>
            <a:pPr algn="just" fontAlgn="base">
              <a:spcBef>
                <a:spcPct val="0"/>
              </a:spcBef>
              <a:spcAft>
                <a:spcPct val="0"/>
              </a:spcAft>
              <a:buFontTx/>
              <a:buNone/>
            </a:pPr>
            <a:r>
              <a:rPr lang="ru-RU" altLang="ru-RU" sz="1200" smtClean="0">
                <a:solidFill>
                  <a:srgbClr val="000000"/>
                </a:solidFill>
                <a:latin typeface="Times New Roman" pitchFamily="18" charset="0"/>
                <a:cs typeface="Times New Roman" pitchFamily="18" charset="0"/>
              </a:rPr>
              <a:t>Таблица 8. Характеристика предела текучести низколегированных феррито-перлитных сталей</a:t>
            </a:r>
            <a:endParaRPr lang="ru-RU" altLang="ru-RU" sz="1200" smtClean="0">
              <a:solidFill>
                <a:srgbClr val="000000"/>
              </a:solidFill>
              <a:latin typeface="Times New Roman" pitchFamily="18" charset="0"/>
            </a:endParaRPr>
          </a:p>
          <a:p>
            <a:pPr algn="just" fontAlgn="base">
              <a:spcBef>
                <a:spcPct val="0"/>
              </a:spcBef>
              <a:spcAft>
                <a:spcPct val="0"/>
              </a:spcAft>
              <a:buFontTx/>
              <a:buNone/>
            </a:pPr>
            <a:endParaRPr lang="ru-RU" altLang="ru-RU" sz="1200" smtClean="0">
              <a:solidFill>
                <a:srgbClr val="000000"/>
              </a:solidFill>
            </a:endParaRPr>
          </a:p>
        </p:txBody>
      </p:sp>
      <p:sp>
        <p:nvSpPr>
          <p:cNvPr id="247811" name="Rectangle 17"/>
          <p:cNvSpPr>
            <a:spLocks noChangeArrowheads="1"/>
          </p:cNvSpPr>
          <p:nvPr/>
        </p:nvSpPr>
        <p:spPr bwMode="auto">
          <a:xfrm>
            <a:off x="-7668679" y="1168004"/>
            <a:ext cx="18473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ru-RU" altLang="ru-RU" sz="1600" smtClean="0">
              <a:solidFill>
                <a:srgbClr val="000000"/>
              </a:solidFill>
              <a:latin typeface="Times New Roman" pitchFamily="18" charset="0"/>
            </a:endParaRPr>
          </a:p>
        </p:txBody>
      </p:sp>
      <p:sp>
        <p:nvSpPr>
          <p:cNvPr id="247812" name="Rectangle 22"/>
          <p:cNvSpPr>
            <a:spLocks noChangeArrowheads="1"/>
          </p:cNvSpPr>
          <p:nvPr/>
        </p:nvSpPr>
        <p:spPr bwMode="auto">
          <a:xfrm>
            <a:off x="-7668679" y="1168004"/>
            <a:ext cx="18473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ru-RU" altLang="ru-RU" sz="1600" smtClean="0">
              <a:solidFill>
                <a:srgbClr val="000000"/>
              </a:solidFill>
              <a:latin typeface="Times New Roman" pitchFamily="18" charset="0"/>
            </a:endParaRPr>
          </a:p>
        </p:txBody>
      </p:sp>
      <p:sp>
        <p:nvSpPr>
          <p:cNvPr id="247813" name="Rectangle 27"/>
          <p:cNvSpPr>
            <a:spLocks noChangeArrowheads="1"/>
          </p:cNvSpPr>
          <p:nvPr/>
        </p:nvSpPr>
        <p:spPr bwMode="auto">
          <a:xfrm>
            <a:off x="-7668679" y="1168004"/>
            <a:ext cx="18473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ru-RU" altLang="ru-RU" sz="1600" smtClean="0">
              <a:solidFill>
                <a:srgbClr val="000000"/>
              </a:solidFill>
              <a:latin typeface="Times New Roman" pitchFamily="18" charset="0"/>
            </a:endParaRPr>
          </a:p>
        </p:txBody>
      </p:sp>
      <p:sp>
        <p:nvSpPr>
          <p:cNvPr id="247814" name="Rectangle 32"/>
          <p:cNvSpPr>
            <a:spLocks noChangeArrowheads="1"/>
          </p:cNvSpPr>
          <p:nvPr/>
        </p:nvSpPr>
        <p:spPr bwMode="auto">
          <a:xfrm>
            <a:off x="-7668679" y="1168004"/>
            <a:ext cx="18473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ru-RU" altLang="ru-RU" sz="1600" smtClean="0">
              <a:solidFill>
                <a:srgbClr val="000000"/>
              </a:solidFill>
              <a:latin typeface="Times New Roman" pitchFamily="18" charset="0"/>
            </a:endParaRPr>
          </a:p>
        </p:txBody>
      </p:sp>
      <p:sp>
        <p:nvSpPr>
          <p:cNvPr id="247815" name="Rectangle 37"/>
          <p:cNvSpPr>
            <a:spLocks noChangeArrowheads="1"/>
          </p:cNvSpPr>
          <p:nvPr/>
        </p:nvSpPr>
        <p:spPr bwMode="auto">
          <a:xfrm>
            <a:off x="-7668679" y="1168004"/>
            <a:ext cx="18473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ru-RU" altLang="ru-RU" sz="1600" smtClean="0">
              <a:solidFill>
                <a:srgbClr val="000000"/>
              </a:solidFill>
              <a:latin typeface="Times New Roman" pitchFamily="18" charset="0"/>
            </a:endParaRPr>
          </a:p>
        </p:txBody>
      </p:sp>
      <p:sp>
        <p:nvSpPr>
          <p:cNvPr id="247816" name="Rectangle 42"/>
          <p:cNvSpPr>
            <a:spLocks noChangeArrowheads="1"/>
          </p:cNvSpPr>
          <p:nvPr/>
        </p:nvSpPr>
        <p:spPr bwMode="auto">
          <a:xfrm>
            <a:off x="-7668679" y="1168004"/>
            <a:ext cx="18473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ru-RU" altLang="ru-RU" sz="1600" smtClean="0">
              <a:solidFill>
                <a:srgbClr val="000000"/>
              </a:solidFill>
              <a:latin typeface="Times New Roman" pitchFamily="18" charset="0"/>
            </a:endParaRPr>
          </a:p>
        </p:txBody>
      </p:sp>
      <p:graphicFrame>
        <p:nvGraphicFramePr>
          <p:cNvPr id="331979" name="Group 203"/>
          <p:cNvGraphicFramePr>
            <a:graphicFrameLocks noGrp="1"/>
          </p:cNvGraphicFramePr>
          <p:nvPr/>
        </p:nvGraphicFramePr>
        <p:xfrm>
          <a:off x="406400" y="2171700"/>
          <a:ext cx="8331200" cy="3223104"/>
        </p:xfrm>
        <a:graphic>
          <a:graphicData uri="http://schemas.openxmlformats.org/drawingml/2006/table">
            <a:tbl>
              <a:tblPr/>
              <a:tblGrid>
                <a:gridCol w="2082800"/>
                <a:gridCol w="2082800"/>
                <a:gridCol w="2082800"/>
                <a:gridCol w="2082800"/>
              </a:tblGrid>
              <a:tr h="89149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Компоненты </a:t>
                      </a:r>
                      <a:endParaRPr kumimoji="0" lang="ru-RU" sz="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упрочнении</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Расчетная формула </a:t>
                      </a:r>
                      <a:endParaRPr kumimoji="0" lang="ru-RU" sz="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упрочнении</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Ориеитиро</a:t>
                      </a:r>
                      <a:endParaRPr kumimoji="0" lang="ru-RU" sz="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вочная доля </a:t>
                      </a:r>
                      <a:endParaRPr kumimoji="0" lang="ru-RU" sz="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компоненты </a:t>
                      </a:r>
                      <a:endParaRPr kumimoji="0" lang="ru-RU" sz="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упрочнения </a:t>
                      </a:r>
                      <a:endParaRPr kumimoji="0" lang="ru-RU" sz="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в пределе </a:t>
                      </a:r>
                      <a:endParaRPr kumimoji="0" lang="ru-RU" sz="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текучести</a:t>
                      </a:r>
                      <a:r>
                        <a:rPr kumimoji="0" lang="ru-RU" sz="900" b="0" i="0" u="none" strike="noStrike" cap="none" normalizeH="0" baseline="30000" smtClean="0">
                          <a:ln>
                            <a:noFill/>
                          </a:ln>
                          <a:solidFill>
                            <a:schemeClr val="tx1"/>
                          </a:solidFill>
                          <a:effectLst/>
                          <a:latin typeface="Times New Roman" pitchFamily="18" charset="0"/>
                          <a:cs typeface="Times New Roman" pitchFamily="18" charset="0"/>
                        </a:rPr>
                        <a:t>1</a:t>
                      </a: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Легирующие </a:t>
                      </a:r>
                      <a:endParaRPr kumimoji="0" lang="ru-RU" sz="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элементы, </a:t>
                      </a:r>
                      <a:endParaRPr kumimoji="0" lang="ru-RU" sz="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увеличиваю- </a:t>
                      </a:r>
                      <a:endParaRPr kumimoji="0" lang="ru-RU" sz="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щие данную </a:t>
                      </a:r>
                      <a:endParaRPr kumimoji="0" lang="ru-RU" sz="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компоненту </a:t>
                      </a:r>
                      <a:endParaRPr kumimoji="0" lang="ru-RU" sz="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упрочнения</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4285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Напряжение трения σ</a:t>
                      </a:r>
                      <a:r>
                        <a:rPr kumimoji="0" lang="ru-RU" sz="900" b="0" i="0" u="none" strike="noStrike" cap="none" normalizeH="0" baseline="-30000" smtClean="0">
                          <a:ln>
                            <a:noFill/>
                          </a:ln>
                          <a:solidFill>
                            <a:schemeClr val="tx1"/>
                          </a:solidFill>
                          <a:effectLst/>
                          <a:latin typeface="Times New Roman" pitchFamily="18" charset="0"/>
                          <a:cs typeface="Times New Roman" pitchFamily="18" charset="0"/>
                        </a:rPr>
                        <a:t>0</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 (3)</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5-10</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001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Легирование </a:t>
                      </a:r>
                      <a:endParaRPr kumimoji="0" lang="ru-RU" sz="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α-твердого раствора σ</a:t>
                      </a:r>
                      <a:r>
                        <a:rPr kumimoji="0" lang="ru-RU" sz="900" b="0" i="0" u="none" strike="noStrike" cap="none" normalizeH="0" baseline="-30000" smtClean="0">
                          <a:ln>
                            <a:noFill/>
                          </a:ln>
                          <a:solidFill>
                            <a:schemeClr val="tx1"/>
                          </a:solidFill>
                          <a:effectLst/>
                          <a:latin typeface="Times New Roman" pitchFamily="18" charset="0"/>
                          <a:cs typeface="Times New Roman" pitchFamily="18" charset="0"/>
                        </a:rPr>
                        <a:t>т.р.</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 (5)</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25-40</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Mn, Si, Ni, P</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584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Перлит σ</a:t>
                      </a:r>
                      <a:r>
                        <a:rPr kumimoji="0" lang="ru-RU" sz="900" b="0" i="0" u="none" strike="noStrike" cap="none" normalizeH="0" baseline="-30000" smtClean="0">
                          <a:ln>
                            <a:noFill/>
                          </a:ln>
                          <a:solidFill>
                            <a:schemeClr val="tx1"/>
                          </a:solidFill>
                          <a:effectLst/>
                          <a:latin typeface="Times New Roman" pitchFamily="18" charset="0"/>
                          <a:cs typeface="Times New Roman" pitchFamily="18" charset="0"/>
                        </a:rPr>
                        <a:t>П</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  (26)</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5-15</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C, Mn, Ni, Cr, Mo</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4285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Деформационное </a:t>
                      </a:r>
                      <a:endParaRPr kumimoji="0" lang="ru-RU" sz="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упрочнение</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  (27)</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3-5</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4285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Дисперсионное </a:t>
                      </a:r>
                      <a:endParaRPr kumimoji="0" lang="ru-RU" sz="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упрочнение σ</a:t>
                      </a:r>
                      <a:r>
                        <a:rPr kumimoji="0" lang="ru-RU" sz="900" b="0" i="0" u="none" strike="noStrike" cap="none" normalizeH="0" baseline="-30000" smtClean="0">
                          <a:ln>
                            <a:noFill/>
                          </a:ln>
                          <a:solidFill>
                            <a:schemeClr val="tx1"/>
                          </a:solidFill>
                          <a:effectLst/>
                          <a:latin typeface="Times New Roman" pitchFamily="18" charset="0"/>
                          <a:cs typeface="Times New Roman" pitchFamily="18" charset="0"/>
                        </a:rPr>
                        <a:t>д.у.</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 (28)</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20-25</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V</a:t>
                      </a: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Nb</a:t>
                      </a: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Ti</a:t>
                      </a: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Al</a:t>
                      </a: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N</a:t>
                      </a: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 в нитридах)</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1717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Зернограничное </a:t>
                      </a:r>
                      <a:endParaRPr kumimoji="0" lang="ru-RU" sz="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упрочнение σ</a:t>
                      </a:r>
                      <a:r>
                        <a:rPr kumimoji="0" lang="ru-RU" sz="900" b="0" i="0" u="none" strike="noStrike" cap="none" normalizeH="0" baseline="-30000" smtClean="0">
                          <a:ln>
                            <a:noFill/>
                          </a:ln>
                          <a:solidFill>
                            <a:schemeClr val="tx1"/>
                          </a:solidFill>
                          <a:effectLst/>
                          <a:latin typeface="Times New Roman" pitchFamily="18" charset="0"/>
                          <a:cs typeface="Times New Roman" pitchFamily="18" charset="0"/>
                        </a:rPr>
                        <a:t>з</a:t>
                      </a:r>
                      <a:endParaRPr kumimoji="0" lang="ru-RU" sz="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(или субструк- </a:t>
                      </a:r>
                      <a:endParaRPr kumimoji="0" lang="ru-RU" sz="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турное упрочнение</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 (34)</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30-40</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V, Nb, Т</a:t>
                      </a: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i</a:t>
                      </a: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ru-RU" sz="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(Al, N—в </a:t>
                      </a:r>
                      <a:endParaRPr kumimoji="0" lang="ru-RU" sz="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Times New Roman" pitchFamily="18" charset="0"/>
                          <a:cs typeface="Times New Roman" pitchFamily="18" charset="0"/>
                        </a:rPr>
                        <a:t>нитридах)</a:t>
                      </a:r>
                      <a:endParaRPr kumimoji="0" lang="ru-RU" sz="1400" b="0" i="0" u="none" strike="noStrike" cap="none" normalizeH="0" baseline="0" smtClean="0">
                        <a:ln>
                          <a:noFill/>
                        </a:ln>
                        <a:solidFill>
                          <a:schemeClr val="tx1"/>
                        </a:solidFill>
                        <a:effectLst/>
                        <a:latin typeface="Arial" pitchFamily="34" charset="0"/>
                      </a:endParaRPr>
                    </a:p>
                  </a:txBody>
                  <a:tcPr marL="121920" marR="121920" marT="34268" marB="3426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47859" name="Rectangle 200"/>
          <p:cNvSpPr>
            <a:spLocks noChangeArrowheads="1"/>
          </p:cNvSpPr>
          <p:nvPr/>
        </p:nvSpPr>
        <p:spPr bwMode="auto">
          <a:xfrm>
            <a:off x="508004" y="5675623"/>
            <a:ext cx="1066376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200" baseline="30000" smtClean="0">
                <a:solidFill>
                  <a:srgbClr val="000000"/>
                </a:solidFill>
                <a:latin typeface="Times New Roman" pitchFamily="18" charset="0"/>
                <a:cs typeface="Times New Roman" pitchFamily="18" charset="0"/>
              </a:rPr>
              <a:t>1</a:t>
            </a:r>
            <a:r>
              <a:rPr lang="ru-RU" altLang="ru-RU" sz="1200" smtClean="0">
                <a:solidFill>
                  <a:srgbClr val="000000"/>
                </a:solidFill>
                <a:latin typeface="Calibri" pitchFamily="34" charset="0"/>
                <a:cs typeface="Times New Roman" pitchFamily="18" charset="0"/>
              </a:rPr>
              <a:t> </a:t>
            </a:r>
            <a:r>
              <a:rPr lang="ru-RU" altLang="ru-RU" sz="1200" i="1" smtClean="0">
                <a:solidFill>
                  <a:srgbClr val="000000"/>
                </a:solidFill>
                <a:latin typeface="Times New Roman" pitchFamily="18" charset="0"/>
                <a:cs typeface="Times New Roman" pitchFamily="18" charset="0"/>
                <a:sym typeface="Symbol" pitchFamily="18" charset="2"/>
              </a:rPr>
              <a:t></a:t>
            </a:r>
            <a:r>
              <a:rPr lang="ru-RU" altLang="ru-RU" sz="1200" i="1" baseline="-30000" smtClean="0">
                <a:solidFill>
                  <a:srgbClr val="000000"/>
                </a:solidFill>
                <a:latin typeface="Times New Roman" pitchFamily="18" charset="0"/>
                <a:cs typeface="Times New Roman" pitchFamily="18" charset="0"/>
              </a:rPr>
              <a:t>Т</a:t>
            </a:r>
            <a:r>
              <a:rPr lang="ru-RU" altLang="ru-RU" sz="1200" i="1" smtClean="0">
                <a:solidFill>
                  <a:srgbClr val="000000"/>
                </a:solidFill>
                <a:latin typeface="Times New Roman" pitchFamily="18" charset="0"/>
                <a:cs typeface="Times New Roman" pitchFamily="18" charset="0"/>
                <a:sym typeface="Symbol" pitchFamily="18" charset="2"/>
              </a:rPr>
              <a:t> = </a:t>
            </a:r>
            <a:r>
              <a:rPr lang="ru-RU" altLang="ru-RU" sz="1200" i="1" baseline="-30000" smtClean="0">
                <a:solidFill>
                  <a:srgbClr val="000000"/>
                </a:solidFill>
                <a:latin typeface="Times New Roman" pitchFamily="18" charset="0"/>
                <a:cs typeface="Times New Roman" pitchFamily="18" charset="0"/>
              </a:rPr>
              <a:t>0</a:t>
            </a:r>
            <a:r>
              <a:rPr lang="ru-RU" altLang="ru-RU" sz="1200" i="1" smtClean="0">
                <a:solidFill>
                  <a:srgbClr val="000000"/>
                </a:solidFill>
                <a:latin typeface="Times New Roman" pitchFamily="18" charset="0"/>
                <a:cs typeface="Times New Roman" pitchFamily="18" charset="0"/>
                <a:sym typeface="Symbol" pitchFamily="18" charset="2"/>
              </a:rPr>
              <a:t> + Δ</a:t>
            </a:r>
            <a:r>
              <a:rPr lang="ru-RU" altLang="ru-RU" sz="1200" i="1" baseline="-30000" smtClean="0">
                <a:solidFill>
                  <a:srgbClr val="000000"/>
                </a:solidFill>
                <a:latin typeface="Times New Roman" pitchFamily="18" charset="0"/>
                <a:cs typeface="Times New Roman" pitchFamily="18" charset="0"/>
              </a:rPr>
              <a:t>ТР</a:t>
            </a:r>
            <a:r>
              <a:rPr lang="ru-RU" altLang="ru-RU" sz="1200" i="1" smtClean="0">
                <a:solidFill>
                  <a:srgbClr val="000000"/>
                </a:solidFill>
                <a:latin typeface="Times New Roman" pitchFamily="18" charset="0"/>
                <a:cs typeface="Times New Roman" pitchFamily="18" charset="0"/>
                <a:sym typeface="Symbol" pitchFamily="18" charset="2"/>
              </a:rPr>
              <a:t> + Δ</a:t>
            </a:r>
            <a:r>
              <a:rPr lang="ru-RU" altLang="ru-RU" sz="1200" i="1" baseline="-30000" smtClean="0">
                <a:solidFill>
                  <a:srgbClr val="000000"/>
                </a:solidFill>
                <a:latin typeface="Times New Roman" pitchFamily="18" charset="0"/>
                <a:cs typeface="Times New Roman" pitchFamily="18" charset="0"/>
              </a:rPr>
              <a:t>П</a:t>
            </a:r>
            <a:r>
              <a:rPr lang="ru-RU" altLang="ru-RU" sz="1200" i="1" smtClean="0">
                <a:solidFill>
                  <a:srgbClr val="000000"/>
                </a:solidFill>
                <a:latin typeface="Times New Roman" pitchFamily="18" charset="0"/>
                <a:cs typeface="Times New Roman" pitchFamily="18" charset="0"/>
                <a:sym typeface="Symbol" pitchFamily="18" charset="2"/>
              </a:rPr>
              <a:t> + Δ</a:t>
            </a:r>
            <a:r>
              <a:rPr lang="ru-RU" altLang="ru-RU" sz="1200" i="1" baseline="-30000" smtClean="0">
                <a:solidFill>
                  <a:srgbClr val="000000"/>
                </a:solidFill>
                <a:latin typeface="Times New Roman" pitchFamily="18" charset="0"/>
                <a:cs typeface="Times New Roman" pitchFamily="18" charset="0"/>
              </a:rPr>
              <a:t>Д</a:t>
            </a:r>
            <a:r>
              <a:rPr lang="ru-RU" altLang="ru-RU" sz="1200" i="1" smtClean="0">
                <a:solidFill>
                  <a:srgbClr val="000000"/>
                </a:solidFill>
                <a:latin typeface="Times New Roman" pitchFamily="18" charset="0"/>
                <a:cs typeface="Times New Roman" pitchFamily="18" charset="0"/>
                <a:sym typeface="Symbol" pitchFamily="18" charset="2"/>
              </a:rPr>
              <a:t> + Δ</a:t>
            </a:r>
            <a:r>
              <a:rPr lang="ru-RU" altLang="ru-RU" sz="1200" i="1" baseline="-30000" smtClean="0">
                <a:solidFill>
                  <a:srgbClr val="000000"/>
                </a:solidFill>
                <a:latin typeface="Times New Roman" pitchFamily="18" charset="0"/>
                <a:cs typeface="Times New Roman" pitchFamily="18" charset="0"/>
              </a:rPr>
              <a:t>Д.У.</a:t>
            </a:r>
            <a:r>
              <a:rPr lang="ru-RU" altLang="ru-RU" sz="1200" i="1" smtClean="0">
                <a:solidFill>
                  <a:srgbClr val="000000"/>
                </a:solidFill>
                <a:latin typeface="Times New Roman" pitchFamily="18" charset="0"/>
                <a:cs typeface="Times New Roman" pitchFamily="18" charset="0"/>
                <a:sym typeface="Symbol" pitchFamily="18" charset="2"/>
              </a:rPr>
              <a:t> + Δ</a:t>
            </a:r>
            <a:r>
              <a:rPr lang="ru-RU" altLang="ru-RU" sz="1200" i="1" baseline="-30000" smtClean="0">
                <a:solidFill>
                  <a:srgbClr val="000000"/>
                </a:solidFill>
                <a:latin typeface="Times New Roman" pitchFamily="18" charset="0"/>
                <a:cs typeface="Times New Roman" pitchFamily="18" charset="0"/>
              </a:rPr>
              <a:t>З</a:t>
            </a:r>
            <a:endParaRPr lang="ru-RU" altLang="ru-RU" sz="600" smtClean="0">
              <a:solidFill>
                <a:srgbClr val="000000"/>
              </a:solidFill>
              <a:latin typeface="Times New Roman" pitchFamily="18" charset="0"/>
              <a:sym typeface="Symbol" pitchFamily="18" charset="2"/>
            </a:endParaRPr>
          </a:p>
          <a:p>
            <a:pPr fontAlgn="base">
              <a:spcBef>
                <a:spcPct val="0"/>
              </a:spcBef>
              <a:spcAft>
                <a:spcPct val="0"/>
              </a:spcAft>
              <a:buFontTx/>
              <a:buNone/>
            </a:pPr>
            <a:r>
              <a:rPr lang="ru-RU" altLang="ru-RU" sz="1200" i="1" smtClean="0">
                <a:solidFill>
                  <a:srgbClr val="000000"/>
                </a:solidFill>
                <a:latin typeface="Times New Roman" pitchFamily="18" charset="0"/>
                <a:cs typeface="Times New Roman" pitchFamily="18" charset="0"/>
                <a:sym typeface="Symbol" pitchFamily="18" charset="2"/>
              </a:rPr>
              <a:t>Основными факторами упрочнения феррито-перлитных сталей являются твердорастворное и зернограничное упрочнение. Как правило, доля других компонентов упрочнения не превышает в сумме 20 %, т. е. они не вносят существенного вклада в предел текучести низколегированной' </a:t>
            </a:r>
            <a:endParaRPr lang="ru-RU" altLang="ru-RU" sz="600" i="1" smtClean="0">
              <a:solidFill>
                <a:srgbClr val="000000"/>
              </a:solidFill>
              <a:latin typeface="Times New Roman" pitchFamily="18" charset="0"/>
              <a:sym typeface="Symbol" pitchFamily="18" charset="2"/>
            </a:endParaRPr>
          </a:p>
          <a:p>
            <a:pPr fontAlgn="base">
              <a:spcBef>
                <a:spcPct val="0"/>
              </a:spcBef>
              <a:spcAft>
                <a:spcPct val="0"/>
              </a:spcAft>
              <a:buFontTx/>
              <a:buNone/>
            </a:pPr>
            <a:r>
              <a:rPr lang="ru-RU" altLang="ru-RU" sz="1200" i="1" smtClean="0">
                <a:solidFill>
                  <a:srgbClr val="000000"/>
                </a:solidFill>
                <a:latin typeface="Times New Roman" pitchFamily="18" charset="0"/>
                <a:cs typeface="Times New Roman" pitchFamily="18" charset="0"/>
                <a:sym typeface="Symbol" pitchFamily="18" charset="2"/>
              </a:rPr>
              <a:t>стали. На практике наиболее целесообразно использовать дисперсионное упрочнение, так как карбонитридные фазы, вызывают упрочнение не только вследствие собственного вклада, но и косвенного воздействия на зернограничное упрочнение вследствие измельчения зерна.</a:t>
            </a:r>
            <a:endParaRPr lang="ru-RU" altLang="ru-RU" sz="600" i="1" smtClean="0">
              <a:solidFill>
                <a:srgbClr val="000000"/>
              </a:solidFill>
              <a:latin typeface="Times New Roman" pitchFamily="18" charset="0"/>
              <a:sym typeface="Symbol" pitchFamily="18" charset="2"/>
            </a:endParaRPr>
          </a:p>
          <a:p>
            <a:pPr fontAlgn="base">
              <a:spcBef>
                <a:spcPct val="0"/>
              </a:spcBef>
              <a:spcAft>
                <a:spcPct val="0"/>
              </a:spcAft>
              <a:buFontTx/>
              <a:buNone/>
            </a:pPr>
            <a:endParaRPr lang="ru-RU" altLang="ru-RU" sz="1200" i="1" smtClean="0">
              <a:solidFill>
                <a:srgbClr val="000000"/>
              </a:solidFill>
              <a:latin typeface="Times New Roman" pitchFamily="18" charset="0"/>
              <a:cs typeface="Times New Roman" pitchFamily="18" charset="0"/>
              <a:sym typeface="Symbol" pitchFamily="18" charset="2"/>
            </a:endParaRPr>
          </a:p>
        </p:txBody>
      </p:sp>
    </p:spTree>
    <p:extLst>
      <p:ext uri="{BB962C8B-B14F-4D97-AF65-F5344CB8AC3E}">
        <p14:creationId xmlns:p14="http://schemas.microsoft.com/office/powerpoint/2010/main" val="17442109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5"/>
          <p:cNvSpPr>
            <a:spLocks noChangeArrowheads="1"/>
          </p:cNvSpPr>
          <p:nvPr/>
        </p:nvSpPr>
        <p:spPr bwMode="auto">
          <a:xfrm>
            <a:off x="203200" y="1868660"/>
            <a:ext cx="8534400"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400" b="1" smtClean="0">
                <a:solidFill>
                  <a:srgbClr val="000000"/>
                </a:solidFill>
                <a:latin typeface="Times New Roman" pitchFamily="18" charset="0"/>
                <a:cs typeface="Times New Roman" pitchFamily="18" charset="0"/>
              </a:rPr>
              <a:t>2. Склонность стали к хрупким разрушениям</a:t>
            </a:r>
          </a:p>
          <a:p>
            <a:pPr algn="just" eaLnBrk="1" fontAlgn="base" hangingPunct="1">
              <a:spcBef>
                <a:spcPct val="0"/>
              </a:spcBef>
              <a:spcAft>
                <a:spcPct val="0"/>
              </a:spcAft>
              <a:buFontTx/>
              <a:buNone/>
            </a:pPr>
            <a:endParaRPr lang="ru-RU" altLang="ru-RU" sz="1400" smtClean="0">
              <a:solidFill>
                <a:srgbClr val="000000"/>
              </a:solidFill>
              <a:latin typeface="Times New Roman" pitchFamily="18" charset="0"/>
            </a:endParaRPr>
          </a:p>
          <a:p>
            <a:pPr algn="just" fontAlgn="base">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	Увеличение предела текучести стали обычно сопровождается повышением склонности стали к хрупкому разрушению температуры перехода из вязкого в хрупкое состояние Т</a:t>
            </a:r>
            <a:r>
              <a:rPr lang="ru-RU" altLang="ru-RU" sz="1400" baseline="-30000" smtClean="0">
                <a:solidFill>
                  <a:srgbClr val="000000"/>
                </a:solidFill>
                <a:latin typeface="Times New Roman" pitchFamily="18" charset="0"/>
                <a:cs typeface="Times New Roman" pitchFamily="18" charset="0"/>
              </a:rPr>
              <a:t>пр</a:t>
            </a:r>
            <a:r>
              <a:rPr lang="ru-RU" altLang="ru-RU" sz="1400" smtClean="0">
                <a:solidFill>
                  <a:srgbClr val="000000"/>
                </a:solidFill>
                <a:latin typeface="Times New Roman" pitchFamily="18" charset="0"/>
                <a:cs typeface="Times New Roman" pitchFamily="18" charset="0"/>
              </a:rPr>
              <a:t>. Однако каждый из механизмов упрочнения, повышающих предел текучести стали Δ</a:t>
            </a:r>
            <a:r>
              <a:rPr lang="ru-RU" altLang="ru-RU" sz="1400" smtClean="0">
                <a:solidFill>
                  <a:srgbClr val="000000"/>
                </a:solidFill>
                <a:latin typeface="Times New Roman" pitchFamily="18" charset="0"/>
                <a:cs typeface="Times New Roman" pitchFamily="18" charset="0"/>
                <a:sym typeface="Symbol" pitchFamily="18" charset="2"/>
              </a:rPr>
              <a:t></a:t>
            </a:r>
            <a:r>
              <a:rPr lang="ru-RU" altLang="ru-RU" sz="1400" baseline="-30000" smtClean="0">
                <a:solidFill>
                  <a:srgbClr val="000000"/>
                </a:solidFill>
                <a:latin typeface="Times New Roman" pitchFamily="18" charset="0"/>
                <a:cs typeface="Times New Roman" pitchFamily="18" charset="0"/>
              </a:rPr>
              <a:t>т</a:t>
            </a:r>
            <a:r>
              <a:rPr lang="ru-RU" altLang="ru-RU" sz="1400" smtClean="0">
                <a:solidFill>
                  <a:srgbClr val="000000"/>
                </a:solidFill>
                <a:latin typeface="Times New Roman" pitchFamily="18" charset="0"/>
                <a:cs typeface="Times New Roman" pitchFamily="18" charset="0"/>
                <a:sym typeface="Symbol" pitchFamily="18" charset="2"/>
              </a:rPr>
              <a:t>, оказывает различное влияние на изменение температуры перехода (порога хладноломкости) ΔТ</a:t>
            </a:r>
            <a:r>
              <a:rPr lang="ru-RU" altLang="ru-RU" sz="1400" baseline="-30000" smtClean="0">
                <a:solidFill>
                  <a:srgbClr val="000000"/>
                </a:solidFill>
                <a:latin typeface="Times New Roman" pitchFamily="18" charset="0"/>
                <a:cs typeface="Times New Roman" pitchFamily="18" charset="0"/>
                <a:sym typeface="Symbol" pitchFamily="18" charset="2"/>
              </a:rPr>
              <a:t>пр</a:t>
            </a:r>
            <a:r>
              <a:rPr lang="ru-RU" altLang="ru-RU" sz="1400" smtClean="0">
                <a:solidFill>
                  <a:srgbClr val="000000"/>
                </a:solidFill>
                <a:latin typeface="Times New Roman" pitchFamily="18" charset="0"/>
                <a:cs typeface="Times New Roman" pitchFamily="18" charset="0"/>
                <a:sym typeface="Symbol" pitchFamily="18" charset="2"/>
              </a:rPr>
              <a:t>. Установлено, что все компоненты упрочнения, кроме измельчения зерна, приводят к охрупчиванию стали, т. е. росту Т</a:t>
            </a:r>
            <a:r>
              <a:rPr lang="ru-RU" altLang="ru-RU" sz="1400" baseline="-30000" smtClean="0">
                <a:solidFill>
                  <a:srgbClr val="000000"/>
                </a:solidFill>
                <a:latin typeface="Times New Roman" pitchFamily="18" charset="0"/>
                <a:cs typeface="Times New Roman" pitchFamily="18" charset="0"/>
                <a:sym typeface="Symbol" pitchFamily="18" charset="2"/>
              </a:rPr>
              <a:t>пр</a:t>
            </a:r>
            <a:r>
              <a:rPr lang="ru-RU" altLang="ru-RU" sz="1400" smtClean="0">
                <a:solidFill>
                  <a:srgbClr val="000000"/>
                </a:solidFill>
                <a:latin typeface="Times New Roman" pitchFamily="18" charset="0"/>
                <a:cs typeface="Times New Roman" pitchFamily="18" charset="0"/>
                <a:sym typeface="Symbol" pitchFamily="18" charset="2"/>
              </a:rPr>
              <a:t>. Каждый из механизмов упрочнения, приводящий к охруячиванию стали, повышает Т</a:t>
            </a:r>
            <a:r>
              <a:rPr lang="ru-RU" altLang="ru-RU" sz="1400" baseline="-30000" smtClean="0">
                <a:solidFill>
                  <a:srgbClr val="000000"/>
                </a:solidFill>
                <a:latin typeface="Times New Roman" pitchFamily="18" charset="0"/>
                <a:cs typeface="Times New Roman" pitchFamily="18" charset="0"/>
                <a:sym typeface="Symbol" pitchFamily="18" charset="2"/>
              </a:rPr>
              <a:t>пр</a:t>
            </a:r>
            <a:r>
              <a:rPr lang="ru-RU" altLang="ru-RU" sz="1400" smtClean="0">
                <a:solidFill>
                  <a:srgbClr val="000000"/>
                </a:solidFill>
                <a:latin typeface="Times New Roman" pitchFamily="18" charset="0"/>
                <a:cs typeface="Times New Roman" pitchFamily="18" charset="0"/>
                <a:sym typeface="Symbol" pitchFamily="18" charset="2"/>
              </a:rPr>
              <a:t> на разную величину (+ΔТ</a:t>
            </a:r>
            <a:r>
              <a:rPr lang="ru-RU" altLang="ru-RU" sz="1400" baseline="-30000" smtClean="0">
                <a:solidFill>
                  <a:srgbClr val="000000"/>
                </a:solidFill>
                <a:latin typeface="Times New Roman" pitchFamily="18" charset="0"/>
                <a:cs typeface="Times New Roman" pitchFamily="18" charset="0"/>
                <a:sym typeface="Symbol" pitchFamily="18" charset="2"/>
              </a:rPr>
              <a:t>пр</a:t>
            </a:r>
            <a:r>
              <a:rPr lang="ru-RU" altLang="ru-RU" sz="1400" smtClean="0">
                <a:solidFill>
                  <a:srgbClr val="000000"/>
                </a:solidFill>
                <a:latin typeface="Times New Roman" pitchFamily="18" charset="0"/>
                <a:cs typeface="Times New Roman" pitchFamily="18" charset="0"/>
                <a:sym typeface="Symbol" pitchFamily="18" charset="2"/>
              </a:rPr>
              <a:t>). Для </a:t>
            </a:r>
            <a:r>
              <a:rPr lang="en-US" altLang="ru-RU" sz="1400" smtClean="0">
                <a:solidFill>
                  <a:srgbClr val="000000"/>
                </a:solidFill>
                <a:latin typeface="Times New Roman" pitchFamily="18" charset="0"/>
                <a:cs typeface="Times New Roman" pitchFamily="18" charset="0"/>
                <a:sym typeface="Symbol" pitchFamily="18" charset="2"/>
              </a:rPr>
              <a:t>i</a:t>
            </a:r>
            <a:r>
              <a:rPr lang="ru-RU" altLang="ru-RU" sz="1400" smtClean="0">
                <a:solidFill>
                  <a:srgbClr val="000000"/>
                </a:solidFill>
                <a:latin typeface="Times New Roman" pitchFamily="18" charset="0"/>
                <a:cs typeface="Times New Roman" pitchFamily="18" charset="0"/>
                <a:sym typeface="Symbol" pitchFamily="18" charset="2"/>
              </a:rPr>
              <a:t>-той компоненты упрочнения коэффициент охрупчивания при упрочнении</a:t>
            </a:r>
            <a:endParaRPr lang="ru-RU" altLang="ru-RU" sz="1400" smtClean="0">
              <a:solidFill>
                <a:srgbClr val="000000"/>
              </a:solidFill>
              <a:latin typeface="Times New Roman" pitchFamily="18" charset="0"/>
              <a:sym typeface="Symbol" pitchFamily="18" charset="2"/>
            </a:endParaRPr>
          </a:p>
          <a:p>
            <a:pPr algn="just" fontAlgn="base">
              <a:spcBef>
                <a:spcPct val="0"/>
              </a:spcBef>
              <a:spcAft>
                <a:spcPct val="0"/>
              </a:spcAft>
              <a:buFontTx/>
              <a:buNone/>
            </a:pPr>
            <a:endParaRPr lang="ru-RU" altLang="ru-RU" sz="1400" smtClean="0">
              <a:solidFill>
                <a:srgbClr val="000000"/>
              </a:solidFill>
              <a:latin typeface="Times New Roman" pitchFamily="18" charset="0"/>
              <a:cs typeface="Times New Roman" pitchFamily="18" charset="0"/>
              <a:sym typeface="Symbol" pitchFamily="18" charset="2"/>
            </a:endParaRPr>
          </a:p>
        </p:txBody>
      </p:sp>
      <p:graphicFrame>
        <p:nvGraphicFramePr>
          <p:cNvPr id="248835" name="Object 4"/>
          <p:cNvGraphicFramePr>
            <a:graphicFrameLocks noChangeAspect="1"/>
          </p:cNvGraphicFramePr>
          <p:nvPr/>
        </p:nvGraphicFramePr>
        <p:xfrm>
          <a:off x="2438403" y="3657600"/>
          <a:ext cx="1333500" cy="178594"/>
        </p:xfrm>
        <a:graphic>
          <a:graphicData uri="http://schemas.openxmlformats.org/presentationml/2006/ole">
            <mc:AlternateContent xmlns:mc="http://schemas.openxmlformats.org/markup-compatibility/2006">
              <mc:Choice xmlns:v="urn:schemas-microsoft-com:vml" Requires="v">
                <p:oleObj spid="_x0000_s3077" name="Equation" r:id="rId3" imgW="1002865" imgH="241195" progId="Equation.DSMT4">
                  <p:embed/>
                </p:oleObj>
              </mc:Choice>
              <mc:Fallback>
                <p:oleObj name="Equation" r:id="rId3" imgW="1002865" imgH="241195"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3" y="3657600"/>
                        <a:ext cx="1333500" cy="178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8836" name="Rectangle 6"/>
          <p:cNvSpPr>
            <a:spLocks noChangeArrowheads="1"/>
          </p:cNvSpPr>
          <p:nvPr/>
        </p:nvSpPr>
        <p:spPr bwMode="auto">
          <a:xfrm>
            <a:off x="304800" y="4069478"/>
            <a:ext cx="8534400" cy="2331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fontAlgn="base">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	Единственным механизмом упрочнения, который наряду с ростом Дат обеспечивает снижение Т</a:t>
            </a:r>
            <a:r>
              <a:rPr lang="ru-RU" altLang="ru-RU" sz="1400" baseline="-30000" smtClean="0">
                <a:solidFill>
                  <a:srgbClr val="000000"/>
                </a:solidFill>
                <a:latin typeface="Times New Roman" pitchFamily="18" charset="0"/>
                <a:cs typeface="Times New Roman" pitchFamily="18" charset="0"/>
              </a:rPr>
              <a:t>пр</a:t>
            </a:r>
            <a:r>
              <a:rPr lang="ru-RU" altLang="ru-RU" sz="1400" smtClean="0">
                <a:solidFill>
                  <a:srgbClr val="000000"/>
                </a:solidFill>
                <a:latin typeface="Times New Roman" pitchFamily="18" charset="0"/>
                <a:cs typeface="Times New Roman" pitchFamily="18" charset="0"/>
              </a:rPr>
              <a:t> (—ΔТ</a:t>
            </a:r>
            <a:r>
              <a:rPr lang="ru-RU" altLang="ru-RU" sz="1400" baseline="-30000" smtClean="0">
                <a:solidFill>
                  <a:srgbClr val="000000"/>
                </a:solidFill>
                <a:latin typeface="Times New Roman" pitchFamily="18" charset="0"/>
                <a:cs typeface="Times New Roman" pitchFamily="18" charset="0"/>
              </a:rPr>
              <a:t>пр</a:t>
            </a:r>
            <a:r>
              <a:rPr lang="ru-RU" altLang="ru-RU" sz="1400" smtClean="0">
                <a:solidFill>
                  <a:srgbClr val="000000"/>
                </a:solidFill>
                <a:latin typeface="Times New Roman" pitchFamily="18" charset="0"/>
                <a:cs typeface="Times New Roman" pitchFamily="18" charset="0"/>
              </a:rPr>
              <a:t>), является механизм зернограничного упрочнения. Следовательно, для компонент упрочнения Δ</a:t>
            </a:r>
            <a:r>
              <a:rPr lang="ru-RU" altLang="ru-RU" sz="1400" smtClean="0">
                <a:solidFill>
                  <a:srgbClr val="000000"/>
                </a:solidFill>
                <a:latin typeface="Times New Roman" pitchFamily="18" charset="0"/>
                <a:cs typeface="Times New Roman" pitchFamily="18" charset="0"/>
                <a:sym typeface="Symbol" pitchFamily="18" charset="2"/>
              </a:rPr>
              <a:t></a:t>
            </a:r>
            <a:r>
              <a:rPr lang="ru-RU" altLang="ru-RU" sz="1400" baseline="-30000" smtClean="0">
                <a:solidFill>
                  <a:srgbClr val="000000"/>
                </a:solidFill>
                <a:latin typeface="Times New Roman" pitchFamily="18" charset="0"/>
                <a:cs typeface="Times New Roman" pitchFamily="18" charset="0"/>
              </a:rPr>
              <a:t>ТР</a:t>
            </a:r>
            <a:r>
              <a:rPr lang="ru-RU" altLang="ru-RU" sz="1400" smtClean="0">
                <a:solidFill>
                  <a:srgbClr val="000000"/>
                </a:solidFill>
                <a:latin typeface="Times New Roman" pitchFamily="18" charset="0"/>
                <a:cs typeface="Times New Roman" pitchFamily="18" charset="0"/>
                <a:sym typeface="Symbol" pitchFamily="18" charset="2"/>
              </a:rPr>
              <a:t>, Δ</a:t>
            </a:r>
            <a:r>
              <a:rPr lang="ru-RU" altLang="ru-RU" sz="1400" baseline="-30000" smtClean="0">
                <a:solidFill>
                  <a:srgbClr val="000000"/>
                </a:solidFill>
                <a:latin typeface="Times New Roman" pitchFamily="18" charset="0"/>
                <a:cs typeface="Times New Roman" pitchFamily="18" charset="0"/>
              </a:rPr>
              <a:t>П</a:t>
            </a:r>
            <a:r>
              <a:rPr lang="ru-RU" altLang="ru-RU" sz="1400" smtClean="0">
                <a:solidFill>
                  <a:srgbClr val="000000"/>
                </a:solidFill>
                <a:latin typeface="Times New Roman" pitchFamily="18" charset="0"/>
                <a:cs typeface="Times New Roman" pitchFamily="18" charset="0"/>
                <a:sym typeface="Symbol" pitchFamily="18" charset="2"/>
              </a:rPr>
              <a:t>, Δ</a:t>
            </a:r>
            <a:r>
              <a:rPr lang="ru-RU" altLang="ru-RU" sz="1400" baseline="-30000" smtClean="0">
                <a:solidFill>
                  <a:srgbClr val="000000"/>
                </a:solidFill>
                <a:latin typeface="Times New Roman" pitchFamily="18" charset="0"/>
                <a:cs typeface="Times New Roman" pitchFamily="18" charset="0"/>
              </a:rPr>
              <a:t>Д</a:t>
            </a:r>
            <a:r>
              <a:rPr lang="ru-RU" altLang="ru-RU" sz="1400" smtClean="0">
                <a:solidFill>
                  <a:srgbClr val="000000"/>
                </a:solidFill>
                <a:latin typeface="Times New Roman" pitchFamily="18" charset="0"/>
                <a:cs typeface="Times New Roman" pitchFamily="18" charset="0"/>
                <a:sym typeface="Symbol" pitchFamily="18" charset="2"/>
              </a:rPr>
              <a:t> и Δ</a:t>
            </a:r>
            <a:r>
              <a:rPr lang="ru-RU" altLang="ru-RU" sz="1400" baseline="-30000" smtClean="0">
                <a:solidFill>
                  <a:srgbClr val="000000"/>
                </a:solidFill>
                <a:latin typeface="Times New Roman" pitchFamily="18" charset="0"/>
                <a:cs typeface="Times New Roman" pitchFamily="18" charset="0"/>
              </a:rPr>
              <a:t>Д.У.</a:t>
            </a:r>
            <a:r>
              <a:rPr lang="ru-RU" altLang="ru-RU" sz="1400" i="1" smtClean="0">
                <a:solidFill>
                  <a:srgbClr val="000000"/>
                </a:solidFill>
                <a:latin typeface="Times New Roman" pitchFamily="18" charset="0"/>
                <a:cs typeface="Times New Roman" pitchFamily="18" charset="0"/>
                <a:sym typeface="Symbol" pitchFamily="18" charset="2"/>
              </a:rPr>
              <a:t> </a:t>
            </a:r>
            <a:r>
              <a:rPr lang="ru-RU" altLang="ru-RU" sz="1400" smtClean="0">
                <a:solidFill>
                  <a:srgbClr val="000000"/>
                </a:solidFill>
                <a:latin typeface="Times New Roman" pitchFamily="18" charset="0"/>
                <a:cs typeface="Times New Roman" pitchFamily="18" charset="0"/>
                <a:sym typeface="Symbol" pitchFamily="18" charset="2"/>
              </a:rPr>
              <a:t>коэффициент </a:t>
            </a:r>
            <a:r>
              <a:rPr lang="en-US" altLang="ru-RU" sz="1400" smtClean="0">
                <a:solidFill>
                  <a:srgbClr val="000000"/>
                </a:solidFill>
                <a:latin typeface="Times New Roman" pitchFamily="18" charset="0"/>
                <a:cs typeface="Times New Roman" pitchFamily="18" charset="0"/>
                <a:sym typeface="Symbol" pitchFamily="18" charset="2"/>
              </a:rPr>
              <a:t>n</a:t>
            </a:r>
            <a:r>
              <a:rPr lang="ru-RU" altLang="ru-RU" sz="1400" smtClean="0">
                <a:solidFill>
                  <a:srgbClr val="000000"/>
                </a:solidFill>
                <a:latin typeface="Times New Roman" pitchFamily="18" charset="0"/>
                <a:cs typeface="Times New Roman" pitchFamily="18" charset="0"/>
                <a:sym typeface="Symbol" pitchFamily="18" charset="2"/>
              </a:rPr>
              <a:t> имеет знак «плюс», а для  Δ</a:t>
            </a:r>
            <a:r>
              <a:rPr lang="ru-RU" altLang="ru-RU" sz="1400" baseline="-30000" smtClean="0">
                <a:solidFill>
                  <a:srgbClr val="000000"/>
                </a:solidFill>
                <a:latin typeface="Times New Roman" pitchFamily="18" charset="0"/>
                <a:cs typeface="Times New Roman" pitchFamily="18" charset="0"/>
              </a:rPr>
              <a:t>З</a:t>
            </a:r>
            <a:r>
              <a:rPr lang="ru-RU" altLang="ru-RU" sz="1400" smtClean="0">
                <a:solidFill>
                  <a:srgbClr val="000000"/>
                </a:solidFill>
                <a:latin typeface="Times New Roman" pitchFamily="18" charset="0"/>
                <a:cs typeface="Times New Roman" pitchFamily="18" charset="0"/>
                <a:sym typeface="Symbol" pitchFamily="18" charset="2"/>
              </a:rPr>
              <a:t> — знак «минус». Численные значения коэффициента охрупчивания п для каждой компоненты упрочнения будут различны.</a:t>
            </a:r>
          </a:p>
          <a:p>
            <a:pPr algn="just" fontAlgn="base">
              <a:spcBef>
                <a:spcPct val="0"/>
              </a:spcBef>
              <a:spcAft>
                <a:spcPct val="0"/>
              </a:spcAft>
              <a:buFontTx/>
              <a:buNone/>
            </a:pPr>
            <a:r>
              <a:rPr lang="ru-RU" altLang="ru-RU" sz="1400" smtClean="0">
                <a:solidFill>
                  <a:srgbClr val="000000"/>
                </a:solidFill>
                <a:latin typeface="Times New Roman" pitchFamily="18" charset="0"/>
                <a:cs typeface="Times New Roman" pitchFamily="18" charset="0"/>
                <a:sym typeface="Symbol" pitchFamily="18" charset="2"/>
              </a:rPr>
              <a:t>	 Для феррито-перлитных низколегированных сталей на основе специальных экспериментов и статистической обработки результатов многочисленных исследований были установлены ориентировочные (сравнительные) значения коэффициента охрупчивания. Эти значения можно изобразить графически в виде удельных векторов охрупчивания (рис. 76). На каждый 1 МПа прироста Δ</a:t>
            </a:r>
            <a:r>
              <a:rPr lang="ru-RU" altLang="ru-RU" sz="1400" baseline="-30000" smtClean="0">
                <a:solidFill>
                  <a:srgbClr val="000000"/>
                </a:solidFill>
                <a:latin typeface="Times New Roman" pitchFamily="18" charset="0"/>
                <a:cs typeface="Times New Roman" pitchFamily="18" charset="0"/>
              </a:rPr>
              <a:t>т</a:t>
            </a:r>
            <a:r>
              <a:rPr lang="ru-RU" altLang="ru-RU" sz="1400" smtClean="0">
                <a:solidFill>
                  <a:srgbClr val="000000"/>
                </a:solidFill>
                <a:latin typeface="Times New Roman" pitchFamily="18" charset="0"/>
                <a:cs typeface="Times New Roman" pitchFamily="18" charset="0"/>
                <a:sym typeface="Symbol" pitchFamily="18" charset="2"/>
              </a:rPr>
              <a:t> указано изменение ΔТ</a:t>
            </a:r>
            <a:r>
              <a:rPr lang="ru-RU" altLang="ru-RU" sz="1400" baseline="-30000" smtClean="0">
                <a:solidFill>
                  <a:srgbClr val="000000"/>
                </a:solidFill>
                <a:latin typeface="Times New Roman" pitchFamily="18" charset="0"/>
                <a:cs typeface="Times New Roman" pitchFamily="18" charset="0"/>
                <a:sym typeface="Symbol" pitchFamily="18" charset="2"/>
              </a:rPr>
              <a:t>пр</a:t>
            </a:r>
            <a:r>
              <a:rPr lang="ru-RU" altLang="ru-RU" sz="1400" smtClean="0">
                <a:solidFill>
                  <a:srgbClr val="000000"/>
                </a:solidFill>
                <a:latin typeface="Times New Roman" pitchFamily="18" charset="0"/>
                <a:cs typeface="Times New Roman" pitchFamily="18" charset="0"/>
                <a:sym typeface="Symbol" pitchFamily="18" charset="2"/>
              </a:rPr>
              <a:t> в градусах. Числа у каждого вектора представляют собой численные значения </a:t>
            </a:r>
            <a:r>
              <a:rPr lang="en-US" altLang="ru-RU" sz="1400" smtClean="0">
                <a:solidFill>
                  <a:srgbClr val="000000"/>
                </a:solidFill>
                <a:latin typeface="Times New Roman" pitchFamily="18" charset="0"/>
                <a:cs typeface="Times New Roman" pitchFamily="18" charset="0"/>
                <a:sym typeface="Symbol" pitchFamily="18" charset="2"/>
              </a:rPr>
              <a:t>n</a:t>
            </a:r>
            <a:r>
              <a:rPr lang="ru-RU" altLang="ru-RU" sz="1400" smtClean="0">
                <a:solidFill>
                  <a:srgbClr val="000000"/>
                </a:solidFill>
                <a:latin typeface="Times New Roman" pitchFamily="18" charset="0"/>
                <a:cs typeface="Times New Roman" pitchFamily="18" charset="0"/>
                <a:sym typeface="Symbol" pitchFamily="18" charset="2"/>
              </a:rPr>
              <a:t> в °С/МПа. По аналогии с уравнением (25) </a:t>
            </a:r>
          </a:p>
        </p:txBody>
      </p:sp>
      <p:sp>
        <p:nvSpPr>
          <p:cNvPr id="248837" name="Rectangle 7"/>
          <p:cNvSpPr>
            <a:spLocks noChangeArrowheads="1"/>
          </p:cNvSpPr>
          <p:nvPr/>
        </p:nvSpPr>
        <p:spPr bwMode="auto">
          <a:xfrm>
            <a:off x="3962400" y="3657603"/>
            <a:ext cx="44114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200" smtClean="0">
                <a:solidFill>
                  <a:srgbClr val="000000"/>
                </a:solidFill>
                <a:latin typeface="Times New Roman" pitchFamily="18" charset="0"/>
              </a:rPr>
              <a:t>(35)</a:t>
            </a:r>
          </a:p>
        </p:txBody>
      </p:sp>
    </p:spTree>
    <p:extLst>
      <p:ext uri="{BB962C8B-B14F-4D97-AF65-F5344CB8AC3E}">
        <p14:creationId xmlns:p14="http://schemas.microsoft.com/office/powerpoint/2010/main" val="5299198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5"/>
          <p:cNvSpPr>
            <a:spLocks noChangeArrowheads="1"/>
          </p:cNvSpPr>
          <p:nvPr/>
        </p:nvSpPr>
        <p:spPr bwMode="auto">
          <a:xfrm>
            <a:off x="508000" y="1578715"/>
            <a:ext cx="8432800"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400" b="1" smtClean="0">
                <a:solidFill>
                  <a:srgbClr val="000000"/>
                </a:solidFill>
                <a:latin typeface="Times New Roman" pitchFamily="18" charset="0"/>
                <a:cs typeface="Times New Roman" pitchFamily="18" charset="0"/>
              </a:rPr>
              <a:t>2. Склонность стали к хрупким разрушениям</a:t>
            </a:r>
            <a:endParaRPr lang="ru-RU" altLang="ru-RU" sz="1400" smtClean="0">
              <a:solidFill>
                <a:srgbClr val="000000"/>
              </a:solidFill>
              <a:latin typeface="Times New Roman" pitchFamily="18" charset="0"/>
            </a:endParaRPr>
          </a:p>
          <a:p>
            <a:pPr fontAlgn="base">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Увеличение предела текучести стали обычно сопровождается повышением склонности стали к хрупкому разрушению температуры перехода из вязкого в хрупкое состояние Т</a:t>
            </a:r>
            <a:r>
              <a:rPr lang="ru-RU" altLang="ru-RU" sz="1400" baseline="-30000" smtClean="0">
                <a:solidFill>
                  <a:srgbClr val="000000"/>
                </a:solidFill>
                <a:latin typeface="Times New Roman" pitchFamily="18" charset="0"/>
                <a:cs typeface="Times New Roman" pitchFamily="18" charset="0"/>
              </a:rPr>
              <a:t>пр</a:t>
            </a:r>
            <a:r>
              <a:rPr lang="ru-RU" altLang="ru-RU" sz="1400" smtClean="0">
                <a:solidFill>
                  <a:srgbClr val="000000"/>
                </a:solidFill>
                <a:latin typeface="Times New Roman" pitchFamily="18" charset="0"/>
                <a:cs typeface="Times New Roman" pitchFamily="18" charset="0"/>
              </a:rPr>
              <a:t>). Однако каждый из механизмов упрочнения, повышающих предел текучести стали Δ</a:t>
            </a:r>
            <a:r>
              <a:rPr lang="ru-RU" altLang="ru-RU" sz="1400" smtClean="0">
                <a:solidFill>
                  <a:srgbClr val="000000"/>
                </a:solidFill>
                <a:latin typeface="Times New Roman" pitchFamily="18" charset="0"/>
                <a:cs typeface="Times New Roman" pitchFamily="18" charset="0"/>
                <a:sym typeface="Symbol" pitchFamily="18" charset="2"/>
              </a:rPr>
              <a:t></a:t>
            </a:r>
            <a:r>
              <a:rPr lang="ru-RU" altLang="ru-RU" sz="1400" baseline="-30000" smtClean="0">
                <a:solidFill>
                  <a:srgbClr val="000000"/>
                </a:solidFill>
                <a:latin typeface="Times New Roman" pitchFamily="18" charset="0"/>
                <a:cs typeface="Times New Roman" pitchFamily="18" charset="0"/>
              </a:rPr>
              <a:t>т</a:t>
            </a:r>
            <a:r>
              <a:rPr lang="ru-RU" altLang="ru-RU" sz="1400" smtClean="0">
                <a:solidFill>
                  <a:srgbClr val="000000"/>
                </a:solidFill>
                <a:latin typeface="Times New Roman" pitchFamily="18" charset="0"/>
                <a:cs typeface="Times New Roman" pitchFamily="18" charset="0"/>
                <a:sym typeface="Symbol" pitchFamily="18" charset="2"/>
              </a:rPr>
              <a:t>, оказывает различное влияние на изменение температуры перехода (порога хладноломкости) ΔТ</a:t>
            </a:r>
            <a:r>
              <a:rPr lang="ru-RU" altLang="ru-RU" sz="1400" baseline="-30000" smtClean="0">
                <a:solidFill>
                  <a:srgbClr val="000000"/>
                </a:solidFill>
                <a:latin typeface="Times New Roman" pitchFamily="18" charset="0"/>
                <a:cs typeface="Times New Roman" pitchFamily="18" charset="0"/>
                <a:sym typeface="Symbol" pitchFamily="18" charset="2"/>
              </a:rPr>
              <a:t>пр</a:t>
            </a:r>
            <a:r>
              <a:rPr lang="ru-RU" altLang="ru-RU" sz="1400" smtClean="0">
                <a:solidFill>
                  <a:srgbClr val="000000"/>
                </a:solidFill>
                <a:latin typeface="Times New Roman" pitchFamily="18" charset="0"/>
                <a:cs typeface="Times New Roman" pitchFamily="18" charset="0"/>
                <a:sym typeface="Symbol" pitchFamily="18" charset="2"/>
              </a:rPr>
              <a:t>. Установлено, что все компоненты упрочнения, кроме измельчения зерна, приводят к охрупчиванию стали, т. е. росту Т</a:t>
            </a:r>
            <a:r>
              <a:rPr lang="ru-RU" altLang="ru-RU" sz="1400" baseline="-30000" smtClean="0">
                <a:solidFill>
                  <a:srgbClr val="000000"/>
                </a:solidFill>
                <a:latin typeface="Times New Roman" pitchFamily="18" charset="0"/>
                <a:cs typeface="Times New Roman" pitchFamily="18" charset="0"/>
                <a:sym typeface="Symbol" pitchFamily="18" charset="2"/>
              </a:rPr>
              <a:t>пр</a:t>
            </a:r>
            <a:r>
              <a:rPr lang="ru-RU" altLang="ru-RU" sz="1400" smtClean="0">
                <a:solidFill>
                  <a:srgbClr val="000000"/>
                </a:solidFill>
                <a:latin typeface="Times New Roman" pitchFamily="18" charset="0"/>
                <a:cs typeface="Times New Roman" pitchFamily="18" charset="0"/>
                <a:sym typeface="Symbol" pitchFamily="18" charset="2"/>
              </a:rPr>
              <a:t>. Каждый из механизмов упрочнения, приводящий к охруячиванию стали, повышает Т</a:t>
            </a:r>
            <a:r>
              <a:rPr lang="ru-RU" altLang="ru-RU" sz="1400" baseline="-30000" smtClean="0">
                <a:solidFill>
                  <a:srgbClr val="000000"/>
                </a:solidFill>
                <a:latin typeface="Times New Roman" pitchFamily="18" charset="0"/>
                <a:cs typeface="Times New Roman" pitchFamily="18" charset="0"/>
                <a:sym typeface="Symbol" pitchFamily="18" charset="2"/>
              </a:rPr>
              <a:t>пр</a:t>
            </a:r>
            <a:r>
              <a:rPr lang="ru-RU" altLang="ru-RU" sz="1400" smtClean="0">
                <a:solidFill>
                  <a:srgbClr val="000000"/>
                </a:solidFill>
                <a:latin typeface="Times New Roman" pitchFamily="18" charset="0"/>
                <a:cs typeface="Times New Roman" pitchFamily="18" charset="0"/>
                <a:sym typeface="Symbol" pitchFamily="18" charset="2"/>
              </a:rPr>
              <a:t> на разную величину (+ΔТ</a:t>
            </a:r>
            <a:r>
              <a:rPr lang="ru-RU" altLang="ru-RU" sz="1400" baseline="-30000" smtClean="0">
                <a:solidFill>
                  <a:srgbClr val="000000"/>
                </a:solidFill>
                <a:latin typeface="Times New Roman" pitchFamily="18" charset="0"/>
                <a:cs typeface="Times New Roman" pitchFamily="18" charset="0"/>
                <a:sym typeface="Symbol" pitchFamily="18" charset="2"/>
              </a:rPr>
              <a:t>пр</a:t>
            </a:r>
            <a:r>
              <a:rPr lang="ru-RU" altLang="ru-RU" sz="1400" smtClean="0">
                <a:solidFill>
                  <a:srgbClr val="000000"/>
                </a:solidFill>
                <a:latin typeface="Times New Roman" pitchFamily="18" charset="0"/>
                <a:cs typeface="Times New Roman" pitchFamily="18" charset="0"/>
                <a:sym typeface="Symbol" pitchFamily="18" charset="2"/>
              </a:rPr>
              <a:t>). Для </a:t>
            </a:r>
            <a:r>
              <a:rPr lang="en-US" altLang="ru-RU" sz="1400" smtClean="0">
                <a:solidFill>
                  <a:srgbClr val="000000"/>
                </a:solidFill>
                <a:latin typeface="Times New Roman" pitchFamily="18" charset="0"/>
                <a:cs typeface="Times New Roman" pitchFamily="18" charset="0"/>
                <a:sym typeface="Symbol" pitchFamily="18" charset="2"/>
              </a:rPr>
              <a:t>i</a:t>
            </a:r>
            <a:r>
              <a:rPr lang="ru-RU" altLang="ru-RU" sz="1400" smtClean="0">
                <a:solidFill>
                  <a:srgbClr val="000000"/>
                </a:solidFill>
                <a:latin typeface="Times New Roman" pitchFamily="18" charset="0"/>
                <a:cs typeface="Times New Roman" pitchFamily="18" charset="0"/>
                <a:sym typeface="Symbol" pitchFamily="18" charset="2"/>
              </a:rPr>
              <a:t>-той компоненты упрочнения коэффициент охрупчивания при упрочнении</a:t>
            </a:r>
            <a:endParaRPr lang="ru-RU" altLang="ru-RU" sz="1400" smtClean="0">
              <a:solidFill>
                <a:srgbClr val="000000"/>
              </a:solidFill>
              <a:latin typeface="Times New Roman" pitchFamily="18" charset="0"/>
              <a:sym typeface="Symbol" pitchFamily="18" charset="2"/>
            </a:endParaRPr>
          </a:p>
          <a:p>
            <a:pPr fontAlgn="base">
              <a:spcBef>
                <a:spcPct val="0"/>
              </a:spcBef>
              <a:spcAft>
                <a:spcPct val="0"/>
              </a:spcAft>
              <a:buFontTx/>
              <a:buNone/>
            </a:pPr>
            <a:endParaRPr lang="ru-RU" altLang="ru-RU" sz="1400" smtClean="0">
              <a:solidFill>
                <a:srgbClr val="000000"/>
              </a:solidFill>
              <a:latin typeface="Times New Roman" pitchFamily="18" charset="0"/>
              <a:cs typeface="Times New Roman" pitchFamily="18" charset="0"/>
              <a:sym typeface="Symbol" pitchFamily="18" charset="2"/>
            </a:endParaRPr>
          </a:p>
        </p:txBody>
      </p:sp>
      <p:graphicFrame>
        <p:nvGraphicFramePr>
          <p:cNvPr id="249859" name="Object 4"/>
          <p:cNvGraphicFramePr>
            <a:graphicFrameLocks noChangeAspect="1"/>
          </p:cNvGraphicFramePr>
          <p:nvPr/>
        </p:nvGraphicFramePr>
        <p:xfrm>
          <a:off x="2438403" y="3543300"/>
          <a:ext cx="1333500" cy="178594"/>
        </p:xfrm>
        <a:graphic>
          <a:graphicData uri="http://schemas.openxmlformats.org/presentationml/2006/ole">
            <mc:AlternateContent xmlns:mc="http://schemas.openxmlformats.org/markup-compatibility/2006">
              <mc:Choice xmlns:v="urn:schemas-microsoft-com:vml" Requires="v">
                <p:oleObj spid="_x0000_s4101" name="Equation" r:id="rId3" imgW="1002865" imgH="241195" progId="Equation.DSMT4">
                  <p:embed/>
                </p:oleObj>
              </mc:Choice>
              <mc:Fallback>
                <p:oleObj name="Equation" r:id="rId3" imgW="1002865" imgH="241195"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3" y="3543300"/>
                        <a:ext cx="1333500" cy="178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9860" name="Rectangle 6"/>
          <p:cNvSpPr>
            <a:spLocks noChangeArrowheads="1"/>
          </p:cNvSpPr>
          <p:nvPr/>
        </p:nvSpPr>
        <p:spPr bwMode="auto">
          <a:xfrm>
            <a:off x="203201" y="4237207"/>
            <a:ext cx="8746067" cy="232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fontAlgn="base">
              <a:lnSpc>
                <a:spcPct val="115000"/>
              </a:lnSpc>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Единственным механизмом упрочнения, который наряду с ростом Дат обеспечивает снижение Т</a:t>
            </a:r>
            <a:r>
              <a:rPr lang="ru-RU" altLang="ru-RU" sz="1400" baseline="-30000" smtClean="0">
                <a:solidFill>
                  <a:srgbClr val="000000"/>
                </a:solidFill>
                <a:latin typeface="Times New Roman" pitchFamily="18" charset="0"/>
                <a:cs typeface="Times New Roman" pitchFamily="18" charset="0"/>
              </a:rPr>
              <a:t>пр</a:t>
            </a:r>
            <a:r>
              <a:rPr lang="ru-RU" altLang="ru-RU" sz="1400" smtClean="0">
                <a:solidFill>
                  <a:srgbClr val="000000"/>
                </a:solidFill>
                <a:latin typeface="Times New Roman" pitchFamily="18" charset="0"/>
                <a:cs typeface="Times New Roman" pitchFamily="18" charset="0"/>
              </a:rPr>
              <a:t> (—ΔТ</a:t>
            </a:r>
            <a:r>
              <a:rPr lang="ru-RU" altLang="ru-RU" sz="1400" baseline="-30000" smtClean="0">
                <a:solidFill>
                  <a:srgbClr val="000000"/>
                </a:solidFill>
                <a:latin typeface="Times New Roman" pitchFamily="18" charset="0"/>
                <a:cs typeface="Times New Roman" pitchFamily="18" charset="0"/>
              </a:rPr>
              <a:t>пр</a:t>
            </a:r>
            <a:r>
              <a:rPr lang="ru-RU" altLang="ru-RU" sz="1400" smtClean="0">
                <a:solidFill>
                  <a:srgbClr val="000000"/>
                </a:solidFill>
                <a:latin typeface="Times New Roman" pitchFamily="18" charset="0"/>
                <a:cs typeface="Times New Roman" pitchFamily="18" charset="0"/>
              </a:rPr>
              <a:t>), является механизм зернограничного упрочнения. Следовательно, для компонент упрочнения Δ</a:t>
            </a:r>
            <a:r>
              <a:rPr lang="ru-RU" altLang="ru-RU" sz="1400" smtClean="0">
                <a:solidFill>
                  <a:srgbClr val="000000"/>
                </a:solidFill>
                <a:latin typeface="Times New Roman" pitchFamily="18" charset="0"/>
                <a:cs typeface="Times New Roman" pitchFamily="18" charset="0"/>
                <a:sym typeface="Symbol" pitchFamily="18" charset="2"/>
              </a:rPr>
              <a:t></a:t>
            </a:r>
            <a:r>
              <a:rPr lang="ru-RU" altLang="ru-RU" sz="1400" baseline="-30000" smtClean="0">
                <a:solidFill>
                  <a:srgbClr val="000000"/>
                </a:solidFill>
                <a:latin typeface="Times New Roman" pitchFamily="18" charset="0"/>
                <a:cs typeface="Times New Roman" pitchFamily="18" charset="0"/>
              </a:rPr>
              <a:t>ТР</a:t>
            </a:r>
            <a:r>
              <a:rPr lang="ru-RU" altLang="ru-RU" sz="1400" smtClean="0">
                <a:solidFill>
                  <a:srgbClr val="000000"/>
                </a:solidFill>
                <a:latin typeface="Times New Roman" pitchFamily="18" charset="0"/>
                <a:cs typeface="Times New Roman" pitchFamily="18" charset="0"/>
                <a:sym typeface="Symbol" pitchFamily="18" charset="2"/>
              </a:rPr>
              <a:t>, Δ</a:t>
            </a:r>
            <a:r>
              <a:rPr lang="ru-RU" altLang="ru-RU" sz="1400" baseline="-30000" smtClean="0">
                <a:solidFill>
                  <a:srgbClr val="000000"/>
                </a:solidFill>
                <a:latin typeface="Times New Roman" pitchFamily="18" charset="0"/>
                <a:cs typeface="Times New Roman" pitchFamily="18" charset="0"/>
              </a:rPr>
              <a:t>П</a:t>
            </a:r>
            <a:r>
              <a:rPr lang="ru-RU" altLang="ru-RU" sz="1400" smtClean="0">
                <a:solidFill>
                  <a:srgbClr val="000000"/>
                </a:solidFill>
                <a:latin typeface="Times New Roman" pitchFamily="18" charset="0"/>
                <a:cs typeface="Times New Roman" pitchFamily="18" charset="0"/>
                <a:sym typeface="Symbol" pitchFamily="18" charset="2"/>
              </a:rPr>
              <a:t>, Δ</a:t>
            </a:r>
            <a:r>
              <a:rPr lang="ru-RU" altLang="ru-RU" sz="1400" baseline="-30000" smtClean="0">
                <a:solidFill>
                  <a:srgbClr val="000000"/>
                </a:solidFill>
                <a:latin typeface="Times New Roman" pitchFamily="18" charset="0"/>
                <a:cs typeface="Times New Roman" pitchFamily="18" charset="0"/>
              </a:rPr>
              <a:t>Д</a:t>
            </a:r>
            <a:r>
              <a:rPr lang="ru-RU" altLang="ru-RU" sz="1400" smtClean="0">
                <a:solidFill>
                  <a:srgbClr val="000000"/>
                </a:solidFill>
                <a:latin typeface="Times New Roman" pitchFamily="18" charset="0"/>
                <a:cs typeface="Times New Roman" pitchFamily="18" charset="0"/>
                <a:sym typeface="Symbol" pitchFamily="18" charset="2"/>
              </a:rPr>
              <a:t> и Δ</a:t>
            </a:r>
            <a:r>
              <a:rPr lang="ru-RU" altLang="ru-RU" sz="1400" baseline="-30000" smtClean="0">
                <a:solidFill>
                  <a:srgbClr val="000000"/>
                </a:solidFill>
                <a:latin typeface="Times New Roman" pitchFamily="18" charset="0"/>
                <a:cs typeface="Times New Roman" pitchFamily="18" charset="0"/>
              </a:rPr>
              <a:t>Д.У.</a:t>
            </a:r>
            <a:r>
              <a:rPr lang="ru-RU" altLang="ru-RU" sz="1400" i="1" smtClean="0">
                <a:solidFill>
                  <a:srgbClr val="000000"/>
                </a:solidFill>
                <a:latin typeface="Times New Roman" pitchFamily="18" charset="0"/>
                <a:cs typeface="Times New Roman" pitchFamily="18" charset="0"/>
                <a:sym typeface="Symbol" pitchFamily="18" charset="2"/>
              </a:rPr>
              <a:t> </a:t>
            </a:r>
            <a:r>
              <a:rPr lang="ru-RU" altLang="ru-RU" sz="1400" smtClean="0">
                <a:solidFill>
                  <a:srgbClr val="000000"/>
                </a:solidFill>
                <a:latin typeface="Times New Roman" pitchFamily="18" charset="0"/>
                <a:cs typeface="Times New Roman" pitchFamily="18" charset="0"/>
                <a:sym typeface="Symbol" pitchFamily="18" charset="2"/>
              </a:rPr>
              <a:t>коэффициент </a:t>
            </a:r>
            <a:r>
              <a:rPr lang="en-US" altLang="ru-RU" sz="1400" smtClean="0">
                <a:solidFill>
                  <a:srgbClr val="000000"/>
                </a:solidFill>
                <a:latin typeface="Times New Roman" pitchFamily="18" charset="0"/>
                <a:cs typeface="Times New Roman" pitchFamily="18" charset="0"/>
                <a:sym typeface="Symbol" pitchFamily="18" charset="2"/>
              </a:rPr>
              <a:t>n</a:t>
            </a:r>
            <a:r>
              <a:rPr lang="ru-RU" altLang="ru-RU" sz="1400" smtClean="0">
                <a:solidFill>
                  <a:srgbClr val="000000"/>
                </a:solidFill>
                <a:latin typeface="Times New Roman" pitchFamily="18" charset="0"/>
                <a:cs typeface="Times New Roman" pitchFamily="18" charset="0"/>
                <a:sym typeface="Symbol" pitchFamily="18" charset="2"/>
              </a:rPr>
              <a:t> имеет знак «плюс», а для  Δ</a:t>
            </a:r>
            <a:r>
              <a:rPr lang="ru-RU" altLang="ru-RU" sz="1400" baseline="-30000" smtClean="0">
                <a:solidFill>
                  <a:srgbClr val="000000"/>
                </a:solidFill>
                <a:latin typeface="Times New Roman" pitchFamily="18" charset="0"/>
                <a:cs typeface="Times New Roman" pitchFamily="18" charset="0"/>
              </a:rPr>
              <a:t>З</a:t>
            </a:r>
            <a:r>
              <a:rPr lang="ru-RU" altLang="ru-RU" sz="1400" smtClean="0">
                <a:solidFill>
                  <a:srgbClr val="000000"/>
                </a:solidFill>
                <a:latin typeface="Times New Roman" pitchFamily="18" charset="0"/>
                <a:cs typeface="Times New Roman" pitchFamily="18" charset="0"/>
                <a:sym typeface="Symbol" pitchFamily="18" charset="2"/>
              </a:rPr>
              <a:t> — знак «минус». Численные значения коэффициента охрупчивания п для каждой компоненты упрочнения будут различны. Для феррито-перлитных низколегированных сталей на основе специальных экспериментов и статистической обработки результатов многочисленных исследований были установлены ориентировочные (сравнительные) значения коэффициента охрупчивания. Эти значения можно изобразить графически в виде удельных векторов охрупчивания (рис. 76). На каждый 1 МПа прироста Δ</a:t>
            </a:r>
            <a:r>
              <a:rPr lang="ru-RU" altLang="ru-RU" sz="1400" baseline="-30000" smtClean="0">
                <a:solidFill>
                  <a:srgbClr val="000000"/>
                </a:solidFill>
                <a:latin typeface="Times New Roman" pitchFamily="18" charset="0"/>
                <a:cs typeface="Times New Roman" pitchFamily="18" charset="0"/>
              </a:rPr>
              <a:t>т</a:t>
            </a:r>
            <a:r>
              <a:rPr lang="ru-RU" altLang="ru-RU" sz="1400" smtClean="0">
                <a:solidFill>
                  <a:srgbClr val="000000"/>
                </a:solidFill>
                <a:latin typeface="Times New Roman" pitchFamily="18" charset="0"/>
                <a:cs typeface="Times New Roman" pitchFamily="18" charset="0"/>
                <a:sym typeface="Symbol" pitchFamily="18" charset="2"/>
              </a:rPr>
              <a:t> указано изменение ΔТ</a:t>
            </a:r>
            <a:r>
              <a:rPr lang="ru-RU" altLang="ru-RU" sz="1400" baseline="-30000" smtClean="0">
                <a:solidFill>
                  <a:srgbClr val="000000"/>
                </a:solidFill>
                <a:latin typeface="Times New Roman" pitchFamily="18" charset="0"/>
                <a:cs typeface="Times New Roman" pitchFamily="18" charset="0"/>
                <a:sym typeface="Symbol" pitchFamily="18" charset="2"/>
              </a:rPr>
              <a:t>пр</a:t>
            </a:r>
            <a:r>
              <a:rPr lang="ru-RU" altLang="ru-RU" sz="1400" smtClean="0">
                <a:solidFill>
                  <a:srgbClr val="000000"/>
                </a:solidFill>
                <a:latin typeface="Times New Roman" pitchFamily="18" charset="0"/>
                <a:cs typeface="Times New Roman" pitchFamily="18" charset="0"/>
                <a:sym typeface="Symbol" pitchFamily="18" charset="2"/>
              </a:rPr>
              <a:t> в градусах. Числа у каждого вектора представляют собой численные значения </a:t>
            </a:r>
            <a:r>
              <a:rPr lang="en-US" altLang="ru-RU" sz="1400" smtClean="0">
                <a:solidFill>
                  <a:srgbClr val="000000"/>
                </a:solidFill>
                <a:latin typeface="Times New Roman" pitchFamily="18" charset="0"/>
                <a:cs typeface="Times New Roman" pitchFamily="18" charset="0"/>
                <a:sym typeface="Symbol" pitchFamily="18" charset="2"/>
              </a:rPr>
              <a:t>n</a:t>
            </a:r>
            <a:r>
              <a:rPr lang="ru-RU" altLang="ru-RU" sz="1400" smtClean="0">
                <a:solidFill>
                  <a:srgbClr val="000000"/>
                </a:solidFill>
                <a:latin typeface="Times New Roman" pitchFamily="18" charset="0"/>
                <a:cs typeface="Times New Roman" pitchFamily="18" charset="0"/>
                <a:sym typeface="Symbol" pitchFamily="18" charset="2"/>
              </a:rPr>
              <a:t> в °С/МПа. По аналогии с уравнением (25) </a:t>
            </a:r>
          </a:p>
        </p:txBody>
      </p:sp>
      <p:sp>
        <p:nvSpPr>
          <p:cNvPr id="249861" name="Rectangle 7"/>
          <p:cNvSpPr>
            <a:spLocks noChangeArrowheads="1"/>
          </p:cNvSpPr>
          <p:nvPr/>
        </p:nvSpPr>
        <p:spPr bwMode="auto">
          <a:xfrm>
            <a:off x="3962403" y="3543303"/>
            <a:ext cx="48282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400" smtClean="0">
                <a:solidFill>
                  <a:srgbClr val="000000"/>
                </a:solidFill>
                <a:latin typeface="Times New Roman" pitchFamily="18" charset="0"/>
              </a:rPr>
              <a:t>(35)</a:t>
            </a:r>
          </a:p>
        </p:txBody>
      </p:sp>
    </p:spTree>
    <p:extLst>
      <p:ext uri="{BB962C8B-B14F-4D97-AF65-F5344CB8AC3E}">
        <p14:creationId xmlns:p14="http://schemas.microsoft.com/office/powerpoint/2010/main" val="18980983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5"/>
          <p:cNvSpPr>
            <a:spLocks noChangeArrowheads="1"/>
          </p:cNvSpPr>
          <p:nvPr/>
        </p:nvSpPr>
        <p:spPr bwMode="auto">
          <a:xfrm>
            <a:off x="-1714497" y="1297573"/>
            <a:ext cx="18473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ru-RU" altLang="ru-RU" sz="1600" smtClean="0">
              <a:solidFill>
                <a:srgbClr val="000000"/>
              </a:solidFill>
              <a:latin typeface="Times New Roman" pitchFamily="18" charset="0"/>
            </a:endParaRPr>
          </a:p>
        </p:txBody>
      </p:sp>
      <p:pic>
        <p:nvPicPr>
          <p:cNvPr id="250883" name="Рисунок 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41600" y="1828801"/>
            <a:ext cx="3048000" cy="3307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0884" name="Rectangle 6"/>
          <p:cNvSpPr>
            <a:spLocks noChangeArrowheads="1"/>
          </p:cNvSpPr>
          <p:nvPr/>
        </p:nvSpPr>
        <p:spPr bwMode="auto">
          <a:xfrm>
            <a:off x="406400" y="5422480"/>
            <a:ext cx="8229600" cy="115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200" smtClean="0">
                <a:solidFill>
                  <a:srgbClr val="000000"/>
                </a:solidFill>
                <a:latin typeface="Times New Roman" pitchFamily="18" charset="0"/>
                <a:cs typeface="Times New Roman" pitchFamily="18" charset="0"/>
              </a:rPr>
              <a:t>Рис. 76. Удельные векторы охрупчивания при разных механизмах упрочнения 1М. И. Гольдштейн)</a:t>
            </a:r>
          </a:p>
          <a:p>
            <a:pPr algn="just" fontAlgn="base">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По аналогии с уравнением (25) можно оценить относительный вклад различных механизмов упрочнения в изменение температуры перехода:</a:t>
            </a:r>
            <a:endParaRPr lang="ru-RU" altLang="ru-RU" sz="1400" smtClean="0">
              <a:solidFill>
                <a:srgbClr val="000000"/>
              </a:solidFill>
              <a:latin typeface="Times New Roman" pitchFamily="18" charset="0"/>
            </a:endParaRPr>
          </a:p>
          <a:p>
            <a:pPr algn="just" fontAlgn="base">
              <a:spcBef>
                <a:spcPct val="0"/>
              </a:spcBef>
              <a:spcAft>
                <a:spcPct val="0"/>
              </a:spcAft>
              <a:buFontTx/>
              <a:buNone/>
            </a:pPr>
            <a:r>
              <a:rPr lang="ru-RU" altLang="ru-RU" sz="1400" i="1" smtClean="0">
                <a:solidFill>
                  <a:srgbClr val="000000"/>
                </a:solidFill>
                <a:latin typeface="Times New Roman" pitchFamily="18" charset="0"/>
                <a:cs typeface="Times New Roman" pitchFamily="18" charset="0"/>
              </a:rPr>
              <a:t>T</a:t>
            </a:r>
            <a:r>
              <a:rPr lang="ru-RU" altLang="ru-RU" sz="1400" i="1" baseline="-30000" smtClean="0">
                <a:solidFill>
                  <a:srgbClr val="000000"/>
                </a:solidFill>
                <a:latin typeface="Times New Roman" pitchFamily="18" charset="0"/>
                <a:cs typeface="Times New Roman" pitchFamily="18" charset="0"/>
              </a:rPr>
              <a:t>ПР</a:t>
            </a:r>
            <a:r>
              <a:rPr lang="ru-RU" altLang="ru-RU" sz="1400" i="1" smtClean="0">
                <a:solidFill>
                  <a:srgbClr val="000000"/>
                </a:solidFill>
                <a:latin typeface="Times New Roman" pitchFamily="18" charset="0"/>
                <a:cs typeface="Times New Roman" pitchFamily="18" charset="0"/>
              </a:rPr>
              <a:t> = T</a:t>
            </a:r>
            <a:r>
              <a:rPr lang="ru-RU" altLang="ru-RU" sz="1400" i="1" baseline="-30000" smtClean="0">
                <a:solidFill>
                  <a:srgbClr val="000000"/>
                </a:solidFill>
                <a:latin typeface="Times New Roman" pitchFamily="18" charset="0"/>
                <a:cs typeface="Times New Roman" pitchFamily="18" charset="0"/>
              </a:rPr>
              <a:t>0</a:t>
            </a:r>
            <a:r>
              <a:rPr lang="ru-RU" altLang="ru-RU" sz="1400" i="1" smtClean="0">
                <a:solidFill>
                  <a:srgbClr val="000000"/>
                </a:solidFill>
                <a:latin typeface="Times New Roman" pitchFamily="18" charset="0"/>
                <a:cs typeface="Times New Roman" pitchFamily="18" charset="0"/>
              </a:rPr>
              <a:t> + ΔT</a:t>
            </a:r>
            <a:r>
              <a:rPr lang="ru-RU" altLang="ru-RU" sz="1400" i="1" baseline="-30000" smtClean="0">
                <a:solidFill>
                  <a:srgbClr val="000000"/>
                </a:solidFill>
                <a:latin typeface="Times New Roman" pitchFamily="18" charset="0"/>
                <a:cs typeface="Times New Roman" pitchFamily="18" charset="0"/>
              </a:rPr>
              <a:t>ТР</a:t>
            </a:r>
            <a:r>
              <a:rPr lang="ru-RU" altLang="ru-RU" sz="1400" i="1" smtClean="0">
                <a:solidFill>
                  <a:srgbClr val="000000"/>
                </a:solidFill>
                <a:latin typeface="Times New Roman" pitchFamily="18" charset="0"/>
                <a:cs typeface="Times New Roman" pitchFamily="18" charset="0"/>
              </a:rPr>
              <a:t> + ΔT</a:t>
            </a:r>
            <a:r>
              <a:rPr lang="ru-RU" altLang="ru-RU" sz="1400" i="1" baseline="-30000" smtClean="0">
                <a:solidFill>
                  <a:srgbClr val="000000"/>
                </a:solidFill>
                <a:latin typeface="Times New Roman" pitchFamily="18" charset="0"/>
                <a:cs typeface="Times New Roman" pitchFamily="18" charset="0"/>
              </a:rPr>
              <a:t>П</a:t>
            </a:r>
            <a:r>
              <a:rPr lang="ru-RU" altLang="ru-RU" sz="1400" i="1" smtClean="0">
                <a:solidFill>
                  <a:srgbClr val="000000"/>
                </a:solidFill>
                <a:latin typeface="Times New Roman" pitchFamily="18" charset="0"/>
                <a:cs typeface="Times New Roman" pitchFamily="18" charset="0"/>
              </a:rPr>
              <a:t> + ΔT</a:t>
            </a:r>
            <a:r>
              <a:rPr lang="ru-RU" altLang="ru-RU" sz="1400" i="1" baseline="-30000" smtClean="0">
                <a:solidFill>
                  <a:srgbClr val="000000"/>
                </a:solidFill>
                <a:latin typeface="Times New Roman" pitchFamily="18" charset="0"/>
                <a:cs typeface="Times New Roman" pitchFamily="18" charset="0"/>
              </a:rPr>
              <a:t>Д</a:t>
            </a:r>
            <a:r>
              <a:rPr lang="ru-RU" altLang="ru-RU" sz="1400" i="1" smtClean="0">
                <a:solidFill>
                  <a:srgbClr val="000000"/>
                </a:solidFill>
                <a:latin typeface="Times New Roman" pitchFamily="18" charset="0"/>
                <a:cs typeface="Times New Roman" pitchFamily="18" charset="0"/>
              </a:rPr>
              <a:t> + ΔT</a:t>
            </a:r>
            <a:r>
              <a:rPr lang="ru-RU" altLang="ru-RU" sz="1400" i="1" baseline="-30000" smtClean="0">
                <a:solidFill>
                  <a:srgbClr val="000000"/>
                </a:solidFill>
                <a:latin typeface="Times New Roman" pitchFamily="18" charset="0"/>
                <a:cs typeface="Times New Roman" pitchFamily="18" charset="0"/>
              </a:rPr>
              <a:t>Д.У.</a:t>
            </a:r>
            <a:r>
              <a:rPr lang="ru-RU" altLang="ru-RU" sz="1400" i="1" smtClean="0">
                <a:solidFill>
                  <a:srgbClr val="000000"/>
                </a:solidFill>
                <a:latin typeface="Times New Roman" pitchFamily="18" charset="0"/>
                <a:cs typeface="Times New Roman" pitchFamily="18" charset="0"/>
              </a:rPr>
              <a:t> + ΔT</a:t>
            </a:r>
            <a:r>
              <a:rPr lang="ru-RU" altLang="ru-RU" sz="1400" i="1" baseline="-30000" smtClean="0">
                <a:solidFill>
                  <a:srgbClr val="000000"/>
                </a:solidFill>
                <a:latin typeface="Times New Roman" pitchFamily="18" charset="0"/>
                <a:cs typeface="Times New Roman" pitchFamily="18" charset="0"/>
              </a:rPr>
              <a:t>З</a:t>
            </a:r>
            <a:r>
              <a:rPr lang="ru-RU" altLang="ru-RU" sz="1400" smtClean="0">
                <a:solidFill>
                  <a:srgbClr val="000000"/>
                </a:solidFill>
                <a:latin typeface="Times New Roman" pitchFamily="18" charset="0"/>
                <a:cs typeface="Times New Roman" pitchFamily="18" charset="0"/>
              </a:rPr>
              <a:t>, (36)</a:t>
            </a:r>
            <a:endParaRPr lang="ru-RU" altLang="ru-RU" sz="1400" smtClean="0">
              <a:solidFill>
                <a:srgbClr val="000000"/>
              </a:solidFill>
              <a:latin typeface="Times New Roman" pitchFamily="18" charset="0"/>
            </a:endParaRPr>
          </a:p>
          <a:p>
            <a:pPr algn="just" fontAlgn="base">
              <a:spcBef>
                <a:spcPct val="0"/>
              </a:spcBef>
              <a:spcAft>
                <a:spcPct val="0"/>
              </a:spcAft>
              <a:buFontTx/>
              <a:buNone/>
            </a:pPr>
            <a:r>
              <a:rPr lang="ru-RU" altLang="ru-RU" sz="1400" smtClean="0">
                <a:solidFill>
                  <a:srgbClr val="000000"/>
                </a:solidFill>
                <a:latin typeface="Times New Roman" pitchFamily="18" charset="0"/>
                <a:cs typeface="Times New Roman" pitchFamily="18" charset="0"/>
              </a:rPr>
              <a:t>где </a:t>
            </a:r>
            <a:r>
              <a:rPr lang="ru-RU" altLang="ru-RU" sz="1400" i="1" smtClean="0">
                <a:solidFill>
                  <a:srgbClr val="000000"/>
                </a:solidFill>
                <a:latin typeface="Times New Roman" pitchFamily="18" charset="0"/>
                <a:cs typeface="Times New Roman" pitchFamily="18" charset="0"/>
              </a:rPr>
              <a:t>T</a:t>
            </a:r>
            <a:r>
              <a:rPr lang="ru-RU" altLang="ru-RU" sz="1400" i="1" baseline="-30000" smtClean="0">
                <a:solidFill>
                  <a:srgbClr val="000000"/>
                </a:solidFill>
                <a:latin typeface="Times New Roman" pitchFamily="18" charset="0"/>
                <a:cs typeface="Times New Roman" pitchFamily="18" charset="0"/>
              </a:rPr>
              <a:t>0</a:t>
            </a:r>
            <a:r>
              <a:rPr lang="ru-RU" altLang="ru-RU" sz="1400" smtClean="0">
                <a:solidFill>
                  <a:srgbClr val="000000"/>
                </a:solidFill>
                <a:latin typeface="Times New Roman" pitchFamily="18" charset="0"/>
                <a:cs typeface="Times New Roman" pitchFamily="18" charset="0"/>
              </a:rPr>
              <a:t> — температура перехода, определенная без учета влияния компонент упрочнения.</a:t>
            </a:r>
          </a:p>
        </p:txBody>
      </p:sp>
    </p:spTree>
    <p:extLst>
      <p:ext uri="{BB962C8B-B14F-4D97-AF65-F5344CB8AC3E}">
        <p14:creationId xmlns:p14="http://schemas.microsoft.com/office/powerpoint/2010/main" val="29750925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4"/>
          <p:cNvSpPr>
            <a:spLocks noChangeArrowheads="1"/>
          </p:cNvSpPr>
          <p:nvPr/>
        </p:nvSpPr>
        <p:spPr bwMode="auto">
          <a:xfrm>
            <a:off x="609600" y="2182417"/>
            <a:ext cx="8229600" cy="4308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Из выражения (35) </a:t>
            </a:r>
            <a:r>
              <a:rPr lang="ru-RU" altLang="ru-RU" sz="1600" i="1" smtClean="0">
                <a:solidFill>
                  <a:srgbClr val="000000"/>
                </a:solidFill>
                <a:latin typeface="Times New Roman" pitchFamily="18" charset="0"/>
              </a:rPr>
              <a:t>ΔTПР</a:t>
            </a:r>
            <a:r>
              <a:rPr lang="en-US" altLang="ru-RU" sz="1600" i="1" smtClean="0">
                <a:solidFill>
                  <a:srgbClr val="000000"/>
                </a:solidFill>
                <a:latin typeface="Times New Roman" pitchFamily="18" charset="0"/>
              </a:rPr>
              <a:t>i </a:t>
            </a:r>
            <a:r>
              <a:rPr lang="ru-RU" altLang="ru-RU" sz="1600" smtClean="0">
                <a:solidFill>
                  <a:srgbClr val="000000"/>
                </a:solidFill>
                <a:latin typeface="Times New Roman" pitchFamily="18" charset="0"/>
              </a:rPr>
              <a:t>= </a:t>
            </a:r>
            <a:r>
              <a:rPr lang="en-US" altLang="ru-RU" sz="1600" smtClean="0">
                <a:solidFill>
                  <a:srgbClr val="000000"/>
                </a:solidFill>
                <a:latin typeface="Times New Roman" pitchFamily="18" charset="0"/>
              </a:rPr>
              <a:t>niΔσ</a:t>
            </a:r>
            <a:r>
              <a:rPr lang="ru-RU" altLang="ru-RU" sz="1600" smtClean="0">
                <a:solidFill>
                  <a:srgbClr val="000000"/>
                </a:solidFill>
                <a:latin typeface="Times New Roman" pitchFamily="18" charset="0"/>
              </a:rPr>
              <a:t>Т</a:t>
            </a:r>
            <a:r>
              <a:rPr lang="en-US" altLang="ru-RU" sz="1600" smtClean="0">
                <a:solidFill>
                  <a:srgbClr val="000000"/>
                </a:solidFill>
                <a:latin typeface="Times New Roman" pitchFamily="18" charset="0"/>
              </a:rPr>
              <a:t>i</a:t>
            </a:r>
            <a:r>
              <a:rPr lang="ru-RU" altLang="ru-RU" sz="1600" smtClean="0">
                <a:solidFill>
                  <a:srgbClr val="000000"/>
                </a:solidFill>
                <a:latin typeface="Times New Roman" pitchFamily="18" charset="0"/>
              </a:rPr>
              <a:t>, а с учетом численных значений коэффициента /г (см. рис. 76) уравнение (36) для феррито-перлитных сталей примет вид</a:t>
            </a:r>
          </a:p>
          <a:p>
            <a:pPr algn="just" eaLnBrk="1" fontAlgn="base" hangingPunct="1">
              <a:spcBef>
                <a:spcPct val="0"/>
              </a:spcBef>
              <a:spcAft>
                <a:spcPct val="0"/>
              </a:spcAft>
              <a:buFontTx/>
              <a:buNone/>
            </a:pPr>
            <a:r>
              <a:rPr lang="ru-RU" altLang="ru-RU" sz="1600" i="1" smtClean="0">
                <a:solidFill>
                  <a:srgbClr val="000000"/>
                </a:solidFill>
                <a:latin typeface="Times New Roman" pitchFamily="18" charset="0"/>
              </a:rPr>
              <a:t>TПР = T0 + (</a:t>
            </a:r>
            <a:r>
              <a:rPr lang="ru-RU" altLang="ru-RU" sz="1600" smtClean="0">
                <a:solidFill>
                  <a:srgbClr val="000000"/>
                </a:solidFill>
                <a:latin typeface="Times New Roman" pitchFamily="18" charset="0"/>
              </a:rPr>
              <a:t>0,4÷0,6)</a:t>
            </a:r>
            <a:r>
              <a:rPr lang="en-US" altLang="ru-RU" sz="1600" smtClean="0">
                <a:solidFill>
                  <a:srgbClr val="000000"/>
                </a:solidFill>
                <a:latin typeface="Times New Roman" pitchFamily="18" charset="0"/>
              </a:rPr>
              <a:t>Δσ</a:t>
            </a:r>
            <a:r>
              <a:rPr lang="ru-RU" altLang="ru-RU" sz="1600" smtClean="0">
                <a:solidFill>
                  <a:srgbClr val="000000"/>
                </a:solidFill>
                <a:latin typeface="Times New Roman" pitchFamily="18" charset="0"/>
              </a:rPr>
              <a:t>ТР</a:t>
            </a:r>
            <a:r>
              <a:rPr lang="en-US" altLang="ru-RU" sz="1600" smtClean="0">
                <a:solidFill>
                  <a:srgbClr val="000000"/>
                </a:solidFill>
                <a:latin typeface="Times New Roman" pitchFamily="18" charset="0"/>
              </a:rPr>
              <a:t>i</a:t>
            </a:r>
            <a:r>
              <a:rPr lang="ru-RU" altLang="ru-RU" sz="1600" i="1" smtClean="0">
                <a:solidFill>
                  <a:srgbClr val="000000"/>
                </a:solidFill>
                <a:latin typeface="Times New Roman" pitchFamily="18" charset="0"/>
              </a:rPr>
              <a:t> + 0,9</a:t>
            </a:r>
            <a:r>
              <a:rPr lang="en-US" altLang="ru-RU" sz="1600" smtClean="0">
                <a:solidFill>
                  <a:srgbClr val="000000"/>
                </a:solidFill>
                <a:latin typeface="Times New Roman" pitchFamily="18" charset="0"/>
              </a:rPr>
              <a:t>Δσ</a:t>
            </a:r>
            <a:r>
              <a:rPr lang="ru-RU" altLang="ru-RU" sz="1600" smtClean="0">
                <a:solidFill>
                  <a:srgbClr val="000000"/>
                </a:solidFill>
                <a:latin typeface="Times New Roman" pitchFamily="18" charset="0"/>
              </a:rPr>
              <a:t>П</a:t>
            </a:r>
            <a:r>
              <a:rPr lang="ru-RU" altLang="ru-RU" sz="1600" i="1" smtClean="0">
                <a:solidFill>
                  <a:srgbClr val="000000"/>
                </a:solidFill>
                <a:latin typeface="Times New Roman" pitchFamily="18" charset="0"/>
              </a:rPr>
              <a:t> + </a:t>
            </a:r>
            <a:r>
              <a:rPr lang="ru-RU" altLang="ru-RU" sz="1600" smtClean="0">
                <a:solidFill>
                  <a:srgbClr val="000000"/>
                </a:solidFill>
                <a:latin typeface="Times New Roman" pitchFamily="18" charset="0"/>
              </a:rPr>
              <a:t>0,4</a:t>
            </a:r>
            <a:r>
              <a:rPr lang="en-US" altLang="ru-RU" sz="1600" smtClean="0">
                <a:solidFill>
                  <a:srgbClr val="000000"/>
                </a:solidFill>
                <a:latin typeface="Times New Roman" pitchFamily="18" charset="0"/>
              </a:rPr>
              <a:t>Δσ</a:t>
            </a:r>
            <a:r>
              <a:rPr lang="ru-RU" altLang="ru-RU" sz="1600" smtClean="0">
                <a:solidFill>
                  <a:srgbClr val="000000"/>
                </a:solidFill>
                <a:latin typeface="Times New Roman" pitchFamily="18" charset="0"/>
              </a:rPr>
              <a:t>Д</a:t>
            </a:r>
            <a:r>
              <a:rPr lang="ru-RU" altLang="ru-RU" sz="1600" i="1" smtClean="0">
                <a:solidFill>
                  <a:srgbClr val="000000"/>
                </a:solidFill>
                <a:latin typeface="Times New Roman" pitchFamily="18" charset="0"/>
              </a:rPr>
              <a:t> + </a:t>
            </a:r>
            <a:r>
              <a:rPr lang="ru-RU" altLang="ru-RU" sz="1600" smtClean="0">
                <a:solidFill>
                  <a:srgbClr val="000000"/>
                </a:solidFill>
                <a:latin typeface="Times New Roman" pitchFamily="18" charset="0"/>
              </a:rPr>
              <a:t>0,3</a:t>
            </a:r>
            <a:r>
              <a:rPr lang="en-US" altLang="ru-RU" sz="1600" smtClean="0">
                <a:solidFill>
                  <a:srgbClr val="000000"/>
                </a:solidFill>
                <a:latin typeface="Times New Roman" pitchFamily="18" charset="0"/>
              </a:rPr>
              <a:t>Δσ</a:t>
            </a:r>
            <a:r>
              <a:rPr lang="ru-RU" altLang="ru-RU" sz="1600" i="1" smtClean="0">
                <a:solidFill>
                  <a:srgbClr val="000000"/>
                </a:solidFill>
                <a:latin typeface="Times New Roman" pitchFamily="18" charset="0"/>
              </a:rPr>
              <a:t>Д.У. -0,75</a:t>
            </a:r>
            <a:r>
              <a:rPr lang="ru-RU" altLang="ru-RU" sz="1600" smtClean="0">
                <a:solidFill>
                  <a:srgbClr val="000000"/>
                </a:solidFill>
                <a:latin typeface="Times New Roman" pitchFamily="18" charset="0"/>
              </a:rPr>
              <a:t>√</a:t>
            </a:r>
            <a:r>
              <a:rPr lang="en-US" altLang="ru-RU" sz="1600" smtClean="0">
                <a:solidFill>
                  <a:srgbClr val="000000"/>
                </a:solidFill>
                <a:latin typeface="Times New Roman" pitchFamily="18" charset="0"/>
              </a:rPr>
              <a:t>Δσ</a:t>
            </a:r>
            <a:r>
              <a:rPr lang="ru-RU" altLang="ru-RU" sz="1600" i="1" smtClean="0">
                <a:solidFill>
                  <a:srgbClr val="000000"/>
                </a:solidFill>
                <a:latin typeface="Times New Roman" pitchFamily="18" charset="0"/>
              </a:rPr>
              <a:t>З</a:t>
            </a:r>
            <a:r>
              <a:rPr lang="ru-RU" altLang="ru-RU" sz="1600" smtClean="0">
                <a:solidFill>
                  <a:srgbClr val="000000"/>
                </a:solidFill>
                <a:latin typeface="Times New Roman" pitchFamily="18" charset="0"/>
              </a:rPr>
              <a:t> (37)</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где </a:t>
            </a:r>
            <a:r>
              <a:rPr lang="en-US" altLang="ru-RU" sz="1600" smtClean="0">
                <a:solidFill>
                  <a:srgbClr val="000000"/>
                </a:solidFill>
                <a:latin typeface="Times New Roman" pitchFamily="18" charset="0"/>
              </a:rPr>
              <a:t>σi</a:t>
            </a:r>
            <a:r>
              <a:rPr lang="ru-RU" altLang="ru-RU" sz="1600" smtClean="0">
                <a:solidFill>
                  <a:srgbClr val="000000"/>
                </a:solidFill>
                <a:latin typeface="Times New Roman" pitchFamily="18" charset="0"/>
              </a:rPr>
              <a:t>- — представлено в МПа.</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По уравнению (37) невозможно определить Тщ, данной стали, так как неизвестно значение Т0, в которое входят другие неучтенные факторы (примеси, неметаллические включения, металлургическое качество и др.). Однако по этому уравнению можно оценить, в каком направлении и ориентировочно насколько достигнутое упрочнение повлияет на температуру перехода.</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Необходимо еще раз подчеркнуть, что только зернограничное упрочнение позволяет уменьшить склонность стали к хрупким разрушениям. Все остальные механизмы упрочнения увеличивают ее. Только уменьшением размера зерна стали можно компенсировать отрицательное влияние всех других механизмов на температуру перехода стали из вязкого в хрупкое состояние (порог хладноломкости). Более того, сильным измельчением зерна можно «перекрыть» эффект охрупчивания других механизмов и достигнуть на стали упрочнения, сопровождающегося улучшением хладостойкое.</a:t>
            </a:r>
          </a:p>
          <a:p>
            <a:pPr algn="just" fontAlgn="base">
              <a:spcBef>
                <a:spcPct val="0"/>
              </a:spcBef>
              <a:spcAft>
                <a:spcPct val="0"/>
              </a:spcAft>
              <a:buFontTx/>
              <a:buNone/>
            </a:pPr>
            <a:endParaRPr lang="ru-RU" altLang="ru-RU" sz="1800" smtClean="0">
              <a:solidFill>
                <a:srgbClr val="000000"/>
              </a:solidFill>
            </a:endParaRPr>
          </a:p>
        </p:txBody>
      </p:sp>
    </p:spTree>
    <p:extLst>
      <p:ext uri="{BB962C8B-B14F-4D97-AF65-F5344CB8AC3E}">
        <p14:creationId xmlns:p14="http://schemas.microsoft.com/office/powerpoint/2010/main" val="1254079389"/>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TotalTime>
  <Words>3172</Words>
  <Application>Microsoft Office PowerPoint</Application>
  <PresentationFormat>Экран (4:3)</PresentationFormat>
  <Paragraphs>282</Paragraphs>
  <Slides>26</Slides>
  <Notes>0</Notes>
  <HiddenSlides>0</HiddenSlides>
  <MMClips>0</MMClips>
  <ScaleCrop>false</ScaleCrop>
  <HeadingPairs>
    <vt:vector size="6" baseType="variant">
      <vt:variant>
        <vt:lpstr>Тема</vt:lpstr>
      </vt:variant>
      <vt:variant>
        <vt:i4>2</vt:i4>
      </vt:variant>
      <vt:variant>
        <vt:lpstr>Внедренные серверы OLE</vt:lpstr>
      </vt:variant>
      <vt:variant>
        <vt:i4>1</vt:i4>
      </vt:variant>
      <vt:variant>
        <vt:lpstr>Заголовки слайдов</vt:lpstr>
      </vt:variant>
      <vt:variant>
        <vt:i4>26</vt:i4>
      </vt:variant>
    </vt:vector>
  </HeadingPairs>
  <TitlesOfParts>
    <vt:vector size="29" baseType="lpstr">
      <vt:lpstr>Тема Office</vt:lpstr>
      <vt:lpstr>Оформление по умолчанию</vt:lpstr>
      <vt:lpstr>Equation</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пк</dc:creator>
  <cp:lastModifiedBy>пк</cp:lastModifiedBy>
  <cp:revision>4</cp:revision>
  <dcterms:created xsi:type="dcterms:W3CDTF">2015-11-24T18:19:06Z</dcterms:created>
  <dcterms:modified xsi:type="dcterms:W3CDTF">2015-12-09T16:19:28Z</dcterms:modified>
</cp:coreProperties>
</file>