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515" r:id="rId2"/>
    <p:sldId id="517" r:id="rId3"/>
    <p:sldId id="518" r:id="rId4"/>
    <p:sldId id="529" r:id="rId5"/>
    <p:sldId id="528" r:id="rId6"/>
    <p:sldId id="539" r:id="rId7"/>
    <p:sldId id="540" r:id="rId8"/>
    <p:sldId id="533" r:id="rId9"/>
    <p:sldId id="541" r:id="rId10"/>
    <p:sldId id="522" r:id="rId11"/>
    <p:sldId id="523" r:id="rId12"/>
    <p:sldId id="524" r:id="rId13"/>
    <p:sldId id="534" r:id="rId14"/>
    <p:sldId id="535" r:id="rId15"/>
    <p:sldId id="536" r:id="rId16"/>
    <p:sldId id="526" r:id="rId17"/>
    <p:sldId id="530" r:id="rId18"/>
    <p:sldId id="544" r:id="rId19"/>
    <p:sldId id="546" r:id="rId20"/>
    <p:sldId id="531" r:id="rId21"/>
    <p:sldId id="538" r:id="rId22"/>
    <p:sldId id="520" r:id="rId23"/>
    <p:sldId id="482" r:id="rId24"/>
    <p:sldId id="493" r:id="rId25"/>
    <p:sldId id="499" r:id="rId26"/>
    <p:sldId id="537" r:id="rId27"/>
    <p:sldId id="492" r:id="rId28"/>
    <p:sldId id="494" r:id="rId29"/>
    <p:sldId id="498" r:id="rId30"/>
    <p:sldId id="501" r:id="rId31"/>
    <p:sldId id="479" r:id="rId32"/>
    <p:sldId id="490" r:id="rId33"/>
    <p:sldId id="500" r:id="rId34"/>
    <p:sldId id="514" r:id="rId35"/>
    <p:sldId id="396" r:id="rId36"/>
    <p:sldId id="397" r:id="rId37"/>
    <p:sldId id="398" r:id="rId38"/>
    <p:sldId id="400" r:id="rId39"/>
    <p:sldId id="415" r:id="rId40"/>
    <p:sldId id="413" r:id="rId41"/>
    <p:sldId id="414" r:id="rId42"/>
    <p:sldId id="417" r:id="rId43"/>
    <p:sldId id="399" r:id="rId44"/>
    <p:sldId id="422" r:id="rId45"/>
    <p:sldId id="423" r:id="rId46"/>
    <p:sldId id="424" r:id="rId47"/>
    <p:sldId id="425" r:id="rId48"/>
    <p:sldId id="426" r:id="rId49"/>
    <p:sldId id="432" r:id="rId50"/>
    <p:sldId id="430" r:id="rId51"/>
    <p:sldId id="431" r:id="rId52"/>
    <p:sldId id="429" r:id="rId53"/>
    <p:sldId id="427" r:id="rId54"/>
    <p:sldId id="437" r:id="rId55"/>
    <p:sldId id="438" r:id="rId56"/>
    <p:sldId id="502" r:id="rId57"/>
    <p:sldId id="439" r:id="rId58"/>
    <p:sldId id="440" r:id="rId59"/>
    <p:sldId id="442" r:id="rId60"/>
    <p:sldId id="443" r:id="rId61"/>
    <p:sldId id="444" r:id="rId62"/>
    <p:sldId id="445" r:id="rId63"/>
    <p:sldId id="446" r:id="rId64"/>
    <p:sldId id="447" r:id="rId65"/>
    <p:sldId id="448" r:id="rId66"/>
    <p:sldId id="452" r:id="rId67"/>
    <p:sldId id="478" r:id="rId68"/>
    <p:sldId id="542" r:id="rId69"/>
    <p:sldId id="450" r:id="rId70"/>
    <p:sldId id="451" r:id="rId71"/>
    <p:sldId id="454" r:id="rId72"/>
    <p:sldId id="455" r:id="rId73"/>
    <p:sldId id="456" r:id="rId74"/>
    <p:sldId id="458" r:id="rId75"/>
    <p:sldId id="459" r:id="rId76"/>
    <p:sldId id="513" r:id="rId77"/>
    <p:sldId id="503" r:id="rId78"/>
    <p:sldId id="418" r:id="rId79"/>
    <p:sldId id="504" r:id="rId80"/>
    <p:sldId id="505" r:id="rId81"/>
    <p:sldId id="420" r:id="rId82"/>
    <p:sldId id="506" r:id="rId83"/>
    <p:sldId id="507" r:id="rId84"/>
    <p:sldId id="508" r:id="rId85"/>
    <p:sldId id="509" r:id="rId86"/>
    <p:sldId id="510" r:id="rId87"/>
    <p:sldId id="543" r:id="rId88"/>
    <p:sldId id="511" r:id="rId89"/>
    <p:sldId id="461" r:id="rId90"/>
    <p:sldId id="462" r:id="rId9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53" d="100"/>
          <a:sy n="53" d="100"/>
        </p:scale>
        <p:origin x="-1866"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 Id="rId9"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F7253-AB86-45E5-B351-7850870015DF}" type="datetimeFigureOut">
              <a:rPr lang="pt-BR" smtClean="0"/>
              <a:pPr/>
              <a:t>16/01/2018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BB331B-3042-4439-B5FD-24E5C1ECFDF7}" type="slidenum">
              <a:rPr lang="pt-BR" smtClean="0"/>
              <a:pPr/>
              <a:t>‹#›</a:t>
            </a:fld>
            <a:endParaRPr lang="pt-BR"/>
          </a:p>
        </p:txBody>
      </p:sp>
    </p:spTree>
    <p:extLst>
      <p:ext uri="{BB962C8B-B14F-4D97-AF65-F5344CB8AC3E}">
        <p14:creationId xmlns:p14="http://schemas.microsoft.com/office/powerpoint/2010/main" val="113543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8FBB331B-3042-4439-B5FD-24E5C1ECFDF7}" type="slidenum">
              <a:rPr lang="pt-BR" smtClean="0"/>
              <a:pPr/>
              <a:t>53</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BB331B-3042-4439-B5FD-24E5C1ECFDF7}" type="slidenum">
              <a:rPr lang="pt-BR" smtClean="0"/>
              <a:pPr/>
              <a:t>59</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BB331B-3042-4439-B5FD-24E5C1ECFDF7}" type="slidenum">
              <a:rPr lang="pt-BR" smtClean="0"/>
              <a:pPr/>
              <a:t>60</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FBB331B-3042-4439-B5FD-24E5C1ECFDF7}" type="slidenum">
              <a:rPr lang="pt-BR" smtClean="0"/>
              <a:pPr/>
              <a:t>61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87EF073-4BFE-4331-A629-9CD7BF0FC7D0}" type="datetimeFigureOut">
              <a:rPr lang="pt-BR" smtClean="0"/>
              <a:pPr/>
              <a:t>16/01/2018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0FE327C-747E-4977-8B24-4FE9EBD7D279}" type="slidenum">
              <a:rPr lang="pt-BR" smtClean="0"/>
              <a:pPr/>
              <a:t>‹#›</a:t>
            </a:fld>
            <a:endParaRPr lang="pt-B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87EF073-4BFE-4331-A629-9CD7BF0FC7D0}" type="datetimeFigureOut">
              <a:rPr lang="pt-BR" smtClean="0"/>
              <a:pPr/>
              <a:t>16/01/2018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0FE327C-747E-4977-8B24-4FE9EBD7D279}" type="slidenum">
              <a:rPr lang="pt-BR" smtClean="0"/>
              <a:pPr/>
              <a:t>‹#›</a:t>
            </a:fld>
            <a:endParaRPr lang="pt-B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87EF073-4BFE-4331-A629-9CD7BF0FC7D0}" type="datetimeFigureOut">
              <a:rPr lang="pt-BR" smtClean="0"/>
              <a:pPr/>
              <a:t>16/01/2018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0FE327C-747E-4977-8B24-4FE9EBD7D279}" type="slidenum">
              <a:rPr lang="pt-BR" smtClean="0"/>
              <a:pPr/>
              <a:t>‹#›</a:t>
            </a:fld>
            <a:endParaRPr lang="pt-B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87EF073-4BFE-4331-A629-9CD7BF0FC7D0}" type="datetimeFigureOut">
              <a:rPr lang="pt-BR" smtClean="0"/>
              <a:pPr/>
              <a:t>16/01/2018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0FE327C-747E-4977-8B24-4FE9EBD7D279}" type="slidenum">
              <a:rPr lang="pt-BR" smtClean="0"/>
              <a:pPr/>
              <a:t>‹#›</a:t>
            </a:fld>
            <a:endParaRPr lang="pt-B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87EF073-4BFE-4331-A629-9CD7BF0FC7D0}" type="datetimeFigureOut">
              <a:rPr lang="pt-BR" smtClean="0"/>
              <a:pPr/>
              <a:t>16/01/2018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0FE327C-747E-4977-8B24-4FE9EBD7D279}" type="slidenum">
              <a:rPr lang="pt-BR" smtClean="0"/>
              <a:pPr/>
              <a:t>‹#›</a:t>
            </a:fld>
            <a:endParaRPr lang="pt-B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87EF073-4BFE-4331-A629-9CD7BF0FC7D0}" type="datetimeFigureOut">
              <a:rPr lang="pt-BR" smtClean="0"/>
              <a:pPr/>
              <a:t>16/01/2018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0FE327C-747E-4977-8B24-4FE9EBD7D279}" type="slidenum">
              <a:rPr lang="pt-BR" smtClean="0"/>
              <a:pPr/>
              <a:t>‹#›</a:t>
            </a:fld>
            <a:endParaRPr lang="pt-B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87EF073-4BFE-4331-A629-9CD7BF0FC7D0}" type="datetimeFigureOut">
              <a:rPr lang="pt-BR" smtClean="0"/>
              <a:pPr/>
              <a:t>16/01/2018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0FE327C-747E-4977-8B24-4FE9EBD7D279}" type="slidenum">
              <a:rPr lang="pt-BR" smtClean="0"/>
              <a:pPr/>
              <a:t>‹#›</a:t>
            </a:fld>
            <a:endParaRPr lang="pt-B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87EF073-4BFE-4331-A629-9CD7BF0FC7D0}" type="datetimeFigureOut">
              <a:rPr lang="pt-BR" smtClean="0"/>
              <a:pPr/>
              <a:t>16/01/2018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0FE327C-747E-4977-8B24-4FE9EBD7D279}" type="slidenum">
              <a:rPr lang="pt-BR" smtClean="0"/>
              <a:pPr/>
              <a:t>‹#›</a:t>
            </a:fld>
            <a:endParaRPr lang="pt-B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87EF073-4BFE-4331-A629-9CD7BF0FC7D0}" type="datetimeFigureOut">
              <a:rPr lang="pt-BR" smtClean="0"/>
              <a:pPr/>
              <a:t>16/01/2018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0FE327C-747E-4977-8B24-4FE9EBD7D279}" type="slidenum">
              <a:rPr lang="pt-BR" smtClean="0"/>
              <a:pPr/>
              <a:t>‹#›</a:t>
            </a:fld>
            <a:endParaRPr lang="pt-B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87EF073-4BFE-4331-A629-9CD7BF0FC7D0}" type="datetimeFigureOut">
              <a:rPr lang="pt-BR" smtClean="0"/>
              <a:pPr/>
              <a:t>16/01/2018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0FE327C-747E-4977-8B24-4FE9EBD7D279}" type="slidenum">
              <a:rPr lang="pt-BR" smtClean="0"/>
              <a:pPr/>
              <a:t>‹#›</a:t>
            </a:fld>
            <a:endParaRPr lang="pt-B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87EF073-4BFE-4331-A629-9CD7BF0FC7D0}" type="datetimeFigureOut">
              <a:rPr lang="pt-BR" smtClean="0"/>
              <a:pPr/>
              <a:t>16/01/2018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0FE327C-747E-4977-8B24-4FE9EBD7D279}" type="slidenum">
              <a:rPr lang="pt-BR" smtClean="0"/>
              <a:pPr/>
              <a:t>‹#›</a:t>
            </a:fld>
            <a:endParaRPr lang="pt-B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EF073-4BFE-4331-A629-9CD7BF0FC7D0}" type="datetimeFigureOut">
              <a:rPr lang="pt-BR" smtClean="0"/>
              <a:pPr/>
              <a:t>16/01/2018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E327C-747E-4977-8B24-4FE9EBD7D279}" type="slidenum">
              <a:rPr lang="pt-BR" smtClean="0"/>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wmf"/><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54.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6.bin"/><Relationship Id="rId18" Type="http://schemas.openxmlformats.org/officeDocument/2006/relationships/image" Target="../media/image5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48.wmf"/><Relationship Id="rId17" Type="http://schemas.openxmlformats.org/officeDocument/2006/relationships/oleObject" Target="../embeddings/oleObject8.bin"/><Relationship Id="rId2" Type="http://schemas.openxmlformats.org/officeDocument/2006/relationships/slideLayout" Target="../slideLayouts/slideLayout7.xml"/><Relationship Id="rId16" Type="http://schemas.openxmlformats.org/officeDocument/2006/relationships/image" Target="../media/image50.wmf"/><Relationship Id="rId20" Type="http://schemas.openxmlformats.org/officeDocument/2006/relationships/image" Target="../media/image52.wmf"/><Relationship Id="rId1" Type="http://schemas.openxmlformats.org/officeDocument/2006/relationships/vmlDrawing" Target="../drawings/vmlDrawing1.vml"/><Relationship Id="rId6" Type="http://schemas.openxmlformats.org/officeDocument/2006/relationships/image" Target="../media/image4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47.wmf"/><Relationship Id="rId19" Type="http://schemas.openxmlformats.org/officeDocument/2006/relationships/oleObject" Target="../embeddings/oleObject9.bin"/><Relationship Id="rId4" Type="http://schemas.openxmlformats.org/officeDocument/2006/relationships/image" Target="../media/image44.wmf"/><Relationship Id="rId9" Type="http://schemas.openxmlformats.org/officeDocument/2006/relationships/oleObject" Target="../embeddings/oleObject4.bin"/><Relationship Id="rId14" Type="http://schemas.openxmlformats.org/officeDocument/2006/relationships/image" Target="../media/image49.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4.gif"/><Relationship Id="rId4" Type="http://schemas.openxmlformats.org/officeDocument/2006/relationships/image" Target="../media/image53.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5.png"/><Relationship Id="rId4" Type="http://schemas.openxmlformats.org/officeDocument/2006/relationships/image" Target="../media/image53.wmf"/></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slideLayout" Target="../slideLayouts/slideLayout7.xml"/><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63.wmf"/><Relationship Id="rId7" Type="http://schemas.openxmlformats.org/officeDocument/2006/relationships/image" Target="../media/image72.jpeg"/><Relationship Id="rId2" Type="http://schemas.openxmlformats.org/officeDocument/2006/relationships/image" Target="../media/image61.wmf"/><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 Id="rId9" Type="http://schemas.openxmlformats.org/officeDocument/2006/relationships/image" Target="../media/image65.wmf"/></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7.w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7.w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slideLayout" Target="../slideLayouts/slideLayout7.xml"/><Relationship Id="rId4" Type="http://schemas.openxmlformats.org/officeDocument/2006/relationships/image" Target="../media/image87.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2.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91.jpeg"/></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460432" cy="6093976"/>
          </a:xfrm>
          <a:prstGeom prst="rect">
            <a:avLst/>
          </a:prstGeom>
          <a:noFill/>
        </p:spPr>
        <p:txBody>
          <a:bodyPr wrap="square" rtlCol="0">
            <a:spAutoFit/>
          </a:bodyPr>
          <a:lstStyle/>
          <a:p>
            <a:pPr>
              <a:lnSpc>
                <a:spcPct val="130000"/>
              </a:lnSpc>
              <a:defRPr/>
            </a:pPr>
            <a:r>
              <a:rPr lang="ru-RU" sz="2800" b="1" dirty="0" smtClean="0">
                <a:solidFill>
                  <a:srgbClr val="0070C0"/>
                </a:solidFill>
                <a:effectLst>
                  <a:outerShdw blurRad="38100" dist="38100" dir="2700000" algn="tl">
                    <a:srgbClr val="000000">
                      <a:alpha val="43137"/>
                    </a:srgbClr>
                  </a:outerShdw>
                </a:effectLst>
              </a:rPr>
              <a:t>Людмила Александровна </a:t>
            </a:r>
            <a:r>
              <a:rPr lang="ru-RU" sz="2800" b="1" dirty="0" err="1" smtClean="0">
                <a:solidFill>
                  <a:srgbClr val="0070C0"/>
                </a:solidFill>
                <a:effectLst>
                  <a:outerShdw blurRad="38100" dist="38100" dir="2700000" algn="tl">
                    <a:srgbClr val="000000">
                      <a:alpha val="43137"/>
                    </a:srgbClr>
                  </a:outerShdw>
                </a:effectLst>
              </a:rPr>
              <a:t>Матлахова</a:t>
            </a:r>
            <a:endParaRPr lang="pt-BR" sz="2800" b="1" dirty="0" smtClean="0">
              <a:solidFill>
                <a:srgbClr val="0070C0"/>
              </a:solidFill>
              <a:effectLst>
                <a:outerShdw blurRad="38100" dist="38100" dir="2700000" algn="tl">
                  <a:srgbClr val="000000">
                    <a:alpha val="43137"/>
                  </a:srgbClr>
                </a:outerShdw>
              </a:effectLst>
            </a:endParaRPr>
          </a:p>
          <a:p>
            <a:pPr>
              <a:lnSpc>
                <a:spcPct val="130000"/>
              </a:lnSpc>
              <a:defRPr/>
            </a:pPr>
            <a:r>
              <a:rPr lang="ru-RU" sz="2800" b="1" dirty="0" smtClean="0">
                <a:solidFill>
                  <a:srgbClr val="C00000"/>
                </a:solidFill>
                <a:effectLst>
                  <a:outerShdw blurRad="38100" dist="38100" dir="2700000" algn="tl">
                    <a:srgbClr val="000000">
                      <a:alpha val="43137"/>
                    </a:srgbClr>
                  </a:outerShdw>
                </a:effectLst>
              </a:rPr>
              <a:t>Образование</a:t>
            </a:r>
          </a:p>
          <a:p>
            <a:pPr>
              <a:lnSpc>
                <a:spcPct val="130000"/>
              </a:lnSpc>
              <a:defRPr/>
            </a:pPr>
            <a:r>
              <a:rPr lang="ru-RU" sz="2800" b="1" dirty="0" smtClean="0">
                <a:solidFill>
                  <a:srgbClr val="19315D"/>
                </a:solidFill>
                <a:effectLst>
                  <a:outerShdw blurRad="38100" dist="38100" dir="2700000" algn="tl">
                    <a:srgbClr val="000000">
                      <a:alpha val="43137"/>
                    </a:srgbClr>
                  </a:outerShdw>
                </a:effectLst>
              </a:rPr>
              <a:t>Высшее – </a:t>
            </a:r>
            <a:r>
              <a:rPr lang="ru-RU" sz="2800" b="1" dirty="0" err="1" smtClean="0">
                <a:solidFill>
                  <a:srgbClr val="19315D"/>
                </a:solidFill>
                <a:effectLst>
                  <a:outerShdw blurRad="38100" dist="38100" dir="2700000" algn="tl">
                    <a:srgbClr val="000000">
                      <a:alpha val="43137"/>
                    </a:srgbClr>
                  </a:outerShdw>
                </a:effectLst>
              </a:rPr>
              <a:t>МИСиС</a:t>
            </a:r>
            <a:r>
              <a:rPr lang="ru-RU" sz="2800" b="1" dirty="0" smtClean="0">
                <a:solidFill>
                  <a:srgbClr val="19315D"/>
                </a:solidFill>
                <a:effectLst>
                  <a:outerShdw blurRad="38100" dist="38100" dir="2700000" algn="tl">
                    <a:srgbClr val="000000">
                      <a:alpha val="43137"/>
                    </a:srgbClr>
                  </a:outerShdw>
                </a:effectLst>
              </a:rPr>
              <a:t>  - Инженер Металлург</a:t>
            </a:r>
          </a:p>
          <a:p>
            <a:pPr>
              <a:lnSpc>
                <a:spcPct val="130000"/>
              </a:lnSpc>
              <a:defRPr/>
            </a:pPr>
            <a:r>
              <a:rPr lang="ru-RU" sz="2800" b="1" dirty="0" smtClean="0">
                <a:solidFill>
                  <a:srgbClr val="19315D"/>
                </a:solidFill>
                <a:effectLst>
                  <a:outerShdw blurRad="38100" dist="38100" dir="2700000" algn="tl">
                    <a:srgbClr val="000000">
                      <a:alpha val="43137"/>
                    </a:srgbClr>
                  </a:outerShdw>
                </a:effectLst>
              </a:rPr>
              <a:t>Физико-химический Факультет  </a:t>
            </a:r>
            <a:r>
              <a:rPr lang="ru-RU" sz="2800" b="1" dirty="0" smtClean="0">
                <a:solidFill>
                  <a:srgbClr val="0070C0"/>
                </a:solidFill>
                <a:effectLst>
                  <a:outerShdw blurRad="38100" dist="38100" dir="2700000" algn="tl">
                    <a:srgbClr val="000000">
                      <a:alpha val="43137"/>
                    </a:srgbClr>
                  </a:outerShdw>
                </a:effectLst>
              </a:rPr>
              <a:t>1969-1975</a:t>
            </a:r>
          </a:p>
          <a:p>
            <a:pPr>
              <a:lnSpc>
                <a:spcPct val="130000"/>
              </a:lnSpc>
              <a:defRPr/>
            </a:pPr>
            <a:r>
              <a:rPr lang="ru-RU" sz="2800" b="1" dirty="0" smtClean="0">
                <a:solidFill>
                  <a:srgbClr val="19315D"/>
                </a:solidFill>
                <a:effectLst>
                  <a:outerShdw blurRad="38100" dist="38100" dir="2700000" algn="tl">
                    <a:srgbClr val="000000">
                      <a:alpha val="43137"/>
                    </a:srgbClr>
                  </a:outerShdw>
                </a:effectLst>
              </a:rPr>
              <a:t>	-Физико-химия металлургических процессов</a:t>
            </a:r>
          </a:p>
          <a:p>
            <a:pPr>
              <a:lnSpc>
                <a:spcPct val="130000"/>
              </a:lnSpc>
              <a:defRPr/>
            </a:pPr>
            <a:r>
              <a:rPr lang="ru-RU" sz="2800" b="1" dirty="0" smtClean="0">
                <a:solidFill>
                  <a:srgbClr val="19315D"/>
                </a:solidFill>
                <a:effectLst>
                  <a:outerShdw blurRad="38100" dist="38100" dir="2700000" algn="tl">
                    <a:srgbClr val="000000">
                      <a:alpha val="43137"/>
                    </a:srgbClr>
                  </a:outerShdw>
                </a:effectLst>
              </a:rPr>
              <a:t>	Кафедра высокотемпературных материалов</a:t>
            </a:r>
          </a:p>
          <a:p>
            <a:pPr>
              <a:lnSpc>
                <a:spcPct val="130000"/>
              </a:lnSpc>
              <a:defRPr/>
            </a:pPr>
            <a:r>
              <a:rPr lang="ru-RU" sz="2000" b="1" dirty="0" smtClean="0">
                <a:solidFill>
                  <a:srgbClr val="19315D"/>
                </a:solidFill>
                <a:effectLst>
                  <a:outerShdw blurRad="38100" dist="38100" dir="2700000" algn="tl">
                    <a:srgbClr val="000000">
                      <a:alpha val="43137"/>
                    </a:srgbClr>
                  </a:outerShdw>
                </a:effectLst>
              </a:rPr>
              <a:t>	Научный руководитель: </a:t>
            </a:r>
            <a:r>
              <a:rPr lang="ru-RU" sz="2000" b="1" dirty="0" smtClean="0">
                <a:solidFill>
                  <a:srgbClr val="0070C0"/>
                </a:solidFill>
                <a:effectLst>
                  <a:outerShdw blurRad="38100" dist="38100" dir="2700000" algn="tl">
                    <a:srgbClr val="000000">
                      <a:alpha val="43137"/>
                    </a:srgbClr>
                  </a:outerShdw>
                </a:effectLst>
              </a:rPr>
              <a:t>д.т.н. Маурах Михаил Александрович</a:t>
            </a:r>
          </a:p>
          <a:p>
            <a:pPr>
              <a:lnSpc>
                <a:spcPct val="130000"/>
              </a:lnSpc>
              <a:defRPr/>
            </a:pPr>
            <a:r>
              <a:rPr lang="ru-RU" sz="2800" b="1" dirty="0" smtClean="0">
                <a:solidFill>
                  <a:srgbClr val="C00000"/>
                </a:solidFill>
                <a:effectLst>
                  <a:outerShdw blurRad="38100" dist="38100" dir="2700000" algn="tl">
                    <a:srgbClr val="000000">
                      <a:alpha val="43137"/>
                    </a:srgbClr>
                  </a:outerShdw>
                </a:effectLst>
              </a:rPr>
              <a:t>Работа</a:t>
            </a:r>
          </a:p>
          <a:p>
            <a:pPr>
              <a:lnSpc>
                <a:spcPct val="130000"/>
              </a:lnSpc>
              <a:defRPr/>
            </a:pPr>
            <a:r>
              <a:rPr lang="ru-RU" sz="2800" b="1" dirty="0" smtClean="0">
                <a:solidFill>
                  <a:srgbClr val="19315D"/>
                </a:solidFill>
                <a:effectLst>
                  <a:outerShdw blurRad="38100" dist="38100" dir="2700000" algn="tl">
                    <a:srgbClr val="000000">
                      <a:alpha val="43137"/>
                    </a:srgbClr>
                  </a:outerShdw>
                </a:effectLst>
              </a:rPr>
              <a:t>1 – КБОМ – Москва  </a:t>
            </a:r>
            <a:r>
              <a:rPr lang="ru-RU" sz="2800" b="1" dirty="0" smtClean="0">
                <a:solidFill>
                  <a:srgbClr val="0070C0"/>
                </a:solidFill>
                <a:effectLst>
                  <a:outerShdw blurRad="38100" dist="38100" dir="2700000" algn="tl">
                    <a:srgbClr val="000000">
                      <a:alpha val="43137"/>
                    </a:srgbClr>
                  </a:outerShdw>
                </a:effectLst>
              </a:rPr>
              <a:t>1975-1984 </a:t>
            </a:r>
          </a:p>
          <a:p>
            <a:pPr>
              <a:lnSpc>
                <a:spcPct val="130000"/>
              </a:lnSpc>
              <a:defRPr/>
            </a:pPr>
            <a:r>
              <a:rPr lang="ru-RU" sz="2800" b="1" dirty="0" smtClean="0">
                <a:solidFill>
                  <a:srgbClr val="19315D"/>
                </a:solidFill>
                <a:effectLst>
                  <a:outerShdw blurRad="38100" dist="38100" dir="2700000" algn="tl">
                    <a:srgbClr val="000000">
                      <a:alpha val="43137"/>
                    </a:srgbClr>
                  </a:outerShdw>
                </a:effectLst>
              </a:rPr>
              <a:t>2 – ИМЕТ РАН – Москва  </a:t>
            </a:r>
            <a:r>
              <a:rPr lang="ru-RU" sz="2800" b="1" dirty="0" smtClean="0">
                <a:solidFill>
                  <a:srgbClr val="0070C0"/>
                </a:solidFill>
                <a:effectLst>
                  <a:outerShdw blurRad="38100" dist="38100" dir="2700000" algn="tl">
                    <a:srgbClr val="000000">
                      <a:alpha val="43137"/>
                    </a:srgbClr>
                  </a:outerShdw>
                </a:effectLst>
              </a:rPr>
              <a:t>1984-1994</a:t>
            </a:r>
          </a:p>
          <a:p>
            <a:pPr>
              <a:lnSpc>
                <a:spcPct val="130000"/>
              </a:lnSpc>
              <a:defRPr/>
            </a:pPr>
            <a:r>
              <a:rPr lang="ru-RU" sz="2800" b="1" dirty="0" smtClean="0">
                <a:solidFill>
                  <a:srgbClr val="19315D"/>
                </a:solidFill>
                <a:effectLst>
                  <a:outerShdw blurRad="38100" dist="38100" dir="2700000" algn="tl">
                    <a:srgbClr val="000000">
                      <a:alpha val="43137"/>
                    </a:srgbClr>
                  </a:outerShdw>
                </a:effectLst>
              </a:rPr>
              <a:t>3 – </a:t>
            </a:r>
            <a:r>
              <a:rPr lang="pt-BR" sz="2800" b="1" dirty="0" smtClean="0">
                <a:solidFill>
                  <a:srgbClr val="19315D"/>
                </a:solidFill>
                <a:effectLst>
                  <a:outerShdw blurRad="38100" dist="38100" dir="2700000" algn="tl">
                    <a:srgbClr val="000000">
                      <a:alpha val="43137"/>
                    </a:srgbClr>
                  </a:outerShdw>
                </a:effectLst>
              </a:rPr>
              <a:t>UENF – Campos, RJ, Brasil </a:t>
            </a:r>
            <a:r>
              <a:rPr lang="ru-RU" sz="2800" b="1" dirty="0" smtClean="0">
                <a:solidFill>
                  <a:srgbClr val="19315D"/>
                </a:solidFill>
                <a:effectLst>
                  <a:outerShdw blurRad="38100" dist="38100" dir="2700000" algn="tl">
                    <a:srgbClr val="000000">
                      <a:alpha val="43137"/>
                    </a:srgbClr>
                  </a:outerShdw>
                </a:effectLst>
              </a:rPr>
              <a:t> </a:t>
            </a:r>
            <a:r>
              <a:rPr lang="ru-RU" sz="2800" b="1" dirty="0" smtClean="0">
                <a:solidFill>
                  <a:srgbClr val="0070C0"/>
                </a:solidFill>
                <a:effectLst>
                  <a:outerShdw blurRad="38100" dist="38100" dir="2700000" algn="tl">
                    <a:srgbClr val="000000">
                      <a:alpha val="43137"/>
                    </a:srgbClr>
                  </a:outerShdw>
                </a:effectLst>
              </a:rPr>
              <a:t>1999-</a:t>
            </a:r>
          </a:p>
        </p:txBody>
      </p:sp>
      <p:pic>
        <p:nvPicPr>
          <p:cNvPr id="9" name="Picture 2"/>
          <p:cNvPicPr>
            <a:picLocks noChangeAspect="1" noChangeArrowheads="1"/>
          </p:cNvPicPr>
          <p:nvPr/>
        </p:nvPicPr>
        <p:blipFill>
          <a:blip r:embed="rId2"/>
          <a:srcRect/>
          <a:stretch>
            <a:fillRect/>
          </a:stretch>
        </p:blipFill>
        <p:spPr bwMode="auto">
          <a:xfrm>
            <a:off x="8286776" y="6357958"/>
            <a:ext cx="762000" cy="400050"/>
          </a:xfrm>
          <a:prstGeom prst="rect">
            <a:avLst/>
          </a:prstGeom>
          <a:noFill/>
          <a:ln w="9525">
            <a:noFill/>
            <a:miter lim="800000"/>
            <a:headEnd/>
            <a:tailEnd/>
          </a:ln>
          <a:effectLst/>
        </p:spPr>
      </p:pic>
    </p:spTree>
    <p:extLst>
      <p:ext uri="{BB962C8B-B14F-4D97-AF65-F5344CB8AC3E}">
        <p14:creationId xmlns:p14="http://schemas.microsoft.com/office/powerpoint/2010/main" val="38489705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4624"/>
            <a:ext cx="8460432" cy="6634124"/>
          </a:xfrm>
          <a:prstGeom prst="rect">
            <a:avLst/>
          </a:prstGeom>
          <a:noFill/>
        </p:spPr>
        <p:txBody>
          <a:bodyPr wrap="square" rtlCol="0">
            <a:spAutoFit/>
          </a:bodyPr>
          <a:lstStyle/>
          <a:p>
            <a:pPr>
              <a:lnSpc>
                <a:spcPct val="130000"/>
              </a:lnSpc>
              <a:defRPr/>
            </a:pPr>
            <a:r>
              <a:rPr lang="pt-BR" sz="2800" b="1" dirty="0">
                <a:solidFill>
                  <a:srgbClr val="19315D"/>
                </a:solidFill>
                <a:effectLst>
                  <a:outerShdw blurRad="38100" dist="38100" dir="2700000" algn="tl">
                    <a:srgbClr val="000000">
                      <a:alpha val="43137"/>
                    </a:srgbClr>
                  </a:outerShdw>
                </a:effectLst>
              </a:rPr>
              <a:t>UENF – Campos, RJ, Brasil</a:t>
            </a:r>
            <a:endParaRPr lang="ru-RU" sz="2400" b="1" dirty="0" smtClean="0">
              <a:solidFill>
                <a:srgbClr val="0070C0"/>
              </a:solidFill>
              <a:effectLst>
                <a:outerShdw blurRad="38100" dist="38100" dir="2700000" algn="tl">
                  <a:srgbClr val="000000">
                    <a:alpha val="43137"/>
                  </a:srgbClr>
                </a:outerShdw>
              </a:effectLst>
            </a:endParaRPr>
          </a:p>
          <a:p>
            <a:pPr>
              <a:lnSpc>
                <a:spcPct val="130000"/>
              </a:lnSpc>
              <a:defRPr/>
            </a:pPr>
            <a:endParaRPr lang="ru-RU" sz="2400" b="1" dirty="0" smtClean="0">
              <a:solidFill>
                <a:srgbClr val="0070C0"/>
              </a:solidFill>
              <a:effectLst>
                <a:outerShdw blurRad="38100" dist="38100" dir="2700000" algn="tl">
                  <a:srgbClr val="000000">
                    <a:alpha val="43137"/>
                  </a:srgbClr>
                </a:outerShdw>
              </a:effectLst>
            </a:endParaRPr>
          </a:p>
          <a:p>
            <a:pPr algn="just">
              <a:lnSpc>
                <a:spcPct val="130000"/>
              </a:lnSpc>
              <a:defRPr/>
            </a:pPr>
            <a:r>
              <a:rPr lang="ru-RU" sz="2400" dirty="0" smtClean="0"/>
              <a:t>10 </a:t>
            </a:r>
            <a:r>
              <a:rPr lang="ru-RU" sz="2400" dirty="0"/>
              <a:t>декабря </a:t>
            </a:r>
            <a:r>
              <a:rPr lang="ru-RU" sz="2400" b="1" dirty="0"/>
              <a:t>1992</a:t>
            </a:r>
            <a:r>
              <a:rPr lang="ru-RU" sz="2400" dirty="0"/>
              <a:t> года был принят закон 2 033/92 конгрессмена Фернандо </a:t>
            </a:r>
            <a:r>
              <a:rPr lang="ru-RU" sz="2400" dirty="0" smtClean="0"/>
              <a:t>Лейте </a:t>
            </a:r>
            <a:r>
              <a:rPr lang="ru-RU" sz="2400" dirty="0" err="1"/>
              <a:t>Фернандеса</a:t>
            </a:r>
            <a:r>
              <a:rPr lang="ru-RU" sz="2400" dirty="0"/>
              <a:t> и был создан </a:t>
            </a:r>
            <a:r>
              <a:rPr lang="ru-RU" sz="2400" b="1" dirty="0" err="1" smtClean="0"/>
              <a:t>Fenorte</a:t>
            </a:r>
            <a:r>
              <a:rPr lang="ru-RU" sz="2400" b="1" dirty="0" smtClean="0"/>
              <a:t>  (</a:t>
            </a:r>
            <a:r>
              <a:rPr lang="ru-RU" sz="2400" dirty="0" err="1" smtClean="0"/>
              <a:t>Fundação</a:t>
            </a:r>
            <a:r>
              <a:rPr lang="ru-RU" sz="2400" dirty="0" smtClean="0"/>
              <a:t> </a:t>
            </a:r>
            <a:r>
              <a:rPr lang="ru-RU" sz="2400" dirty="0" err="1"/>
              <a:t>Estadual</a:t>
            </a:r>
            <a:r>
              <a:rPr lang="ru-RU" sz="2400" dirty="0"/>
              <a:t> </a:t>
            </a:r>
            <a:r>
              <a:rPr lang="ru-RU" sz="2400" dirty="0" err="1"/>
              <a:t>Norte</a:t>
            </a:r>
            <a:r>
              <a:rPr lang="ru-RU" sz="2400" dirty="0"/>
              <a:t> </a:t>
            </a:r>
            <a:r>
              <a:rPr lang="ru-RU" sz="2400" dirty="0" err="1" smtClean="0"/>
              <a:t>Fluminense</a:t>
            </a:r>
            <a:r>
              <a:rPr lang="ru-RU" sz="2400" dirty="0" smtClean="0"/>
              <a:t>), </a:t>
            </a:r>
            <a:r>
              <a:rPr lang="ru-RU" sz="2400" dirty="0"/>
              <a:t>чтобы поддерживать и продвигать развитие UENF, а также реализовывать и совершенствовать высокотехнологичный комплекс </a:t>
            </a:r>
            <a:r>
              <a:rPr lang="ru-RU" sz="2400" dirty="0" err="1"/>
              <a:t>Norte</a:t>
            </a:r>
            <a:r>
              <a:rPr lang="ru-RU" sz="2400" dirty="0"/>
              <a:t> </a:t>
            </a:r>
            <a:r>
              <a:rPr lang="ru-RU" sz="2400" dirty="0" err="1"/>
              <a:t>Fluminense</a:t>
            </a:r>
            <a:r>
              <a:rPr lang="ru-RU" sz="2400" dirty="0"/>
              <a:t>. </a:t>
            </a:r>
            <a:endParaRPr lang="ru-RU" sz="2400" dirty="0" smtClean="0"/>
          </a:p>
          <a:p>
            <a:pPr>
              <a:lnSpc>
                <a:spcPct val="130000"/>
              </a:lnSpc>
              <a:defRPr/>
            </a:pPr>
            <a:endParaRPr lang="ru-RU" sz="1100" dirty="0"/>
          </a:p>
          <a:p>
            <a:pPr algn="just">
              <a:lnSpc>
                <a:spcPct val="130000"/>
              </a:lnSpc>
              <a:defRPr/>
            </a:pPr>
            <a:r>
              <a:rPr lang="ru-RU" sz="2400" b="1" dirty="0" smtClean="0">
                <a:effectLst>
                  <a:outerShdw blurRad="38100" dist="38100" dir="2700000" algn="tl">
                    <a:srgbClr val="000000">
                      <a:alpha val="43137"/>
                    </a:srgbClr>
                  </a:outerShdw>
                </a:effectLst>
              </a:rPr>
              <a:t>UENF</a:t>
            </a:r>
            <a:r>
              <a:rPr lang="ru-RU" sz="2400" dirty="0" smtClean="0"/>
              <a:t> </a:t>
            </a:r>
            <a:r>
              <a:rPr lang="ru-RU" sz="2400" u="sng" dirty="0"/>
              <a:t>был первым университетом в Бразилии, не имеющих аналогов в истории бразильских </a:t>
            </a:r>
            <a:r>
              <a:rPr lang="ru-RU" sz="2400" u="sng" dirty="0" smtClean="0"/>
              <a:t>университетов, где </a:t>
            </a:r>
            <a:r>
              <a:rPr lang="ru-RU" sz="2400" u="sng" dirty="0"/>
              <a:t>все профессора имели </a:t>
            </a:r>
            <a:r>
              <a:rPr lang="ru-RU" sz="2400" u="sng" dirty="0" smtClean="0"/>
              <a:t>и имеют степень доктора (степени кандидата и доктора наук). </a:t>
            </a:r>
            <a:r>
              <a:rPr lang="ru-RU" sz="2400" dirty="0"/>
              <a:t>Акцент </a:t>
            </a:r>
            <a:r>
              <a:rPr lang="ru-RU" sz="2400" dirty="0" smtClean="0"/>
              <a:t>- на исследования, обучение аспирантов и воспитание ученых.</a:t>
            </a:r>
          </a:p>
          <a:p>
            <a:pPr algn="just">
              <a:lnSpc>
                <a:spcPct val="130000"/>
              </a:lnSpc>
              <a:defRPr/>
            </a:pPr>
            <a:endParaRPr lang="ru-RU" sz="2400" b="1" dirty="0">
              <a:solidFill>
                <a:srgbClr val="0070C0"/>
              </a:solidFill>
              <a:effectLst>
                <a:outerShdw blurRad="38100" dist="38100" dir="2700000" algn="tl">
                  <a:srgbClr val="000000">
                    <a:alpha val="43137"/>
                  </a:srgbClr>
                </a:outerShdw>
              </a:effectLst>
            </a:endParaRPr>
          </a:p>
        </p:txBody>
      </p:sp>
      <p:pic>
        <p:nvPicPr>
          <p:cNvPr id="4" name="Рисунок 3" descr="Logomarca da UENF horizontal em cores"/>
          <p:cNvPicPr/>
          <p:nvPr/>
        </p:nvPicPr>
        <p:blipFill>
          <a:blip r:embed="rId2">
            <a:extLst>
              <a:ext uri="{28A0092B-C50C-407E-A947-70E740481C1C}">
                <a14:useLocalDpi xmlns:a14="http://schemas.microsoft.com/office/drawing/2010/main" val="0"/>
              </a:ext>
            </a:extLst>
          </a:blip>
          <a:srcRect/>
          <a:stretch>
            <a:fillRect/>
          </a:stretch>
        </p:blipFill>
        <p:spPr bwMode="auto">
          <a:xfrm>
            <a:off x="5897885" y="9376"/>
            <a:ext cx="2886075" cy="790575"/>
          </a:xfrm>
          <a:prstGeom prst="rect">
            <a:avLst/>
          </a:prstGeom>
          <a:noFill/>
          <a:ln>
            <a:noFill/>
          </a:ln>
        </p:spPr>
      </p:pic>
    </p:spTree>
    <p:extLst>
      <p:ext uri="{BB962C8B-B14F-4D97-AF65-F5344CB8AC3E}">
        <p14:creationId xmlns:p14="http://schemas.microsoft.com/office/powerpoint/2010/main" val="376930072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4624"/>
            <a:ext cx="8460432" cy="6894195"/>
          </a:xfrm>
          <a:prstGeom prst="rect">
            <a:avLst/>
          </a:prstGeom>
          <a:noFill/>
        </p:spPr>
        <p:txBody>
          <a:bodyPr wrap="square" rtlCol="0">
            <a:spAutoFit/>
          </a:bodyPr>
          <a:lstStyle/>
          <a:p>
            <a:pPr>
              <a:lnSpc>
                <a:spcPct val="130000"/>
              </a:lnSpc>
              <a:defRPr/>
            </a:pPr>
            <a:r>
              <a:rPr lang="pt-BR" sz="2800" b="1" dirty="0">
                <a:solidFill>
                  <a:srgbClr val="19315D"/>
                </a:solidFill>
                <a:effectLst>
                  <a:outerShdw blurRad="38100" dist="38100" dir="2700000" algn="tl">
                    <a:srgbClr val="000000">
                      <a:alpha val="43137"/>
                    </a:srgbClr>
                  </a:outerShdw>
                </a:effectLst>
              </a:rPr>
              <a:t>UENF – Campos, RJ, Brasil</a:t>
            </a:r>
            <a:endParaRPr lang="ru-RU" sz="2400" b="1" dirty="0" smtClean="0">
              <a:solidFill>
                <a:srgbClr val="0070C0"/>
              </a:solidFill>
              <a:effectLst>
                <a:outerShdw blurRad="38100" dist="38100" dir="2700000" algn="tl">
                  <a:srgbClr val="000000">
                    <a:alpha val="43137"/>
                  </a:srgbClr>
                </a:outerShdw>
              </a:effectLst>
            </a:endParaRPr>
          </a:p>
          <a:p>
            <a:pPr>
              <a:lnSpc>
                <a:spcPct val="130000"/>
              </a:lnSpc>
              <a:defRPr/>
            </a:pPr>
            <a:endParaRPr lang="ru-RU" sz="2400" b="1" dirty="0" smtClean="0">
              <a:solidFill>
                <a:srgbClr val="0070C0"/>
              </a:solidFill>
              <a:effectLst>
                <a:outerShdw blurRad="38100" dist="38100" dir="2700000" algn="tl">
                  <a:srgbClr val="000000">
                    <a:alpha val="43137"/>
                  </a:srgbClr>
                </a:outerShdw>
              </a:effectLst>
            </a:endParaRPr>
          </a:p>
          <a:p>
            <a:pPr algn="just">
              <a:lnSpc>
                <a:spcPct val="130000"/>
              </a:lnSpc>
              <a:defRPr/>
            </a:pPr>
            <a:r>
              <a:rPr lang="ru-RU" sz="2400" u="sng" dirty="0" smtClean="0"/>
              <a:t>Дата </a:t>
            </a:r>
            <a:r>
              <a:rPr lang="ru-RU" sz="2400" u="sng" dirty="0"/>
              <a:t>начала деятельности </a:t>
            </a:r>
            <a:r>
              <a:rPr lang="ru-RU" sz="2400" u="sng" dirty="0" smtClean="0"/>
              <a:t>UENF - </a:t>
            </a:r>
            <a:r>
              <a:rPr lang="ru-RU" sz="2400" b="1" dirty="0" smtClean="0"/>
              <a:t>16 </a:t>
            </a:r>
            <a:r>
              <a:rPr lang="ru-RU" sz="2400" b="1" dirty="0"/>
              <a:t>августа </a:t>
            </a:r>
            <a:r>
              <a:rPr lang="ru-RU" sz="2400" b="1" dirty="0" smtClean="0"/>
              <a:t>1993</a:t>
            </a:r>
          </a:p>
          <a:p>
            <a:pPr algn="just">
              <a:lnSpc>
                <a:spcPct val="130000"/>
              </a:lnSpc>
              <a:defRPr/>
            </a:pPr>
            <a:r>
              <a:rPr lang="ru-RU" sz="2400" dirty="0" smtClean="0"/>
              <a:t>В 2001 году </a:t>
            </a:r>
            <a:r>
              <a:rPr lang="ru-RU" sz="2400" dirty="0"/>
              <a:t>UENF получил свою </a:t>
            </a:r>
            <a:r>
              <a:rPr lang="ru-RU" sz="2400" dirty="0" smtClean="0"/>
              <a:t>административную автономию В </a:t>
            </a:r>
            <a:r>
              <a:rPr lang="ru-RU" sz="2400" dirty="0"/>
              <a:t>2008 году UENF получила Национальную премию в области образования </a:t>
            </a:r>
            <a:r>
              <a:rPr lang="ru-RU" sz="2400" dirty="0" smtClean="0"/>
              <a:t>(</a:t>
            </a:r>
            <a:r>
              <a:rPr lang="ru-RU" sz="2400" dirty="0" err="1"/>
              <a:t>CNPq</a:t>
            </a:r>
            <a:r>
              <a:rPr lang="ru-RU" sz="2400" dirty="0" smtClean="0"/>
              <a:t> )</a:t>
            </a:r>
          </a:p>
          <a:p>
            <a:pPr algn="just">
              <a:lnSpc>
                <a:spcPct val="130000"/>
              </a:lnSpc>
              <a:defRPr/>
            </a:pPr>
            <a:r>
              <a:rPr lang="ru-RU" sz="2400" dirty="0"/>
              <a:t>В 2009 году </a:t>
            </a:r>
            <a:r>
              <a:rPr lang="ru-RU" sz="2400" dirty="0" err="1"/>
              <a:t>CNPq</a:t>
            </a:r>
            <a:r>
              <a:rPr lang="ru-RU" sz="2400" dirty="0"/>
              <a:t> наградил UENF во второй раз за выдающиеся достижения в области научной инициативы</a:t>
            </a:r>
            <a:r>
              <a:rPr lang="ru-RU" sz="2400" dirty="0" smtClean="0"/>
              <a:t>.</a:t>
            </a:r>
          </a:p>
          <a:p>
            <a:pPr algn="just">
              <a:lnSpc>
                <a:spcPct val="130000"/>
              </a:lnSpc>
              <a:defRPr/>
            </a:pPr>
            <a:r>
              <a:rPr lang="ru-RU" sz="2400" b="1" dirty="0" smtClean="0"/>
              <a:t>2007-2010 </a:t>
            </a:r>
            <a:r>
              <a:rPr lang="ru-RU" sz="2400" dirty="0"/>
              <a:t>был признан </a:t>
            </a:r>
            <a:r>
              <a:rPr lang="ru-RU" sz="2400" dirty="0" smtClean="0"/>
              <a:t>Министерством Образования (</a:t>
            </a:r>
            <a:r>
              <a:rPr lang="ru-RU" sz="2400" dirty="0" err="1" smtClean="0"/>
              <a:t>Ministério</a:t>
            </a:r>
            <a:r>
              <a:rPr lang="ru-RU" sz="2400" dirty="0" smtClean="0"/>
              <a:t> </a:t>
            </a:r>
            <a:r>
              <a:rPr lang="ru-RU" sz="2400" dirty="0" err="1"/>
              <a:t>da</a:t>
            </a:r>
            <a:r>
              <a:rPr lang="ru-RU" sz="2400" dirty="0"/>
              <a:t> </a:t>
            </a:r>
            <a:r>
              <a:rPr lang="ru-RU" sz="2400" dirty="0" err="1" smtClean="0"/>
              <a:t>Educação</a:t>
            </a:r>
            <a:r>
              <a:rPr lang="ru-RU" sz="2400" dirty="0" smtClean="0"/>
              <a:t>, MEC</a:t>
            </a:r>
            <a:r>
              <a:rPr lang="ru-RU" sz="2400" dirty="0"/>
              <a:t>) </a:t>
            </a:r>
            <a:r>
              <a:rPr lang="ru-RU" sz="2400" dirty="0" smtClean="0"/>
              <a:t>одним </a:t>
            </a:r>
            <a:r>
              <a:rPr lang="ru-RU" sz="2400" dirty="0"/>
              <a:t>из 15 лучших университетов Бразилии </a:t>
            </a:r>
            <a:endParaRPr lang="ru-RU" sz="2400" dirty="0" smtClean="0"/>
          </a:p>
          <a:p>
            <a:pPr algn="just">
              <a:lnSpc>
                <a:spcPct val="130000"/>
              </a:lnSpc>
              <a:defRPr/>
            </a:pPr>
            <a:r>
              <a:rPr lang="ru-RU" sz="2400" dirty="0"/>
              <a:t>В </a:t>
            </a:r>
            <a:r>
              <a:rPr lang="ru-RU" sz="2400" b="1" dirty="0" smtClean="0"/>
              <a:t>2012</a:t>
            </a:r>
            <a:r>
              <a:rPr lang="ru-RU" sz="2400" dirty="0" smtClean="0"/>
              <a:t> году UENF </a:t>
            </a:r>
            <a:r>
              <a:rPr lang="ru-RU" sz="2400" dirty="0"/>
              <a:t>был </a:t>
            </a:r>
            <a:r>
              <a:rPr lang="ru-RU" sz="2400" dirty="0" smtClean="0"/>
              <a:t>признан лучшим </a:t>
            </a:r>
            <a:r>
              <a:rPr lang="ru-RU" sz="2400" dirty="0"/>
              <a:t>университетом штата Рио-де-Жанейро и одним из 11 лучших университетов </a:t>
            </a:r>
            <a:r>
              <a:rPr lang="ru-RU" sz="2400" dirty="0" smtClean="0"/>
              <a:t>Бразилии (из 226 Университетов Бразилии)</a:t>
            </a:r>
            <a:endParaRPr lang="ru-RU" sz="2400" b="1" dirty="0" smtClean="0">
              <a:solidFill>
                <a:srgbClr val="0070C0"/>
              </a:solidFill>
              <a:effectLst>
                <a:outerShdw blurRad="38100" dist="38100" dir="2700000" algn="tl">
                  <a:srgbClr val="000000">
                    <a:alpha val="43137"/>
                  </a:srgbClr>
                </a:outerShdw>
              </a:effectLst>
            </a:endParaRPr>
          </a:p>
        </p:txBody>
      </p:sp>
      <p:pic>
        <p:nvPicPr>
          <p:cNvPr id="4" name="Рисунок 3" descr="Logomarca da UENF horizontal em cores"/>
          <p:cNvPicPr/>
          <p:nvPr/>
        </p:nvPicPr>
        <p:blipFill>
          <a:blip r:embed="rId2">
            <a:extLst>
              <a:ext uri="{28A0092B-C50C-407E-A947-70E740481C1C}">
                <a14:useLocalDpi xmlns:a14="http://schemas.microsoft.com/office/drawing/2010/main" val="0"/>
              </a:ext>
            </a:extLst>
          </a:blip>
          <a:srcRect/>
          <a:stretch>
            <a:fillRect/>
          </a:stretch>
        </p:blipFill>
        <p:spPr bwMode="auto">
          <a:xfrm>
            <a:off x="5897885" y="9376"/>
            <a:ext cx="2886075" cy="790575"/>
          </a:xfrm>
          <a:prstGeom prst="rect">
            <a:avLst/>
          </a:prstGeom>
          <a:noFill/>
          <a:ln>
            <a:noFill/>
          </a:ln>
        </p:spPr>
      </p:pic>
    </p:spTree>
    <p:extLst>
      <p:ext uri="{BB962C8B-B14F-4D97-AF65-F5344CB8AC3E}">
        <p14:creationId xmlns:p14="http://schemas.microsoft.com/office/powerpoint/2010/main" val="272814077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323528" y="44624"/>
            <a:ext cx="8460432" cy="6863417"/>
          </a:xfrm>
          <a:prstGeom prst="rect">
            <a:avLst/>
          </a:prstGeom>
          <a:noFill/>
        </p:spPr>
        <p:txBody>
          <a:bodyPr wrap="square" rtlCol="0">
            <a:spAutoFit/>
          </a:bodyPr>
          <a:lstStyle/>
          <a:p>
            <a:pPr>
              <a:lnSpc>
                <a:spcPct val="130000"/>
              </a:lnSpc>
              <a:defRPr/>
            </a:pPr>
            <a:r>
              <a:rPr lang="pt-BR" sz="2800" b="1" dirty="0">
                <a:solidFill>
                  <a:srgbClr val="19315D"/>
                </a:solidFill>
                <a:effectLst>
                  <a:outerShdw blurRad="38100" dist="38100" dir="2700000" algn="tl">
                    <a:srgbClr val="000000">
                      <a:alpha val="43137"/>
                    </a:srgbClr>
                  </a:outerShdw>
                </a:effectLst>
              </a:rPr>
              <a:t>UENF – Campos, RJ, </a:t>
            </a:r>
            <a:r>
              <a:rPr lang="pt-BR" sz="2800" b="1" dirty="0" smtClean="0">
                <a:solidFill>
                  <a:srgbClr val="19315D"/>
                </a:solidFill>
                <a:effectLst>
                  <a:outerShdw blurRad="38100" dist="38100" dir="2700000" algn="tl">
                    <a:srgbClr val="000000">
                      <a:alpha val="43137"/>
                    </a:srgbClr>
                  </a:outerShdw>
                </a:effectLst>
              </a:rPr>
              <a:t>Brasil</a:t>
            </a:r>
            <a:endParaRPr lang="ru-RU" sz="2800" b="1" dirty="0" smtClean="0">
              <a:solidFill>
                <a:srgbClr val="19315D"/>
              </a:solidFill>
              <a:effectLst>
                <a:outerShdw blurRad="38100" dist="38100" dir="2700000" algn="tl">
                  <a:srgbClr val="000000">
                    <a:alpha val="43137"/>
                  </a:srgbClr>
                </a:outerShdw>
              </a:effectLst>
            </a:endParaRPr>
          </a:p>
          <a:p>
            <a:pPr>
              <a:lnSpc>
                <a:spcPct val="130000"/>
              </a:lnSpc>
              <a:defRPr/>
            </a:pPr>
            <a:endParaRPr lang="ru-RU" sz="2800" b="1" dirty="0">
              <a:solidFill>
                <a:srgbClr val="19315D"/>
              </a:solidFill>
              <a:effectLst>
                <a:outerShdw blurRad="38100" dist="38100" dir="2700000" algn="tl">
                  <a:srgbClr val="000000">
                    <a:alpha val="43137"/>
                  </a:srgbClr>
                </a:outerShdw>
              </a:effectLst>
            </a:endParaRPr>
          </a:p>
          <a:p>
            <a:pPr>
              <a:lnSpc>
                <a:spcPct val="130000"/>
              </a:lnSpc>
              <a:defRPr/>
            </a:pPr>
            <a:endParaRPr lang="ru-RU" sz="2400" b="1" dirty="0" smtClean="0">
              <a:solidFill>
                <a:srgbClr val="0070C0"/>
              </a:solidFill>
              <a:effectLst>
                <a:outerShdw blurRad="38100" dist="38100" dir="2700000" algn="tl">
                  <a:srgbClr val="000000">
                    <a:alpha val="43137"/>
                  </a:srgbClr>
                </a:outerShdw>
              </a:effectLst>
            </a:endParaRPr>
          </a:p>
          <a:p>
            <a:pPr marL="342900" indent="-342900">
              <a:buFontTx/>
              <a:buChar char="-"/>
            </a:pPr>
            <a:r>
              <a:rPr lang="ru-RU" sz="2400" b="1" dirty="0">
                <a:solidFill>
                  <a:srgbClr val="FF0000"/>
                </a:solidFill>
              </a:rPr>
              <a:t>Всего учащихся: 5102 чел </a:t>
            </a:r>
            <a:r>
              <a:rPr lang="ru-RU" sz="2400" b="1" dirty="0"/>
              <a:t>(2013)</a:t>
            </a:r>
          </a:p>
          <a:p>
            <a:pPr marL="342900" indent="-342900">
              <a:buFontTx/>
              <a:buChar char="-"/>
            </a:pPr>
            <a:r>
              <a:rPr lang="ru-RU" sz="2400" b="1" dirty="0"/>
              <a:t>Студенты : 4.014 чел. (2013)</a:t>
            </a:r>
          </a:p>
          <a:p>
            <a:pPr marL="342900" indent="-342900">
              <a:buFontTx/>
              <a:buChar char="-"/>
            </a:pPr>
            <a:r>
              <a:rPr lang="ru-RU" sz="2400" b="1" dirty="0"/>
              <a:t>Аспиранты : 1088 чел. (2013)</a:t>
            </a:r>
          </a:p>
          <a:p>
            <a:pPr marL="342900" indent="-342900">
              <a:buFontTx/>
              <a:buChar char="-"/>
            </a:pPr>
            <a:endParaRPr lang="ru-RU" sz="2400" b="1" dirty="0"/>
          </a:p>
          <a:p>
            <a:endParaRPr lang="ru-RU" sz="2400" dirty="0"/>
          </a:p>
          <a:p>
            <a:r>
              <a:rPr lang="ru-RU" sz="2400" b="1" dirty="0" smtClean="0">
                <a:solidFill>
                  <a:srgbClr val="FF0000"/>
                </a:solidFill>
              </a:rPr>
              <a:t>Научные Центры </a:t>
            </a:r>
            <a:r>
              <a:rPr lang="pt-BR" sz="2400" b="1" dirty="0" smtClean="0">
                <a:solidFill>
                  <a:srgbClr val="FF0000"/>
                </a:solidFill>
                <a:effectLst>
                  <a:outerShdw blurRad="38100" dist="38100" dir="2700000" algn="tl">
                    <a:srgbClr val="000000">
                      <a:alpha val="43137"/>
                    </a:srgbClr>
                  </a:outerShdw>
                </a:effectLst>
              </a:rPr>
              <a:t>UENF</a:t>
            </a:r>
            <a:r>
              <a:rPr lang="ru-RU" sz="2400" b="1" dirty="0" smtClean="0">
                <a:solidFill>
                  <a:srgbClr val="FF0000"/>
                </a:solidFill>
                <a:effectLst>
                  <a:outerShdw blurRad="38100" dist="38100" dir="2700000" algn="tl">
                    <a:srgbClr val="000000">
                      <a:alpha val="43137"/>
                    </a:srgbClr>
                  </a:outerShdw>
                </a:effectLst>
              </a:rPr>
              <a:t> :</a:t>
            </a:r>
          </a:p>
          <a:p>
            <a:endParaRPr lang="ru-RU" sz="2400" b="1" dirty="0" smtClean="0">
              <a:solidFill>
                <a:srgbClr val="19315D"/>
              </a:solidFill>
              <a:effectLst>
                <a:outerShdw blurRad="38100" dist="38100" dir="2700000" algn="tl">
                  <a:srgbClr val="000000">
                    <a:alpha val="43137"/>
                  </a:srgbClr>
                </a:outerShdw>
              </a:effectLst>
            </a:endParaRPr>
          </a:p>
          <a:p>
            <a:pPr marL="342900" indent="-342900">
              <a:buFontTx/>
              <a:buChar char="-"/>
            </a:pPr>
            <a:r>
              <a:rPr lang="ru-RU" sz="2400" b="1" dirty="0" smtClean="0"/>
              <a:t>Центр </a:t>
            </a:r>
            <a:r>
              <a:rPr lang="ru-RU" sz="2400" b="1" dirty="0"/>
              <a:t>Биологических наук и Биотехнологии – </a:t>
            </a:r>
            <a:r>
              <a:rPr lang="ru-RU" sz="2400" b="1" dirty="0" smtClean="0"/>
              <a:t>CBB</a:t>
            </a:r>
          </a:p>
          <a:p>
            <a:pPr marL="342900" indent="-342900">
              <a:buFontTx/>
              <a:buChar char="-"/>
            </a:pPr>
            <a:r>
              <a:rPr lang="ru-RU" sz="2400" b="1" dirty="0"/>
              <a:t>Центр Науки и Технологий Сельского хозяйства – CCTA</a:t>
            </a:r>
          </a:p>
          <a:p>
            <a:pPr marL="342900" indent="-342900">
              <a:buFontTx/>
              <a:buChar char="-"/>
            </a:pPr>
            <a:r>
              <a:rPr lang="ru-RU" sz="2400" b="1" dirty="0" smtClean="0"/>
              <a:t>Гуманитарный Научный центр – CCH</a:t>
            </a:r>
          </a:p>
          <a:p>
            <a:pPr marL="342900" indent="-342900">
              <a:buFontTx/>
              <a:buChar char="-"/>
            </a:pPr>
            <a:r>
              <a:rPr lang="ru-RU" sz="2400" b="1" dirty="0" smtClean="0">
                <a:solidFill>
                  <a:srgbClr val="FF0000"/>
                </a:solidFill>
              </a:rPr>
              <a:t>Центр </a:t>
            </a:r>
            <a:r>
              <a:rPr lang="ru-RU" sz="2400" b="1" dirty="0">
                <a:solidFill>
                  <a:srgbClr val="FF0000"/>
                </a:solidFill>
              </a:rPr>
              <a:t>Науки и Технологий </a:t>
            </a:r>
            <a:r>
              <a:rPr lang="ru-RU" sz="2400" b="1" dirty="0" smtClean="0">
                <a:solidFill>
                  <a:srgbClr val="FF0000"/>
                </a:solidFill>
              </a:rPr>
              <a:t>CCT</a:t>
            </a:r>
          </a:p>
          <a:p>
            <a:pPr marL="342900" indent="-342900">
              <a:buFontTx/>
              <a:buChar char="-"/>
            </a:pPr>
            <a:endParaRPr lang="ru-RU" sz="2400" b="1" dirty="0"/>
          </a:p>
          <a:p>
            <a:pPr marL="342900" indent="-342900">
              <a:buFontTx/>
              <a:buChar char="-"/>
            </a:pPr>
            <a:endParaRPr lang="ru-RU" sz="2400" b="1" dirty="0"/>
          </a:p>
          <a:p>
            <a:pPr marL="342900" indent="-342900">
              <a:buFontTx/>
              <a:buChar char="-"/>
            </a:pPr>
            <a:endParaRPr lang="ru-RU" sz="2400" b="1" dirty="0"/>
          </a:p>
        </p:txBody>
      </p:sp>
      <p:pic>
        <p:nvPicPr>
          <p:cNvPr id="4" name="Рисунок 3" descr="Logomarca da UENF horizontal em cores"/>
          <p:cNvPicPr/>
          <p:nvPr/>
        </p:nvPicPr>
        <p:blipFill>
          <a:blip r:embed="rId2">
            <a:extLst>
              <a:ext uri="{28A0092B-C50C-407E-A947-70E740481C1C}">
                <a14:useLocalDpi xmlns:a14="http://schemas.microsoft.com/office/drawing/2010/main" val="0"/>
              </a:ext>
            </a:extLst>
          </a:blip>
          <a:srcRect/>
          <a:stretch>
            <a:fillRect/>
          </a:stretch>
        </p:blipFill>
        <p:spPr bwMode="auto">
          <a:xfrm>
            <a:off x="5897885" y="9376"/>
            <a:ext cx="2886075" cy="790575"/>
          </a:xfrm>
          <a:prstGeom prst="rect">
            <a:avLst/>
          </a:prstGeom>
          <a:noFill/>
          <a:ln>
            <a:noFill/>
          </a:ln>
        </p:spPr>
      </p:pic>
    </p:spTree>
    <p:extLst>
      <p:ext uri="{BB962C8B-B14F-4D97-AF65-F5344CB8AC3E}">
        <p14:creationId xmlns:p14="http://schemas.microsoft.com/office/powerpoint/2010/main" val="505839825"/>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6632"/>
            <a:ext cx="7560840" cy="6863417"/>
          </a:xfrm>
          <a:prstGeom prst="rect">
            <a:avLst/>
          </a:prstGeom>
          <a:noFill/>
        </p:spPr>
        <p:txBody>
          <a:bodyPr wrap="square" rtlCol="0">
            <a:spAutoFit/>
          </a:bodyPr>
          <a:lstStyle/>
          <a:p>
            <a:r>
              <a:rPr lang="ru-RU" sz="2400" b="1" dirty="0" smtClean="0">
                <a:solidFill>
                  <a:srgbClr val="FF0000"/>
                </a:solidFill>
              </a:rPr>
              <a:t>Штат </a:t>
            </a:r>
            <a:r>
              <a:rPr lang="ru-RU" sz="2400" b="1" dirty="0">
                <a:solidFill>
                  <a:srgbClr val="FF0000"/>
                </a:solidFill>
              </a:rPr>
              <a:t>Рио-де-Жанейро </a:t>
            </a:r>
            <a:endParaRPr lang="ru-RU" sz="2400" b="1" dirty="0" smtClean="0">
              <a:solidFill>
                <a:srgbClr val="FF0000"/>
              </a:solidFill>
            </a:endParaRPr>
          </a:p>
          <a:p>
            <a:r>
              <a:rPr lang="pt-BR" sz="2400" b="1" dirty="0" smtClean="0">
                <a:solidFill>
                  <a:srgbClr val="FF0000"/>
                </a:solidFill>
              </a:rPr>
              <a:t>CNPq</a:t>
            </a:r>
            <a:endParaRPr lang="ru-RU" sz="2400" b="1" dirty="0" smtClean="0">
              <a:solidFill>
                <a:srgbClr val="FF0000"/>
              </a:solidFill>
            </a:endParaRPr>
          </a:p>
          <a:p>
            <a:r>
              <a:rPr lang="pt-BR" sz="2400" b="1" dirty="0" smtClean="0">
                <a:solidFill>
                  <a:srgbClr val="FF0000"/>
                </a:solidFill>
              </a:rPr>
              <a:t>CAPES</a:t>
            </a:r>
            <a:endParaRPr lang="ru-RU" sz="2400" b="1" dirty="0" smtClean="0">
              <a:solidFill>
                <a:srgbClr val="FF0000"/>
              </a:solidFill>
            </a:endParaRPr>
          </a:p>
          <a:p>
            <a:r>
              <a:rPr lang="pt-BR" sz="2400" b="1" dirty="0">
                <a:solidFill>
                  <a:srgbClr val="FF0000"/>
                </a:solidFill>
              </a:rPr>
              <a:t>FAPERJ</a:t>
            </a:r>
            <a:endParaRPr lang="ru-RU" sz="2400" b="1" dirty="0">
              <a:solidFill>
                <a:srgbClr val="FF0000"/>
              </a:solidFill>
            </a:endParaRPr>
          </a:p>
          <a:p>
            <a:endParaRPr lang="ru-RU" sz="1600" dirty="0" smtClean="0"/>
          </a:p>
          <a:p>
            <a:r>
              <a:rPr lang="ru-RU" sz="2400" b="1" dirty="0">
                <a:solidFill>
                  <a:srgbClr val="FF0000"/>
                </a:solidFill>
              </a:rPr>
              <a:t>Основное финансирование Университета  </a:t>
            </a:r>
            <a:r>
              <a:rPr lang="ru-RU" sz="2400" dirty="0"/>
              <a:t>– государственное, на балансе Штата Рио-де-Жанейро</a:t>
            </a:r>
          </a:p>
          <a:p>
            <a:endParaRPr lang="ru-RU" sz="1600" dirty="0" smtClean="0"/>
          </a:p>
          <a:p>
            <a:r>
              <a:rPr lang="pt-BR" sz="2400" b="1" dirty="0">
                <a:solidFill>
                  <a:srgbClr val="FF0000"/>
                </a:solidFill>
              </a:rPr>
              <a:t>CNPq</a:t>
            </a:r>
            <a:endParaRPr lang="ru-RU" sz="2400" b="1" dirty="0">
              <a:solidFill>
                <a:srgbClr val="FF0000"/>
              </a:solidFill>
            </a:endParaRPr>
          </a:p>
          <a:p>
            <a:r>
              <a:rPr lang="ru-RU" sz="2400" dirty="0"/>
              <a:t>Национальный Совет Развития Научно-Технического прогресса (</a:t>
            </a:r>
            <a:r>
              <a:rPr lang="pt-BR" sz="2400" dirty="0"/>
              <a:t>CNPq</a:t>
            </a:r>
            <a:r>
              <a:rPr lang="ru-RU" sz="2400" dirty="0"/>
              <a:t>), агентство Министерства Науки, Технологий, Инноваций и Связи, имеет в качестве основных назначений :</a:t>
            </a:r>
          </a:p>
          <a:p>
            <a:r>
              <a:rPr lang="ru-RU" sz="2400" dirty="0"/>
              <a:t>укрепление научных и технологических исследований</a:t>
            </a:r>
          </a:p>
          <a:p>
            <a:r>
              <a:rPr lang="ru-RU" sz="2400" dirty="0"/>
              <a:t> и поощрение формирования бразильских исследователей.</a:t>
            </a:r>
          </a:p>
          <a:p>
            <a:r>
              <a:rPr lang="pt-BR" sz="2400" dirty="0"/>
              <a:t>CNPq </a:t>
            </a:r>
            <a:r>
              <a:rPr lang="ru-RU" sz="2400" dirty="0" smtClean="0"/>
              <a:t> создан </a:t>
            </a:r>
            <a:r>
              <a:rPr lang="ru-RU" sz="2400" dirty="0"/>
              <a:t>в 1951 году, играет первостепенную роль в разработке и проведении политики в области науки, технологии и инноваций. </a:t>
            </a:r>
            <a:endParaRPr lang="ru-RU" dirty="0"/>
          </a:p>
        </p:txBody>
      </p:sp>
    </p:spTree>
    <p:extLst>
      <p:ext uri="{BB962C8B-B14F-4D97-AF65-F5344CB8AC3E}">
        <p14:creationId xmlns:p14="http://schemas.microsoft.com/office/powerpoint/2010/main" val="2663843578"/>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7560840" cy="6370975"/>
          </a:xfrm>
          <a:prstGeom prst="rect">
            <a:avLst/>
          </a:prstGeom>
          <a:noFill/>
        </p:spPr>
        <p:txBody>
          <a:bodyPr wrap="square" rtlCol="0">
            <a:spAutoFit/>
          </a:bodyPr>
          <a:lstStyle/>
          <a:p>
            <a:r>
              <a:rPr lang="pt-BR" sz="2400" b="1" dirty="0" smtClean="0">
                <a:solidFill>
                  <a:srgbClr val="FF0000"/>
                </a:solidFill>
              </a:rPr>
              <a:t>CAPES</a:t>
            </a:r>
            <a:endParaRPr lang="ru-RU" sz="2400" b="1" dirty="0" smtClean="0">
              <a:solidFill>
                <a:srgbClr val="FF0000"/>
              </a:solidFill>
            </a:endParaRPr>
          </a:p>
          <a:p>
            <a:pPr algn="just"/>
            <a:r>
              <a:rPr lang="ru-RU" sz="2400" u="sng" dirty="0"/>
              <a:t>организация </a:t>
            </a:r>
            <a:r>
              <a:rPr lang="ru-RU" sz="2400" u="sng" dirty="0" smtClean="0"/>
              <a:t>по координации </a:t>
            </a:r>
            <a:r>
              <a:rPr lang="ru-RU" sz="2400" u="sng" dirty="0"/>
              <a:t>и </a:t>
            </a:r>
            <a:r>
              <a:rPr lang="ru-RU" sz="2400" u="sng" dirty="0" smtClean="0"/>
              <a:t>совершенствованию специалистов с высшим образованием (</a:t>
            </a:r>
            <a:r>
              <a:rPr lang="pt-BR" sz="2400" u="sng" dirty="0" smtClean="0"/>
              <a:t>CAPES</a:t>
            </a:r>
            <a:r>
              <a:rPr lang="ru-RU" sz="2400" u="sng" dirty="0" smtClean="0"/>
              <a:t>), при Министерстве Образования</a:t>
            </a:r>
            <a:r>
              <a:rPr lang="ru-RU" sz="2400" dirty="0" smtClean="0"/>
              <a:t>, </a:t>
            </a:r>
            <a:r>
              <a:rPr lang="ru-RU" sz="2400" dirty="0"/>
              <a:t>играет важную роль в расширении и консолидации </a:t>
            </a:r>
            <a:r>
              <a:rPr lang="ru-RU" sz="2400" dirty="0" smtClean="0"/>
              <a:t>специалистов, (аспирантов уровней магистра </a:t>
            </a:r>
            <a:r>
              <a:rPr lang="ru-RU" sz="2400" dirty="0"/>
              <a:t>и </a:t>
            </a:r>
            <a:r>
              <a:rPr lang="ru-RU" sz="2400" dirty="0" smtClean="0"/>
              <a:t>доктора) </a:t>
            </a:r>
            <a:r>
              <a:rPr lang="ru-RU" sz="2400" dirty="0"/>
              <a:t>во всех штатах </a:t>
            </a:r>
            <a:r>
              <a:rPr lang="ru-RU" sz="2400" dirty="0" smtClean="0"/>
              <a:t>Федерации, включает:</a:t>
            </a:r>
            <a:endParaRPr lang="ru-RU" sz="2400" dirty="0"/>
          </a:p>
          <a:p>
            <a:r>
              <a:rPr lang="ru-RU" sz="2400" dirty="0" smtClean="0"/>
              <a:t>• оценку аспирантов выпускников;</a:t>
            </a:r>
          </a:p>
          <a:p>
            <a:r>
              <a:rPr lang="ru-RU" sz="2400" dirty="0" smtClean="0"/>
              <a:t>• </a:t>
            </a:r>
            <a:r>
              <a:rPr lang="ru-RU" sz="2400" dirty="0"/>
              <a:t>доступ и распространение научной продукции</a:t>
            </a:r>
            <a:r>
              <a:rPr lang="ru-RU" sz="2400" dirty="0" smtClean="0"/>
              <a:t>;</a:t>
            </a:r>
          </a:p>
          <a:p>
            <a:r>
              <a:rPr lang="ru-RU" sz="2400" dirty="0" smtClean="0"/>
              <a:t>• </a:t>
            </a:r>
            <a:r>
              <a:rPr lang="ru-RU" sz="2400" dirty="0"/>
              <a:t>инвестиции в образование ресурсов высокого уровня в стране </a:t>
            </a:r>
            <a:r>
              <a:rPr lang="ru-RU" sz="2400" dirty="0" smtClean="0"/>
              <a:t>и за рубежом;</a:t>
            </a:r>
          </a:p>
          <a:p>
            <a:r>
              <a:rPr lang="ru-RU" sz="2400" dirty="0" smtClean="0"/>
              <a:t>• </a:t>
            </a:r>
            <a:r>
              <a:rPr lang="ru-RU" sz="2400" dirty="0"/>
              <a:t>поощрение международного научного сотрудничества</a:t>
            </a:r>
            <a:r>
              <a:rPr lang="ru-RU" sz="2400" dirty="0" smtClean="0"/>
              <a:t>.</a:t>
            </a:r>
          </a:p>
          <a:p>
            <a:r>
              <a:rPr lang="ru-RU" sz="2400" dirty="0" smtClean="0"/>
              <a:t>• развитие </a:t>
            </a:r>
            <a:r>
              <a:rPr lang="ru-RU" sz="2400" dirty="0"/>
              <a:t>и </a:t>
            </a:r>
            <a:r>
              <a:rPr lang="ru-RU" sz="2400" dirty="0" smtClean="0"/>
              <a:t>совершенствование базовой подготовки </a:t>
            </a:r>
            <a:r>
              <a:rPr lang="ru-RU" sz="2400" dirty="0"/>
              <a:t>и </a:t>
            </a:r>
            <a:r>
              <a:rPr lang="ru-RU" sz="2400" dirty="0" smtClean="0"/>
              <a:t>непрерывного</a:t>
            </a:r>
            <a:r>
              <a:rPr lang="ru-RU" sz="2400" dirty="0"/>
              <a:t> </a:t>
            </a:r>
            <a:r>
              <a:rPr lang="ru-RU" sz="2400" dirty="0" smtClean="0"/>
              <a:t>совершенствования </a:t>
            </a:r>
            <a:r>
              <a:rPr lang="ru-RU" sz="2400" dirty="0"/>
              <a:t>учителей для базового образования в формате </a:t>
            </a:r>
            <a:r>
              <a:rPr lang="ru-RU" sz="2400" dirty="0" smtClean="0"/>
              <a:t>«в классе» </a:t>
            </a:r>
            <a:r>
              <a:rPr lang="ru-RU" sz="2400" dirty="0"/>
              <a:t>и </a:t>
            </a:r>
            <a:r>
              <a:rPr lang="ru-RU" sz="2400" dirty="0" smtClean="0"/>
              <a:t>«на расстоянии»</a:t>
            </a:r>
            <a:endParaRPr lang="ru-RU" dirty="0"/>
          </a:p>
        </p:txBody>
      </p:sp>
    </p:spTree>
    <p:extLst>
      <p:ext uri="{BB962C8B-B14F-4D97-AF65-F5344CB8AC3E}">
        <p14:creationId xmlns:p14="http://schemas.microsoft.com/office/powerpoint/2010/main" val="194926975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7560840" cy="4801314"/>
          </a:xfrm>
          <a:prstGeom prst="rect">
            <a:avLst/>
          </a:prstGeom>
          <a:noFill/>
        </p:spPr>
        <p:txBody>
          <a:bodyPr wrap="square" rtlCol="0">
            <a:spAutoFit/>
          </a:bodyPr>
          <a:lstStyle/>
          <a:p>
            <a:r>
              <a:rPr lang="pt-BR" sz="2400" b="1" dirty="0" smtClean="0">
                <a:solidFill>
                  <a:srgbClr val="FF0000"/>
                </a:solidFill>
              </a:rPr>
              <a:t>FAPERJ</a:t>
            </a:r>
            <a:endParaRPr lang="ru-RU" sz="2400" b="1" dirty="0" smtClean="0">
              <a:solidFill>
                <a:srgbClr val="FF0000"/>
              </a:solidFill>
            </a:endParaRPr>
          </a:p>
          <a:p>
            <a:endParaRPr lang="ru-RU" sz="2400" b="1" dirty="0">
              <a:solidFill>
                <a:srgbClr val="FF0000"/>
              </a:solidFill>
            </a:endParaRPr>
          </a:p>
          <a:p>
            <a:r>
              <a:rPr lang="pt-BR" sz="2400" i="1" dirty="0"/>
              <a:t>Fundação Carlos Chagas Filho de Amparo à Pesquisa do Estado do Rio de Janeiro</a:t>
            </a:r>
            <a:endParaRPr lang="ru-RU" sz="2400" i="1" dirty="0"/>
          </a:p>
          <a:p>
            <a:r>
              <a:rPr lang="ru-RU" sz="2400" i="1" dirty="0"/>
              <a:t>Финансовая организация </a:t>
            </a:r>
            <a:r>
              <a:rPr lang="pt-BR" sz="2400" dirty="0"/>
              <a:t>FAPERJ</a:t>
            </a:r>
            <a:r>
              <a:rPr lang="ru-RU" sz="2400" dirty="0"/>
              <a:t> </a:t>
            </a:r>
            <a:r>
              <a:rPr lang="ru-RU" sz="2400" i="1" dirty="0"/>
              <a:t>связана с Отделом  по Науке и Технологии Штата Рио-де Жанейро</a:t>
            </a:r>
          </a:p>
          <a:p>
            <a:endParaRPr lang="ru-RU" sz="2400" dirty="0"/>
          </a:p>
          <a:p>
            <a:r>
              <a:rPr lang="ru-RU" sz="2400" b="1" dirty="0" smtClean="0">
                <a:solidFill>
                  <a:srgbClr val="FF0000"/>
                </a:solidFill>
              </a:rPr>
              <a:t>Стипендии студентам НИР и финансовая поддержка проектов, приглашенных специалистов, конгрессов, издательское дело </a:t>
            </a:r>
            <a:endParaRPr lang="ru-RU" sz="2400" i="1" dirty="0" smtClean="0"/>
          </a:p>
          <a:p>
            <a:endParaRPr lang="ru-RU" sz="2400" i="1" dirty="0"/>
          </a:p>
          <a:p>
            <a:endParaRPr lang="ru-RU" sz="2400" i="1" dirty="0"/>
          </a:p>
          <a:p>
            <a:endParaRPr lang="ru-RU" dirty="0"/>
          </a:p>
        </p:txBody>
      </p:sp>
    </p:spTree>
    <p:extLst>
      <p:ext uri="{BB962C8B-B14F-4D97-AF65-F5344CB8AC3E}">
        <p14:creationId xmlns:p14="http://schemas.microsoft.com/office/powerpoint/2010/main" val="335900517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https://upload.wikimedia.org/wikipedia/commons/9/95/CCT_UEN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204"/>
            <a:ext cx="4104456"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92207" y="44624"/>
            <a:ext cx="4451793" cy="738664"/>
          </a:xfrm>
          <a:prstGeom prst="rect">
            <a:avLst/>
          </a:prstGeom>
          <a:noFill/>
        </p:spPr>
        <p:txBody>
          <a:bodyPr wrap="square" rtlCol="0">
            <a:spAutoFit/>
          </a:bodyPr>
          <a:lstStyle/>
          <a:p>
            <a:r>
              <a:rPr lang="ru-RU" sz="2400" b="1" dirty="0">
                <a:solidFill>
                  <a:srgbClr val="C00000"/>
                </a:solidFill>
              </a:rPr>
              <a:t>Центр Науки и Технологий </a:t>
            </a:r>
            <a:r>
              <a:rPr lang="ru-RU" sz="2400" b="1" dirty="0" smtClean="0">
                <a:solidFill>
                  <a:srgbClr val="C00000"/>
                </a:solidFill>
              </a:rPr>
              <a:t> - CCT</a:t>
            </a:r>
            <a:endParaRPr lang="ru-RU" sz="2400" b="1" dirty="0">
              <a:solidFill>
                <a:srgbClr val="C00000"/>
              </a:solidFill>
            </a:endParaRPr>
          </a:p>
          <a:p>
            <a:endParaRPr lang="ru-RU" dirty="0"/>
          </a:p>
        </p:txBody>
      </p:sp>
      <p:sp>
        <p:nvSpPr>
          <p:cNvPr id="3" name="TextBox 2"/>
          <p:cNvSpPr txBox="1"/>
          <p:nvPr/>
        </p:nvSpPr>
        <p:spPr>
          <a:xfrm>
            <a:off x="107504" y="2708920"/>
            <a:ext cx="8856984" cy="3785652"/>
          </a:xfrm>
          <a:prstGeom prst="rect">
            <a:avLst/>
          </a:prstGeom>
          <a:noFill/>
        </p:spPr>
        <p:txBody>
          <a:bodyPr wrap="square" rtlCol="0">
            <a:spAutoFit/>
          </a:bodyPr>
          <a:lstStyle/>
          <a:p>
            <a:r>
              <a:rPr lang="ru-RU" sz="2400" b="1" dirty="0"/>
              <a:t>Лаборатории, связанные с Центром Науки и Технологий (CCT</a:t>
            </a:r>
            <a:r>
              <a:rPr lang="ru-RU" sz="2400" b="1" dirty="0" smtClean="0"/>
              <a:t>):</a:t>
            </a:r>
          </a:p>
          <a:p>
            <a:endParaRPr lang="ru-RU" sz="2400" dirty="0" smtClean="0"/>
          </a:p>
          <a:p>
            <a:r>
              <a:rPr lang="ru-RU" sz="2400" dirty="0" smtClean="0"/>
              <a:t>- Лаборатории </a:t>
            </a:r>
            <a:r>
              <a:rPr lang="ru-RU" sz="2400" dirty="0"/>
              <a:t>Физических Наук - LCFIS </a:t>
            </a:r>
            <a:r>
              <a:rPr lang="ru-RU" sz="2400" dirty="0" smtClean="0"/>
              <a:t>– CCT</a:t>
            </a:r>
          </a:p>
          <a:p>
            <a:r>
              <a:rPr lang="ru-RU" sz="2400" dirty="0" smtClean="0"/>
              <a:t> - Лаборатория </a:t>
            </a:r>
            <a:r>
              <a:rPr lang="ru-RU" sz="2400" dirty="0"/>
              <a:t>Математических Наук - LCMAT - CCT </a:t>
            </a:r>
            <a:endParaRPr lang="ru-RU" sz="2400" dirty="0" smtClean="0"/>
          </a:p>
          <a:p>
            <a:r>
              <a:rPr lang="ru-RU" sz="2400" dirty="0" smtClean="0"/>
              <a:t>- Лаборатория </a:t>
            </a:r>
            <a:r>
              <a:rPr lang="ru-RU" sz="2400" dirty="0"/>
              <a:t>Химических Наук - LCQUI </a:t>
            </a:r>
            <a:r>
              <a:rPr lang="ru-RU" sz="2400" dirty="0" smtClean="0"/>
              <a:t>– CCT</a:t>
            </a:r>
          </a:p>
          <a:p>
            <a:r>
              <a:rPr lang="ru-RU" sz="2400" dirty="0" smtClean="0"/>
              <a:t>- Лаборатория Строительной Техники – LECIV</a:t>
            </a:r>
            <a:r>
              <a:rPr lang="ru-RU" sz="2400" dirty="0"/>
              <a:t>– CCT</a:t>
            </a:r>
          </a:p>
          <a:p>
            <a:r>
              <a:rPr lang="ru-RU" sz="2400" dirty="0" smtClean="0"/>
              <a:t> </a:t>
            </a:r>
            <a:r>
              <a:rPr lang="ru-RU" sz="2400" dirty="0"/>
              <a:t>- </a:t>
            </a:r>
            <a:r>
              <a:rPr lang="ru-RU" sz="2400" dirty="0" smtClean="0"/>
              <a:t>Лаборатории </a:t>
            </a:r>
            <a:r>
              <a:rPr lang="ru-RU" sz="2400" dirty="0"/>
              <a:t>Техники добычи Нефти </a:t>
            </a:r>
            <a:r>
              <a:rPr lang="ru-RU" sz="2400" dirty="0" smtClean="0"/>
              <a:t>– LENEP - </a:t>
            </a:r>
            <a:r>
              <a:rPr lang="ru-RU" sz="2400" dirty="0"/>
              <a:t>CCT</a:t>
            </a:r>
          </a:p>
          <a:p>
            <a:r>
              <a:rPr lang="ru-RU" sz="2400" dirty="0" smtClean="0"/>
              <a:t> </a:t>
            </a:r>
            <a:r>
              <a:rPr lang="ru-RU" sz="2400" dirty="0"/>
              <a:t>- </a:t>
            </a:r>
            <a:r>
              <a:rPr lang="ru-RU" sz="2400" dirty="0" smtClean="0"/>
              <a:t>Лаборатория Инженерного Производства  - EPROD</a:t>
            </a:r>
            <a:r>
              <a:rPr lang="ru-RU" sz="2400" dirty="0"/>
              <a:t> - CCT</a:t>
            </a:r>
            <a:endParaRPr lang="ru-RU" sz="2400" dirty="0" smtClean="0"/>
          </a:p>
          <a:p>
            <a:r>
              <a:rPr lang="ru-RU" sz="2400" dirty="0" smtClean="0"/>
              <a:t> </a:t>
            </a:r>
            <a:r>
              <a:rPr lang="ru-RU" sz="2400" dirty="0"/>
              <a:t>- </a:t>
            </a:r>
            <a:r>
              <a:rPr lang="ru-RU" sz="2400" b="1" dirty="0" smtClean="0">
                <a:solidFill>
                  <a:srgbClr val="FF0000"/>
                </a:solidFill>
              </a:rPr>
              <a:t>Лаборатория </a:t>
            </a:r>
            <a:r>
              <a:rPr lang="ru-RU" sz="2400" b="1" dirty="0">
                <a:solidFill>
                  <a:srgbClr val="FF0000"/>
                </a:solidFill>
              </a:rPr>
              <a:t>Современных Материалов </a:t>
            </a:r>
            <a:r>
              <a:rPr lang="ru-RU" sz="2400" dirty="0"/>
              <a:t>- LAMAV - CCT </a:t>
            </a:r>
            <a:endParaRPr lang="ru-RU" sz="2400" dirty="0" smtClean="0"/>
          </a:p>
          <a:p>
            <a:r>
              <a:rPr lang="ru-RU" sz="2400" dirty="0" smtClean="0"/>
              <a:t>- Лаборатория Метрологических исследований </a:t>
            </a:r>
            <a:r>
              <a:rPr lang="ru-RU" sz="2400" dirty="0"/>
              <a:t>- LAMET - CCT</a:t>
            </a:r>
          </a:p>
        </p:txBody>
      </p:sp>
    </p:spTree>
    <p:extLst>
      <p:ext uri="{BB962C8B-B14F-4D97-AF65-F5344CB8AC3E}">
        <p14:creationId xmlns:p14="http://schemas.microsoft.com/office/powerpoint/2010/main" val="368185525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02678"/>
            <a:ext cx="8676456" cy="461665"/>
          </a:xfrm>
          <a:prstGeom prst="rect">
            <a:avLst/>
          </a:prstGeom>
          <a:noFill/>
        </p:spPr>
        <p:txBody>
          <a:bodyPr wrap="square" rtlCol="0">
            <a:spAutoFit/>
          </a:bodyPr>
          <a:lstStyle/>
          <a:p>
            <a:pPr algn="ctr"/>
            <a:r>
              <a:rPr lang="ru-RU" sz="2400" b="1" dirty="0">
                <a:solidFill>
                  <a:srgbClr val="FF0000"/>
                </a:solidFill>
              </a:rPr>
              <a:t>Лаборатория Современных Материалов </a:t>
            </a:r>
            <a:r>
              <a:rPr lang="ru-RU" sz="2400" dirty="0"/>
              <a:t>- LAMAV - CCT</a:t>
            </a:r>
            <a:endParaRPr lang="ru-RU" dirty="0"/>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19672" y="2415625"/>
            <a:ext cx="6192688" cy="4320480"/>
          </a:xfrm>
          <a:prstGeom prst="rect">
            <a:avLst/>
          </a:prstGeom>
          <a:noFill/>
          <a:ln>
            <a:noFill/>
          </a:ln>
        </p:spPr>
      </p:pic>
      <p:pic>
        <p:nvPicPr>
          <p:cNvPr id="148482" name="Picture 2" descr="D:\Fotos 2017 setember Comp Mamy\DSC031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8349" y="795625"/>
            <a:ext cx="432000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23960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lioudmila\Meus documentos\Minhas imagens\pl 4-30 20-08-1994 Anatoliy-Tenis-Clube 1200\pl 4-30 20-08-1994 Anatoliy-Tenis-Clube 1200.jpg"/>
          <p:cNvPicPr>
            <a:picLocks noChangeAspect="1" noChangeArrowheads="1"/>
          </p:cNvPicPr>
          <p:nvPr/>
        </p:nvPicPr>
        <p:blipFill>
          <a:blip r:embed="rId2" cstate="print">
            <a:lum bright="-10000"/>
          </a:blip>
          <a:srcRect l="15532" r="8695" b="33502"/>
          <a:stretch>
            <a:fillRect/>
          </a:stretch>
        </p:blipFill>
        <p:spPr bwMode="auto">
          <a:xfrm>
            <a:off x="283604" y="692696"/>
            <a:ext cx="8703175" cy="5544616"/>
          </a:xfrm>
          <a:prstGeom prst="rect">
            <a:avLst/>
          </a:prstGeom>
          <a:noFill/>
        </p:spPr>
      </p:pic>
    </p:spTree>
    <p:extLst>
      <p:ext uri="{BB962C8B-B14F-4D97-AF65-F5344CB8AC3E}">
        <p14:creationId xmlns:p14="http://schemas.microsoft.com/office/powerpoint/2010/main" val="2234151058"/>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7504" y="116632"/>
            <a:ext cx="8856984" cy="646331"/>
          </a:xfrm>
          <a:prstGeom prst="rect">
            <a:avLst/>
          </a:prstGeom>
          <a:noFill/>
        </p:spPr>
        <p:txBody>
          <a:bodyPr wrap="square" rtlCol="0">
            <a:spAutoFit/>
          </a:bodyPr>
          <a:lstStyle/>
          <a:p>
            <a:pPr algn="just"/>
            <a:r>
              <a:rPr lang="pt-BR" dirty="0" smtClean="0"/>
              <a:t>De 1994 a 1997, ele participava da instalação das prensas de alta pressão para a síntese de diamante sintético e no planejamento do setor de Materiais Superduros do LAMAV/UENF. </a:t>
            </a:r>
            <a:endParaRPr lang="pt-BR" dirty="0"/>
          </a:p>
        </p:txBody>
      </p:sp>
      <p:pic>
        <p:nvPicPr>
          <p:cNvPr id="4" name="Imagem 3" descr="pl 35-28 n13 1995 600.jpg"/>
          <p:cNvPicPr>
            <a:picLocks noChangeAspect="1"/>
          </p:cNvPicPr>
          <p:nvPr/>
        </p:nvPicPr>
        <p:blipFill>
          <a:blip r:embed="rId2" cstate="print"/>
          <a:srcRect t="3322" r="1841" b="2005"/>
          <a:stretch>
            <a:fillRect/>
          </a:stretch>
        </p:blipFill>
        <p:spPr>
          <a:xfrm>
            <a:off x="0" y="785794"/>
            <a:ext cx="6357950" cy="4419575"/>
          </a:xfrm>
          <a:prstGeom prst="rect">
            <a:avLst/>
          </a:prstGeom>
        </p:spPr>
      </p:pic>
      <p:pic>
        <p:nvPicPr>
          <p:cNvPr id="5" name="Imagem 4" descr="pl 35-31 n12 1995 600.jpg"/>
          <p:cNvPicPr>
            <a:picLocks noChangeAspect="1"/>
          </p:cNvPicPr>
          <p:nvPr/>
        </p:nvPicPr>
        <p:blipFill>
          <a:blip r:embed="rId3" cstate="print"/>
          <a:srcRect l="945" t="3792" b="1719"/>
          <a:stretch>
            <a:fillRect/>
          </a:stretch>
        </p:blipFill>
        <p:spPr>
          <a:xfrm>
            <a:off x="3357554" y="2928934"/>
            <a:ext cx="5715040" cy="3929066"/>
          </a:xfrm>
          <a:prstGeom prst="rect">
            <a:avLst/>
          </a:prstGeom>
        </p:spPr>
      </p:pic>
    </p:spTree>
    <p:extLst>
      <p:ext uri="{BB962C8B-B14F-4D97-AF65-F5344CB8AC3E}">
        <p14:creationId xmlns:p14="http://schemas.microsoft.com/office/powerpoint/2010/main" val="366311032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460432" cy="6173998"/>
          </a:xfrm>
          <a:prstGeom prst="rect">
            <a:avLst/>
          </a:prstGeom>
          <a:noFill/>
        </p:spPr>
        <p:txBody>
          <a:bodyPr wrap="square" rtlCol="0">
            <a:spAutoFit/>
          </a:bodyPr>
          <a:lstStyle/>
          <a:p>
            <a:pPr>
              <a:lnSpc>
                <a:spcPct val="130000"/>
              </a:lnSpc>
              <a:defRPr/>
            </a:pPr>
            <a:r>
              <a:rPr lang="ru-RU" sz="2800" b="1" dirty="0" smtClean="0">
                <a:solidFill>
                  <a:srgbClr val="0070C0"/>
                </a:solidFill>
                <a:effectLst>
                  <a:outerShdw blurRad="38100" dist="38100" dir="2700000" algn="tl">
                    <a:srgbClr val="000000">
                      <a:alpha val="43137"/>
                    </a:srgbClr>
                  </a:outerShdw>
                </a:effectLst>
              </a:rPr>
              <a:t>Аспирантура </a:t>
            </a:r>
          </a:p>
          <a:p>
            <a:pPr>
              <a:lnSpc>
                <a:spcPct val="130000"/>
              </a:lnSpc>
              <a:defRPr/>
            </a:pPr>
            <a:r>
              <a:rPr lang="ru-RU" sz="2800" b="1" dirty="0" smtClean="0">
                <a:solidFill>
                  <a:srgbClr val="19315D"/>
                </a:solidFill>
                <a:effectLst>
                  <a:outerShdw blurRad="38100" dist="38100" dir="2700000" algn="tl">
                    <a:srgbClr val="000000">
                      <a:alpha val="43137"/>
                    </a:srgbClr>
                  </a:outerShdw>
                </a:effectLst>
              </a:rPr>
              <a:t>ИМЕТ РАН – Москва </a:t>
            </a:r>
          </a:p>
          <a:p>
            <a:pPr algn="just">
              <a:lnSpc>
                <a:spcPct val="130000"/>
              </a:lnSpc>
              <a:defRPr/>
            </a:pPr>
            <a:r>
              <a:rPr lang="ru-RU" sz="2400" dirty="0" smtClean="0">
                <a:solidFill>
                  <a:srgbClr val="C00000"/>
                </a:solidFill>
                <a:effectLst>
                  <a:outerShdw blurRad="38100" dist="38100" dir="2700000" algn="tl">
                    <a:srgbClr val="000000">
                      <a:alpha val="43137"/>
                    </a:srgbClr>
                  </a:outerShdw>
                </a:effectLst>
              </a:rPr>
              <a:t>«</a:t>
            </a:r>
            <a:r>
              <a:rPr lang="ru-RU" sz="2400" b="1" dirty="0" smtClean="0">
                <a:solidFill>
                  <a:srgbClr val="C00000"/>
                </a:solidFill>
              </a:rPr>
              <a:t>Разработка режимов деформации и термомеханической обработки сплавов на основе </a:t>
            </a:r>
            <a:r>
              <a:rPr lang="ru-RU" sz="2400" b="1" dirty="0" err="1" smtClean="0">
                <a:solidFill>
                  <a:srgbClr val="C00000"/>
                </a:solidFill>
              </a:rPr>
              <a:t>никелида</a:t>
            </a:r>
            <a:r>
              <a:rPr lang="ru-RU" sz="2400" b="1" dirty="0" smtClean="0">
                <a:solidFill>
                  <a:srgbClr val="C00000"/>
                </a:solidFill>
              </a:rPr>
              <a:t> титана для создания силовых элементов конструкций с </a:t>
            </a:r>
            <a:r>
              <a:rPr lang="ru-RU" sz="2400" b="1" dirty="0" err="1" smtClean="0">
                <a:solidFill>
                  <a:srgbClr val="C00000"/>
                </a:solidFill>
              </a:rPr>
              <a:t>эффетом</a:t>
            </a:r>
            <a:r>
              <a:rPr lang="ru-RU" sz="2400" b="1" dirty="0" smtClean="0">
                <a:solidFill>
                  <a:srgbClr val="C00000"/>
                </a:solidFill>
              </a:rPr>
              <a:t> памяти и обратимым эффектом памяти формы</a:t>
            </a:r>
            <a:r>
              <a:rPr lang="ru-RU" sz="2400" dirty="0" smtClean="0">
                <a:solidFill>
                  <a:srgbClr val="C00000"/>
                </a:solidFill>
                <a:effectLst>
                  <a:outerShdw blurRad="38100" dist="38100" dir="2700000" algn="tl">
                    <a:srgbClr val="000000">
                      <a:alpha val="43137"/>
                    </a:srgbClr>
                  </a:outerShdw>
                </a:effectLst>
              </a:rPr>
              <a:t>»</a:t>
            </a:r>
          </a:p>
          <a:p>
            <a:pPr>
              <a:lnSpc>
                <a:spcPct val="130000"/>
              </a:lnSpc>
              <a:defRPr/>
            </a:pPr>
            <a:endParaRPr lang="ru-RU" sz="2400" b="1" dirty="0" smtClean="0">
              <a:solidFill>
                <a:srgbClr val="0070C0"/>
              </a:solidFill>
              <a:effectLst>
                <a:outerShdw blurRad="38100" dist="38100" dir="2700000" algn="tl">
                  <a:srgbClr val="000000">
                    <a:alpha val="43137"/>
                  </a:srgbClr>
                </a:outerShdw>
              </a:effectLst>
            </a:endParaRPr>
          </a:p>
          <a:p>
            <a:pPr>
              <a:lnSpc>
                <a:spcPct val="130000"/>
              </a:lnSpc>
              <a:defRPr/>
            </a:pPr>
            <a:r>
              <a:rPr lang="ru-RU" sz="2400" b="1" dirty="0" smtClean="0">
                <a:solidFill>
                  <a:srgbClr val="0070C0"/>
                </a:solidFill>
              </a:rPr>
              <a:t>Руководитель: </a:t>
            </a:r>
            <a:r>
              <a:rPr lang="ru-RU" sz="2400" b="1" dirty="0">
                <a:solidFill>
                  <a:srgbClr val="0070C0"/>
                </a:solidFill>
              </a:rPr>
              <a:t>д.т.н., </a:t>
            </a:r>
            <a:r>
              <a:rPr lang="ru-RU" sz="2400" b="1" dirty="0" err="1">
                <a:solidFill>
                  <a:srgbClr val="0070C0"/>
                </a:solidFill>
              </a:rPr>
              <a:t>чл.корр</a:t>
            </a:r>
            <a:r>
              <a:rPr lang="ru-RU" sz="2400" b="1" dirty="0">
                <a:solidFill>
                  <a:srgbClr val="0070C0"/>
                </a:solidFill>
              </a:rPr>
              <a:t>. РАН., </a:t>
            </a:r>
            <a:r>
              <a:rPr lang="ru-RU" sz="2400" b="1" dirty="0" err="1" smtClean="0">
                <a:solidFill>
                  <a:srgbClr val="0070C0"/>
                </a:solidFill>
              </a:rPr>
              <a:t>Ковнеристый</a:t>
            </a:r>
            <a:r>
              <a:rPr lang="ru-RU" sz="2400" b="1" dirty="0" smtClean="0">
                <a:solidFill>
                  <a:srgbClr val="0070C0"/>
                </a:solidFill>
              </a:rPr>
              <a:t> Юлий Константинович, Директор </a:t>
            </a:r>
            <a:r>
              <a:rPr lang="ru-RU" sz="2400" b="1" dirty="0">
                <a:solidFill>
                  <a:srgbClr val="0070C0"/>
                </a:solidFill>
              </a:rPr>
              <a:t>ИМЕТ </a:t>
            </a:r>
            <a:endParaRPr lang="ru-RU" sz="2400" b="1" dirty="0" smtClean="0">
              <a:solidFill>
                <a:srgbClr val="0070C0"/>
              </a:solidFill>
            </a:endParaRPr>
          </a:p>
          <a:p>
            <a:pPr>
              <a:lnSpc>
                <a:spcPct val="130000"/>
              </a:lnSpc>
              <a:defRPr/>
            </a:pPr>
            <a:r>
              <a:rPr lang="ru-RU" sz="2400" b="1" dirty="0" smtClean="0">
                <a:solidFill>
                  <a:srgbClr val="0070C0"/>
                </a:solidFill>
              </a:rPr>
              <a:t>Со-руководитель : к.т.н. Федотов Сергей Герасимович</a:t>
            </a:r>
          </a:p>
          <a:p>
            <a:pPr>
              <a:lnSpc>
                <a:spcPct val="130000"/>
              </a:lnSpc>
              <a:defRPr/>
            </a:pPr>
            <a:endParaRPr lang="ru-RU" sz="2800" b="1" dirty="0" smtClean="0">
              <a:solidFill>
                <a:srgbClr val="0070C0"/>
              </a:solidFill>
              <a:effectLst>
                <a:outerShdw blurRad="38100" dist="38100" dir="2700000" algn="tl">
                  <a:srgbClr val="000000">
                    <a:alpha val="43137"/>
                  </a:srgbClr>
                </a:outerShdw>
              </a:effectLst>
            </a:endParaRPr>
          </a:p>
          <a:p>
            <a:pPr>
              <a:lnSpc>
                <a:spcPct val="130000"/>
              </a:lnSpc>
              <a:defRPr/>
            </a:pPr>
            <a:r>
              <a:rPr lang="ru-RU" sz="2800" b="1" dirty="0" smtClean="0">
                <a:solidFill>
                  <a:srgbClr val="0070C0"/>
                </a:solidFill>
                <a:effectLst>
                  <a:outerShdw blurRad="38100" dist="38100" dir="2700000" algn="tl">
                    <a:srgbClr val="000000">
                      <a:alpha val="43137"/>
                    </a:srgbClr>
                  </a:outerShdw>
                </a:effectLst>
              </a:rPr>
              <a:t>1988 - </a:t>
            </a:r>
            <a:r>
              <a:rPr lang="ru-RU" sz="2800" b="1" dirty="0" smtClean="0">
                <a:solidFill>
                  <a:srgbClr val="0070C0"/>
                </a:solidFill>
              </a:rPr>
              <a:t>защита</a:t>
            </a:r>
          </a:p>
        </p:txBody>
      </p:sp>
      <p:pic>
        <p:nvPicPr>
          <p:cNvPr id="9" name="Picture 2"/>
          <p:cNvPicPr>
            <a:picLocks noChangeAspect="1" noChangeArrowheads="1"/>
          </p:cNvPicPr>
          <p:nvPr/>
        </p:nvPicPr>
        <p:blipFill>
          <a:blip r:embed="rId2"/>
          <a:srcRect/>
          <a:stretch>
            <a:fillRect/>
          </a:stretch>
        </p:blipFill>
        <p:spPr bwMode="auto">
          <a:xfrm>
            <a:off x="8286776" y="6357958"/>
            <a:ext cx="762000" cy="400050"/>
          </a:xfrm>
          <a:prstGeom prst="rect">
            <a:avLst/>
          </a:prstGeom>
          <a:noFill/>
          <a:ln w="9525">
            <a:noFill/>
            <a:miter lim="800000"/>
            <a:headEnd/>
            <a:tailEnd/>
          </a:ln>
          <a:effectLst/>
        </p:spPr>
      </p:pic>
    </p:spTree>
    <p:extLst>
      <p:ext uri="{BB962C8B-B14F-4D97-AF65-F5344CB8AC3E}">
        <p14:creationId xmlns:p14="http://schemas.microsoft.com/office/powerpoint/2010/main" val="92394085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02678"/>
            <a:ext cx="8676456" cy="6617196"/>
          </a:xfrm>
          <a:prstGeom prst="rect">
            <a:avLst/>
          </a:prstGeom>
          <a:noFill/>
        </p:spPr>
        <p:txBody>
          <a:bodyPr wrap="square" rtlCol="0">
            <a:spAutoFit/>
          </a:bodyPr>
          <a:lstStyle/>
          <a:p>
            <a:pPr algn="ctr"/>
            <a:r>
              <a:rPr lang="ru-RU" sz="2400" b="1" dirty="0">
                <a:solidFill>
                  <a:srgbClr val="FF0000"/>
                </a:solidFill>
              </a:rPr>
              <a:t>Лаборатория Современных Материалов </a:t>
            </a:r>
            <a:r>
              <a:rPr lang="ru-RU" sz="2400" dirty="0"/>
              <a:t>- LAMAV </a:t>
            </a:r>
            <a:r>
              <a:rPr lang="ru-RU" sz="2400" dirty="0" smtClean="0"/>
              <a:t>– CCT</a:t>
            </a:r>
          </a:p>
          <a:p>
            <a:pPr algn="ctr"/>
            <a:endParaRPr lang="ru-RU" sz="1000" dirty="0"/>
          </a:p>
          <a:p>
            <a:pPr algn="ctr"/>
            <a:r>
              <a:rPr lang="ru-RU" sz="2400" b="1" dirty="0" smtClean="0"/>
              <a:t>Основные научные области направления исследований:</a:t>
            </a:r>
          </a:p>
          <a:p>
            <a:pPr lvl="0"/>
            <a:endParaRPr lang="ru-RU" dirty="0" smtClean="0"/>
          </a:p>
          <a:p>
            <a:pPr lvl="0"/>
            <a:r>
              <a:rPr lang="ru-RU" sz="2400" b="1" dirty="0" smtClean="0">
                <a:solidFill>
                  <a:srgbClr val="FF0000"/>
                </a:solidFill>
              </a:rPr>
              <a:t>Высокотвердые материалы:</a:t>
            </a:r>
            <a:endParaRPr lang="ru-RU" sz="2400" b="1" dirty="0">
              <a:solidFill>
                <a:srgbClr val="FF0000"/>
              </a:solidFill>
            </a:endParaRPr>
          </a:p>
          <a:p>
            <a:pPr lvl="0"/>
            <a:r>
              <a:rPr lang="ru-RU" dirty="0"/>
              <a:t>• Обработка, характеристика и испытание инструментов на основе материалов высокой твердости;</a:t>
            </a:r>
          </a:p>
          <a:p>
            <a:r>
              <a:rPr lang="ru-RU" dirty="0"/>
              <a:t>• Синтез и спекания супер твердых </a:t>
            </a:r>
            <a:r>
              <a:rPr lang="ru-RU" dirty="0" smtClean="0"/>
              <a:t>материалов</a:t>
            </a:r>
          </a:p>
          <a:p>
            <a:endParaRPr lang="ru-RU" dirty="0" smtClean="0"/>
          </a:p>
          <a:p>
            <a:r>
              <a:rPr lang="ru-RU" sz="2400" b="1" dirty="0" smtClean="0">
                <a:solidFill>
                  <a:srgbClr val="FF0000"/>
                </a:solidFill>
              </a:rPr>
              <a:t>Материалы окружающей среды:</a:t>
            </a:r>
            <a:endParaRPr lang="ru-RU" sz="2400" b="1" dirty="0">
              <a:solidFill>
                <a:srgbClr val="FF0000"/>
              </a:solidFill>
            </a:endParaRPr>
          </a:p>
          <a:p>
            <a:pPr marL="285750" lvl="0" indent="-285750">
              <a:buFont typeface="Arial" pitchFamily="34" charset="0"/>
              <a:buChar char="•"/>
            </a:pPr>
            <a:r>
              <a:rPr lang="ru-RU" dirty="0"/>
              <a:t>Экспериментальный и численный анализ напряженности и метрологии;</a:t>
            </a:r>
          </a:p>
          <a:p>
            <a:pPr marL="285750" lvl="0" indent="-285750">
              <a:buFont typeface="Arial" pitchFamily="34" charset="0"/>
              <a:buChar char="•"/>
            </a:pPr>
            <a:r>
              <a:rPr lang="ru-RU" dirty="0" smtClean="0"/>
              <a:t>Применение </a:t>
            </a:r>
            <a:r>
              <a:rPr lang="ru-RU" dirty="0"/>
              <a:t>новых материалов в виде пленок;</a:t>
            </a:r>
          </a:p>
          <a:p>
            <a:pPr marL="285750" lvl="0" indent="-285750">
              <a:buFont typeface="Arial" pitchFamily="34" charset="0"/>
              <a:buChar char="•"/>
            </a:pPr>
            <a:r>
              <a:rPr lang="ru-RU" dirty="0" smtClean="0"/>
              <a:t>Использование </a:t>
            </a:r>
            <a:r>
              <a:rPr lang="ru-RU" dirty="0"/>
              <a:t>промышленных отходов;</a:t>
            </a:r>
          </a:p>
          <a:p>
            <a:pPr marL="285750" lvl="0" indent="-285750">
              <a:buFont typeface="Arial" pitchFamily="34" charset="0"/>
              <a:buChar char="•"/>
            </a:pPr>
            <a:r>
              <a:rPr lang="ru-RU" dirty="0" smtClean="0"/>
              <a:t>Материалы из твердых частиц. (порошковая металлургия)</a:t>
            </a:r>
          </a:p>
          <a:p>
            <a:pPr lvl="0"/>
            <a:endParaRPr lang="ru-RU" dirty="0"/>
          </a:p>
          <a:p>
            <a:r>
              <a:rPr lang="ru-RU" sz="2400" b="1" dirty="0" smtClean="0">
                <a:solidFill>
                  <a:srgbClr val="FF0000"/>
                </a:solidFill>
              </a:rPr>
              <a:t>Физическая Металлургия:</a:t>
            </a:r>
            <a:endParaRPr lang="ru-RU" sz="2400" b="1" dirty="0">
              <a:solidFill>
                <a:srgbClr val="FF0000"/>
              </a:solidFill>
            </a:endParaRPr>
          </a:p>
          <a:p>
            <a:pPr marL="285750" indent="-285750">
              <a:buFont typeface="Arial" pitchFamily="34" charset="0"/>
              <a:buChar char="•"/>
            </a:pPr>
            <a:r>
              <a:rPr lang="pt-BR" dirty="0"/>
              <a:t> </a:t>
            </a:r>
            <a:r>
              <a:rPr lang="ru-RU" dirty="0" smtClean="0"/>
              <a:t>Стабильность</a:t>
            </a:r>
            <a:r>
              <a:rPr lang="ru-RU" dirty="0"/>
              <a:t>, структура и свойства металлических </a:t>
            </a:r>
            <a:r>
              <a:rPr lang="ru-RU" dirty="0" smtClean="0"/>
              <a:t>материалов</a:t>
            </a:r>
          </a:p>
          <a:p>
            <a:pPr marL="285750" indent="-285750">
              <a:buFont typeface="Arial" pitchFamily="34" charset="0"/>
              <a:buChar char="•"/>
            </a:pPr>
            <a:endParaRPr lang="ru-RU" dirty="0"/>
          </a:p>
          <a:p>
            <a:r>
              <a:rPr lang="ru-RU" sz="2400" b="1" dirty="0" smtClean="0">
                <a:solidFill>
                  <a:srgbClr val="FF0000"/>
                </a:solidFill>
              </a:rPr>
              <a:t>Полимерные и </a:t>
            </a:r>
            <a:r>
              <a:rPr lang="ru-RU" sz="2400" b="1" dirty="0">
                <a:solidFill>
                  <a:srgbClr val="FF0000"/>
                </a:solidFill>
              </a:rPr>
              <a:t>к</a:t>
            </a:r>
            <a:r>
              <a:rPr lang="ru-RU" sz="2400" b="1" dirty="0" smtClean="0">
                <a:solidFill>
                  <a:srgbClr val="FF0000"/>
                </a:solidFill>
              </a:rPr>
              <a:t>омпозиционные материалы</a:t>
            </a:r>
            <a:r>
              <a:rPr lang="ru-RU" sz="2400" b="1" dirty="0">
                <a:solidFill>
                  <a:srgbClr val="FF0000"/>
                </a:solidFill>
              </a:rPr>
              <a:t> :</a:t>
            </a:r>
            <a:endParaRPr lang="ru-RU" sz="2400" b="1" dirty="0" smtClean="0">
              <a:solidFill>
                <a:srgbClr val="FF0000"/>
              </a:solidFill>
            </a:endParaRPr>
          </a:p>
          <a:p>
            <a:pPr marL="285750" lvl="0" indent="-285750">
              <a:buFont typeface="Arial" pitchFamily="34" charset="0"/>
              <a:buChar char="•"/>
            </a:pPr>
            <a:r>
              <a:rPr lang="ru-RU" dirty="0" smtClean="0"/>
              <a:t>Формулирование </a:t>
            </a:r>
            <a:r>
              <a:rPr lang="ru-RU" dirty="0"/>
              <a:t>и характеристика полимерных композитов с различной нагрузкой;</a:t>
            </a:r>
          </a:p>
          <a:p>
            <a:pPr lvl="0"/>
            <a:r>
              <a:rPr lang="ru-RU" dirty="0"/>
              <a:t>• Полимеры и композиты из возобновляемых ресурсов</a:t>
            </a:r>
            <a:r>
              <a:rPr lang="ru-RU" dirty="0" smtClean="0"/>
              <a:t>.</a:t>
            </a:r>
            <a:endParaRPr lang="ru-RU" b="1" dirty="0"/>
          </a:p>
        </p:txBody>
      </p:sp>
    </p:spTree>
    <p:extLst>
      <p:ext uri="{BB962C8B-B14F-4D97-AF65-F5344CB8AC3E}">
        <p14:creationId xmlns:p14="http://schemas.microsoft.com/office/powerpoint/2010/main" val="2662272301"/>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D:\Fotos 2017 setember Comp Mamy\DSC032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240000" cy="4680000"/>
          </a:xfrm>
          <a:prstGeom prst="rect">
            <a:avLst/>
          </a:prstGeom>
          <a:noFill/>
          <a:extLst>
            <a:ext uri="{909E8E84-426E-40DD-AFC4-6F175D3DCCD1}">
              <a14:hiddenFill xmlns:a14="http://schemas.microsoft.com/office/drawing/2010/main">
                <a:solidFill>
                  <a:srgbClr val="FFFFFF"/>
                </a:solidFill>
              </a14:hiddenFill>
            </a:ext>
          </a:extLst>
        </p:spPr>
      </p:pic>
      <p:pic>
        <p:nvPicPr>
          <p:cNvPr id="149507" name="Picture 3" descr="D:\Fotos 2017 setember Comp Mamy\DSC0329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68" t="15154"/>
          <a:stretch/>
        </p:blipFill>
        <p:spPr bwMode="auto">
          <a:xfrm>
            <a:off x="4966446" y="3801034"/>
            <a:ext cx="4177553" cy="305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67477"/>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460432" cy="6112443"/>
          </a:xfrm>
          <a:prstGeom prst="rect">
            <a:avLst/>
          </a:prstGeom>
          <a:noFill/>
        </p:spPr>
        <p:txBody>
          <a:bodyPr wrap="square" rtlCol="0">
            <a:spAutoFit/>
          </a:bodyPr>
          <a:lstStyle/>
          <a:p>
            <a:pPr algn="ctr">
              <a:lnSpc>
                <a:spcPct val="130000"/>
              </a:lnSpc>
              <a:defRPr/>
            </a:pPr>
            <a:r>
              <a:rPr lang="ru-RU" sz="2400" b="1" dirty="0" smtClean="0">
                <a:solidFill>
                  <a:srgbClr val="C00000"/>
                </a:solidFill>
                <a:effectLst>
                  <a:outerShdw blurRad="38100" dist="38100" dir="2700000" algn="tl">
                    <a:srgbClr val="000000">
                      <a:alpha val="43137"/>
                    </a:srgbClr>
                  </a:outerShdw>
                </a:effectLst>
              </a:rPr>
              <a:t>Линии исследования </a:t>
            </a:r>
            <a:r>
              <a:rPr lang="ru-RU" sz="2400" b="1" dirty="0" err="1" smtClean="0">
                <a:solidFill>
                  <a:srgbClr val="C00000"/>
                </a:solidFill>
                <a:effectLst>
                  <a:outerShdw blurRad="38100" dist="38100" dir="2700000" algn="tl">
                    <a:srgbClr val="000000">
                      <a:alpha val="43137"/>
                    </a:srgbClr>
                  </a:outerShdw>
                </a:effectLst>
              </a:rPr>
              <a:t>Матлаховой</a:t>
            </a:r>
            <a:r>
              <a:rPr lang="ru-RU" sz="2400" b="1" dirty="0" smtClean="0">
                <a:solidFill>
                  <a:srgbClr val="C00000"/>
                </a:solidFill>
                <a:effectLst>
                  <a:outerShdw blurRad="38100" dist="38100" dir="2700000" algn="tl">
                    <a:srgbClr val="000000">
                      <a:alpha val="43137"/>
                    </a:srgbClr>
                  </a:outerShdw>
                </a:effectLst>
              </a:rPr>
              <a:t> Л.А. </a:t>
            </a:r>
          </a:p>
          <a:p>
            <a:pPr algn="ctr">
              <a:lnSpc>
                <a:spcPct val="130000"/>
              </a:lnSpc>
              <a:defRPr/>
            </a:pPr>
            <a:r>
              <a:rPr lang="ru-RU" sz="2400" b="1" dirty="0" smtClean="0">
                <a:solidFill>
                  <a:srgbClr val="C00000"/>
                </a:solidFill>
                <a:effectLst>
                  <a:outerShdw blurRad="38100" dist="38100" dir="2700000" algn="tl">
                    <a:srgbClr val="000000">
                      <a:alpha val="43137"/>
                    </a:srgbClr>
                  </a:outerShdw>
                </a:effectLst>
              </a:rPr>
              <a:t>для студентов НИР и аспирантов</a:t>
            </a:r>
          </a:p>
          <a:p>
            <a:pPr>
              <a:lnSpc>
                <a:spcPct val="130000"/>
              </a:lnSpc>
              <a:defRPr/>
            </a:pPr>
            <a:endParaRPr lang="ru-RU" sz="2400" b="1" dirty="0">
              <a:solidFill>
                <a:srgbClr val="0070C0"/>
              </a:solidFill>
              <a:effectLst>
                <a:outerShdw blurRad="38100" dist="38100" dir="2700000" algn="tl">
                  <a:srgbClr val="000000">
                    <a:alpha val="43137"/>
                  </a:srgbClr>
                </a:outerShdw>
              </a:effectLst>
            </a:endParaRPr>
          </a:p>
          <a:p>
            <a:pPr>
              <a:lnSpc>
                <a:spcPct val="130000"/>
              </a:lnSpc>
              <a:defRPr/>
            </a:pPr>
            <a:r>
              <a:rPr lang="ru-RU" sz="2400" b="1" dirty="0" smtClean="0">
                <a:solidFill>
                  <a:srgbClr val="0070C0"/>
                </a:solidFill>
                <a:effectLst>
                  <a:outerShdw blurRad="38100" dist="38100" dir="2700000" algn="tl">
                    <a:srgbClr val="000000">
                      <a:alpha val="43137"/>
                    </a:srgbClr>
                  </a:outerShdw>
                </a:effectLst>
              </a:rPr>
              <a:t>Исследования структуры и свойств сплавов :</a:t>
            </a:r>
          </a:p>
          <a:p>
            <a:pPr>
              <a:lnSpc>
                <a:spcPct val="130000"/>
              </a:lnSpc>
              <a:defRPr/>
            </a:pPr>
            <a:r>
              <a:rPr lang="en-US" sz="2400" b="1" dirty="0" err="1">
                <a:solidFill>
                  <a:srgbClr val="0070C0"/>
                </a:solidFill>
                <a:effectLst>
                  <a:outerShdw blurRad="38100" dist="38100" dir="2700000" algn="tl">
                    <a:srgbClr val="000000">
                      <a:alpha val="43137"/>
                    </a:srgbClr>
                  </a:outerShdw>
                </a:effectLst>
              </a:rPr>
              <a:t>TiNi</a:t>
            </a:r>
            <a:r>
              <a:rPr lang="en-US" sz="2400" b="1" dirty="0">
                <a:solidFill>
                  <a:srgbClr val="0070C0"/>
                </a:solidFill>
                <a:effectLst>
                  <a:outerShdw blurRad="38100" dist="38100" dir="2700000" algn="tl">
                    <a:srgbClr val="000000">
                      <a:alpha val="43137"/>
                    </a:srgbClr>
                  </a:outerShdw>
                </a:effectLst>
              </a:rPr>
              <a:t> </a:t>
            </a:r>
            <a:r>
              <a:rPr lang="ru-RU" sz="2400" b="1" dirty="0" smtClean="0">
                <a:solidFill>
                  <a:srgbClr val="0070C0"/>
                </a:solidFill>
                <a:effectLst>
                  <a:outerShdw blurRad="38100" dist="38100" dir="2700000" algn="tl">
                    <a:srgbClr val="000000">
                      <a:alpha val="43137"/>
                    </a:srgbClr>
                  </a:outerShdw>
                </a:effectLst>
              </a:rPr>
              <a:t>, </a:t>
            </a:r>
            <a:r>
              <a:rPr lang="en-US" sz="2400" b="1" dirty="0" smtClean="0">
                <a:solidFill>
                  <a:srgbClr val="0070C0"/>
                </a:solidFill>
                <a:effectLst>
                  <a:outerShdw blurRad="38100" dist="38100" dir="2700000" algn="tl">
                    <a:srgbClr val="000000">
                      <a:alpha val="43137"/>
                    </a:srgbClr>
                  </a:outerShdw>
                </a:effectLst>
              </a:rPr>
              <a:t>Ti-</a:t>
            </a:r>
            <a:r>
              <a:rPr lang="en-US" sz="2400" b="1" dirty="0" err="1" smtClean="0">
                <a:solidFill>
                  <a:srgbClr val="0070C0"/>
                </a:solidFill>
                <a:effectLst>
                  <a:outerShdw blurRad="38100" dist="38100" dir="2700000" algn="tl">
                    <a:srgbClr val="000000">
                      <a:alpha val="43137"/>
                    </a:srgbClr>
                  </a:outerShdw>
                </a:effectLst>
              </a:rPr>
              <a:t>Nb</a:t>
            </a:r>
            <a:r>
              <a:rPr lang="en-US" sz="2400" b="1" dirty="0" smtClean="0">
                <a:solidFill>
                  <a:srgbClr val="0070C0"/>
                </a:solidFill>
                <a:effectLst>
                  <a:outerShdw blurRad="38100" dist="38100" dir="2700000" algn="tl">
                    <a:srgbClr val="000000">
                      <a:alpha val="43137"/>
                    </a:srgbClr>
                  </a:outerShdw>
                </a:effectLst>
              </a:rPr>
              <a:t>-Mo</a:t>
            </a:r>
            <a:r>
              <a:rPr lang="ru-RU" sz="2400" b="1" dirty="0" smtClean="0">
                <a:solidFill>
                  <a:srgbClr val="0070C0"/>
                </a:solidFill>
                <a:effectLst>
                  <a:outerShdw blurRad="38100" dist="38100" dir="2700000" algn="tl">
                    <a:srgbClr val="000000">
                      <a:alpha val="43137"/>
                    </a:srgbClr>
                  </a:outerShdw>
                </a:effectLst>
              </a:rPr>
              <a:t>, </a:t>
            </a:r>
            <a:r>
              <a:rPr lang="en-US" sz="2400" b="1" dirty="0">
                <a:solidFill>
                  <a:srgbClr val="0070C0"/>
                </a:solidFill>
                <a:effectLst>
                  <a:outerShdw blurRad="38100" dist="38100" dir="2700000" algn="tl">
                    <a:srgbClr val="000000">
                      <a:alpha val="43137"/>
                    </a:srgbClr>
                  </a:outerShdw>
                </a:effectLst>
              </a:rPr>
              <a:t>Ti-</a:t>
            </a:r>
            <a:r>
              <a:rPr lang="en-US" sz="2400" b="1" dirty="0" err="1">
                <a:solidFill>
                  <a:srgbClr val="0070C0"/>
                </a:solidFill>
                <a:effectLst>
                  <a:outerShdw blurRad="38100" dist="38100" dir="2700000" algn="tl">
                    <a:srgbClr val="000000">
                      <a:alpha val="43137"/>
                    </a:srgbClr>
                  </a:outerShdw>
                </a:effectLst>
              </a:rPr>
              <a:t>Nb</a:t>
            </a:r>
            <a:r>
              <a:rPr lang="en-US" sz="2400" b="1" dirty="0">
                <a:solidFill>
                  <a:srgbClr val="0070C0"/>
                </a:solidFill>
                <a:effectLst>
                  <a:outerShdw blurRad="38100" dist="38100" dir="2700000" algn="tl">
                    <a:srgbClr val="000000">
                      <a:alpha val="43137"/>
                    </a:srgbClr>
                  </a:outerShdw>
                </a:effectLst>
              </a:rPr>
              <a:t>-Al </a:t>
            </a:r>
            <a:r>
              <a:rPr lang="ru-RU" sz="2400" b="1" dirty="0" smtClean="0">
                <a:solidFill>
                  <a:srgbClr val="0070C0"/>
                </a:solidFill>
                <a:effectLst>
                  <a:outerShdw blurRad="38100" dist="38100" dir="2700000" algn="tl">
                    <a:srgbClr val="000000">
                      <a:alpha val="43137"/>
                    </a:srgbClr>
                  </a:outerShdw>
                </a:effectLst>
              </a:rPr>
              <a:t>- </a:t>
            </a:r>
            <a:r>
              <a:rPr lang="ru-RU" sz="2400" b="1" dirty="0">
                <a:solidFill>
                  <a:srgbClr val="0070C0"/>
                </a:solidFill>
                <a:effectLst>
                  <a:outerShdw blurRad="38100" dist="38100" dir="2700000" algn="tl">
                    <a:srgbClr val="000000">
                      <a:alpha val="43137"/>
                    </a:srgbClr>
                  </a:outerShdw>
                </a:effectLst>
              </a:rPr>
              <a:t>(получены в </a:t>
            </a:r>
            <a:r>
              <a:rPr lang="ru-RU" sz="2400" b="1" dirty="0" smtClean="0">
                <a:solidFill>
                  <a:srgbClr val="0070C0"/>
                </a:solidFill>
                <a:effectLst>
                  <a:outerShdw blurRad="38100" dist="38100" dir="2700000" algn="tl">
                    <a:srgbClr val="000000">
                      <a:alpha val="43137"/>
                    </a:srgbClr>
                  </a:outerShdw>
                </a:effectLst>
              </a:rPr>
              <a:t>ИМЕТ</a:t>
            </a:r>
            <a:r>
              <a:rPr lang="pt-BR" sz="2400" b="1" dirty="0" smtClean="0">
                <a:solidFill>
                  <a:srgbClr val="0070C0"/>
                </a:solidFill>
                <a:effectLst>
                  <a:outerShdw blurRad="38100" dist="38100" dir="2700000" algn="tl">
                    <a:srgbClr val="000000">
                      <a:alpha val="43137"/>
                    </a:srgbClr>
                  </a:outerShdw>
                </a:effectLst>
              </a:rPr>
              <a:t>)</a:t>
            </a:r>
            <a:endParaRPr lang="en-US" sz="2400" b="1" dirty="0" smtClean="0">
              <a:solidFill>
                <a:srgbClr val="0070C0"/>
              </a:solidFill>
              <a:effectLst>
                <a:outerShdw blurRad="38100" dist="38100" dir="2700000" algn="tl">
                  <a:srgbClr val="000000">
                    <a:alpha val="43137"/>
                  </a:srgbClr>
                </a:outerShdw>
              </a:effectLst>
            </a:endParaRPr>
          </a:p>
          <a:p>
            <a:pPr>
              <a:lnSpc>
                <a:spcPct val="130000"/>
              </a:lnSpc>
              <a:defRPr/>
            </a:pPr>
            <a:r>
              <a:rPr lang="en-US" sz="2400" b="1" dirty="0" smtClean="0">
                <a:solidFill>
                  <a:srgbClr val="0070C0"/>
                </a:solidFill>
                <a:effectLst>
                  <a:outerShdw blurRad="38100" dist="38100" dir="2700000" algn="tl">
                    <a:srgbClr val="000000">
                      <a:alpha val="43137"/>
                    </a:srgbClr>
                  </a:outerShdw>
                </a:effectLst>
              </a:rPr>
              <a:t>Cu-Al-Ni </a:t>
            </a:r>
            <a:r>
              <a:rPr lang="ru-RU" sz="2400" b="1" dirty="0" smtClean="0">
                <a:solidFill>
                  <a:srgbClr val="0070C0"/>
                </a:solidFill>
                <a:effectLst>
                  <a:outerShdw blurRad="38100" dist="38100" dir="2700000" algn="tl">
                    <a:srgbClr val="000000">
                      <a:alpha val="43137"/>
                    </a:srgbClr>
                  </a:outerShdw>
                </a:effectLst>
              </a:rPr>
              <a:t>– монокристаллические сплавы </a:t>
            </a:r>
            <a:r>
              <a:rPr lang="ru-RU" sz="2400" b="1" dirty="0">
                <a:solidFill>
                  <a:srgbClr val="0070C0"/>
                </a:solidFill>
                <a:effectLst>
                  <a:outerShdw blurRad="38100" dist="38100" dir="2700000" algn="tl">
                    <a:srgbClr val="000000">
                      <a:alpha val="43137"/>
                    </a:srgbClr>
                  </a:outerShdw>
                </a:effectLst>
              </a:rPr>
              <a:t>(получены </a:t>
            </a:r>
            <a:r>
              <a:rPr lang="ru-RU" sz="2400" b="1" dirty="0" smtClean="0">
                <a:solidFill>
                  <a:srgbClr val="0070C0"/>
                </a:solidFill>
                <a:effectLst>
                  <a:outerShdw blurRad="38100" dist="38100" dir="2700000" algn="tl">
                    <a:srgbClr val="000000">
                      <a:alpha val="43137"/>
                    </a:srgbClr>
                  </a:outerShdw>
                </a:effectLst>
              </a:rPr>
              <a:t>на предприятии </a:t>
            </a:r>
            <a:r>
              <a:rPr lang="pt-BR" sz="2400" dirty="0" smtClean="0"/>
              <a:t>“</a:t>
            </a:r>
            <a:r>
              <a:rPr lang="pt-BR" sz="2400" dirty="0"/>
              <a:t>Memory Crystals Group”, </a:t>
            </a:r>
            <a:r>
              <a:rPr lang="pt-BR" sz="2400" dirty="0" smtClean="0"/>
              <a:t> São </a:t>
            </a:r>
            <a:r>
              <a:rPr lang="pt-BR" sz="2400" dirty="0"/>
              <a:t>Petersburgo, Rússia</a:t>
            </a:r>
            <a:endParaRPr lang="ru-RU" sz="2400" b="1" dirty="0" smtClean="0">
              <a:solidFill>
                <a:srgbClr val="0070C0"/>
              </a:solidFill>
              <a:effectLst>
                <a:outerShdw blurRad="38100" dist="38100" dir="2700000" algn="tl">
                  <a:srgbClr val="000000">
                    <a:alpha val="43137"/>
                  </a:srgbClr>
                </a:outerShdw>
              </a:effectLst>
            </a:endParaRPr>
          </a:p>
          <a:p>
            <a:pPr>
              <a:lnSpc>
                <a:spcPct val="130000"/>
              </a:lnSpc>
              <a:defRPr/>
            </a:pPr>
            <a:r>
              <a:rPr lang="pt-BR" sz="2400" b="1" dirty="0" smtClean="0"/>
              <a:t>FAPERJ - Projeto </a:t>
            </a:r>
            <a:r>
              <a:rPr lang="pt-BR" sz="2400" b="1" dirty="0"/>
              <a:t>E—26 / 171.456 / 2001 – </a:t>
            </a:r>
            <a:r>
              <a:rPr lang="pt-BR" sz="2400" b="1" dirty="0" smtClean="0"/>
              <a:t>APQ1, 2002-2005</a:t>
            </a:r>
            <a:r>
              <a:rPr lang="pt-BR" sz="2400" b="1" dirty="0">
                <a:solidFill>
                  <a:srgbClr val="0070C0"/>
                </a:solidFill>
                <a:effectLst>
                  <a:outerShdw blurRad="38100" dist="38100" dir="2700000" algn="tl">
                    <a:srgbClr val="000000">
                      <a:alpha val="43137"/>
                    </a:srgbClr>
                  </a:outerShdw>
                </a:effectLst>
              </a:rPr>
              <a:t> ) </a:t>
            </a:r>
            <a:endParaRPr lang="ru-RU" sz="2400" b="1" dirty="0" smtClean="0">
              <a:solidFill>
                <a:srgbClr val="0070C0"/>
              </a:solidFill>
              <a:effectLst>
                <a:outerShdw blurRad="38100" dist="38100" dir="2700000" algn="tl">
                  <a:srgbClr val="000000">
                    <a:alpha val="43137"/>
                  </a:srgbClr>
                </a:outerShdw>
              </a:effectLst>
            </a:endParaRPr>
          </a:p>
          <a:p>
            <a:pPr>
              <a:lnSpc>
                <a:spcPct val="130000"/>
              </a:lnSpc>
              <a:defRPr/>
            </a:pPr>
            <a:r>
              <a:rPr lang="en-US" sz="2400" b="1" dirty="0" smtClean="0">
                <a:solidFill>
                  <a:srgbClr val="0070C0"/>
                </a:solidFill>
                <a:effectLst>
                  <a:outerShdw blurRad="38100" dist="38100" dir="2700000" algn="tl">
                    <a:srgbClr val="000000">
                      <a:alpha val="43137"/>
                    </a:srgbClr>
                  </a:outerShdw>
                </a:effectLst>
              </a:rPr>
              <a:t>Cu-Al-Ni </a:t>
            </a:r>
            <a:r>
              <a:rPr lang="ru-RU" sz="2400" b="1" dirty="0" smtClean="0">
                <a:solidFill>
                  <a:srgbClr val="0070C0"/>
                </a:solidFill>
                <a:effectLst>
                  <a:outerShdw blurRad="38100" dist="38100" dir="2700000" algn="tl">
                    <a:srgbClr val="000000">
                      <a:alpha val="43137"/>
                    </a:srgbClr>
                  </a:outerShdw>
                </a:effectLst>
              </a:rPr>
              <a:t>– поликристаллические сплавы (получены в Университете Бразилии </a:t>
            </a:r>
            <a:r>
              <a:rPr lang="pt-BR" sz="2400" dirty="0"/>
              <a:t>Universidade Federal de Campina Grande - PB, pela técnica de fusão a </a:t>
            </a:r>
            <a:r>
              <a:rPr lang="pt-BR" sz="2400" dirty="0" smtClean="0"/>
              <a:t>plasma</a:t>
            </a:r>
            <a:r>
              <a:rPr lang="pt-BR" sz="2400" b="1" dirty="0">
                <a:solidFill>
                  <a:srgbClr val="0070C0"/>
                </a:solidFill>
                <a:effectLst>
                  <a:outerShdw blurRad="38100" dist="38100" dir="2700000" algn="tl">
                    <a:srgbClr val="000000">
                      <a:alpha val="43137"/>
                    </a:srgbClr>
                  </a:outerShdw>
                </a:effectLst>
              </a:rPr>
              <a:t> )</a:t>
            </a:r>
            <a:endParaRPr lang="pt-BR" sz="2400" dirty="0" smtClean="0"/>
          </a:p>
          <a:p>
            <a:r>
              <a:rPr lang="ru-RU" sz="2400" b="1" dirty="0" smtClean="0">
                <a:solidFill>
                  <a:srgbClr val="0070C0"/>
                </a:solidFill>
                <a:effectLst>
                  <a:outerShdw blurRad="38100" dist="38100" dir="2700000" algn="tl">
                    <a:srgbClr val="000000">
                      <a:alpha val="43137"/>
                    </a:srgbClr>
                  </a:outerShdw>
                </a:effectLst>
              </a:rPr>
              <a:t>Ковкие чугуны - </a:t>
            </a:r>
            <a:r>
              <a:rPr lang="ru-RU" sz="2400" b="1" dirty="0">
                <a:solidFill>
                  <a:srgbClr val="0070C0"/>
                </a:solidFill>
                <a:effectLst>
                  <a:outerShdw blurRad="38100" dist="38100" dir="2700000" algn="tl">
                    <a:srgbClr val="000000">
                      <a:alpha val="43137"/>
                    </a:srgbClr>
                  </a:outerShdw>
                </a:effectLst>
              </a:rPr>
              <a:t>(получены </a:t>
            </a:r>
            <a:r>
              <a:rPr lang="ru-RU" sz="2400" b="1" dirty="0" smtClean="0">
                <a:solidFill>
                  <a:srgbClr val="0070C0"/>
                </a:solidFill>
                <a:effectLst>
                  <a:outerShdw blurRad="38100" dist="38100" dir="2700000" algn="tl">
                    <a:srgbClr val="000000">
                      <a:alpha val="43137"/>
                    </a:srgbClr>
                  </a:outerShdw>
                </a:effectLst>
              </a:rPr>
              <a:t>на металлургическом предприятии  </a:t>
            </a:r>
            <a:r>
              <a:rPr lang="pt-BR" sz="2400" dirty="0"/>
              <a:t>Saint-Gobain </a:t>
            </a:r>
            <a:r>
              <a:rPr lang="pt-BR" sz="2400" dirty="0" smtClean="0"/>
              <a:t>Canalizações</a:t>
            </a:r>
            <a:r>
              <a:rPr lang="ru-RU" sz="2400" dirty="0" smtClean="0"/>
              <a:t>, </a:t>
            </a:r>
            <a:r>
              <a:rPr lang="pt-BR" sz="2400" dirty="0" smtClean="0"/>
              <a:t>Barra </a:t>
            </a:r>
            <a:r>
              <a:rPr lang="pt-BR" sz="2400" dirty="0"/>
              <a:t>Mansa, RJ, </a:t>
            </a:r>
            <a:r>
              <a:rPr lang="pt-BR" sz="2400" dirty="0" smtClean="0"/>
              <a:t>Brasil</a:t>
            </a:r>
            <a:r>
              <a:rPr lang="pt-BR" sz="2400" b="1" dirty="0" smtClean="0">
                <a:solidFill>
                  <a:srgbClr val="0070C0"/>
                </a:solidFill>
                <a:effectLst>
                  <a:outerShdw blurRad="38100" dist="38100" dir="2700000" algn="tl">
                    <a:srgbClr val="000000">
                      <a:alpha val="43137"/>
                    </a:srgbClr>
                  </a:outerShdw>
                </a:effectLst>
              </a:rPr>
              <a:t>)</a:t>
            </a:r>
            <a:endParaRPr lang="ru-RU" sz="2400" b="1" dirty="0" smtClean="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5693855"/>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41229" y="1628800"/>
            <a:ext cx="8572560" cy="2308324"/>
          </a:xfrm>
          <a:prstGeom prst="rect">
            <a:avLst/>
          </a:prstGeom>
          <a:noFill/>
        </p:spPr>
        <p:txBody>
          <a:bodyPr wrap="square" rtlCol="0">
            <a:spAutoFit/>
          </a:bodyPr>
          <a:lstStyle/>
          <a:p>
            <a:pPr algn="ctr"/>
            <a:r>
              <a:rPr lang="ru-RU" sz="3600" b="1" dirty="0" smtClean="0">
                <a:solidFill>
                  <a:schemeClr val="tx2">
                    <a:lumMod val="75000"/>
                  </a:schemeClr>
                </a:solidFill>
              </a:rPr>
              <a:t>Модуль упругости и структурные изменения в сплавах </a:t>
            </a:r>
            <a:r>
              <a:rPr lang="en-US" sz="3600" b="1" dirty="0" smtClean="0">
                <a:solidFill>
                  <a:schemeClr val="tx2">
                    <a:lumMod val="75000"/>
                  </a:schemeClr>
                </a:solidFill>
              </a:rPr>
              <a:t> </a:t>
            </a:r>
            <a:r>
              <a:rPr lang="en-US" sz="3600" b="1" dirty="0" err="1" smtClean="0">
                <a:solidFill>
                  <a:schemeClr val="tx2">
                    <a:lumMod val="75000"/>
                  </a:schemeClr>
                </a:solidFill>
              </a:rPr>
              <a:t>TiNi</a:t>
            </a:r>
            <a:r>
              <a:rPr lang="en-US" sz="3600" b="1" dirty="0" smtClean="0">
                <a:solidFill>
                  <a:schemeClr val="tx2">
                    <a:lumMod val="75000"/>
                  </a:schemeClr>
                </a:solidFill>
              </a:rPr>
              <a:t> </a:t>
            </a:r>
            <a:r>
              <a:rPr lang="ru-RU" sz="3600" b="1" dirty="0" smtClean="0">
                <a:solidFill>
                  <a:schemeClr val="tx2">
                    <a:lumMod val="75000"/>
                  </a:schemeClr>
                </a:solidFill>
              </a:rPr>
              <a:t> и </a:t>
            </a:r>
            <a:r>
              <a:rPr lang="en-US" sz="3600" b="1" dirty="0" smtClean="0">
                <a:solidFill>
                  <a:schemeClr val="tx2">
                    <a:lumMod val="75000"/>
                  </a:schemeClr>
                </a:solidFill>
              </a:rPr>
              <a:t>Cu-Al-Ni </a:t>
            </a:r>
            <a:r>
              <a:rPr lang="ru-RU" sz="3600" b="1" dirty="0" smtClean="0">
                <a:solidFill>
                  <a:schemeClr val="tx2">
                    <a:lumMod val="75000"/>
                  </a:schemeClr>
                </a:solidFill>
              </a:rPr>
              <a:t>при деформации и реализации неупругих эффектов </a:t>
            </a:r>
            <a:endParaRPr lang="pt-BR" sz="3600" dirty="0" smtClean="0">
              <a:solidFill>
                <a:schemeClr val="tx2">
                  <a:lumMod val="75000"/>
                </a:schemeClr>
              </a:solidFill>
            </a:endParaRPr>
          </a:p>
        </p:txBody>
      </p:sp>
      <p:sp>
        <p:nvSpPr>
          <p:cNvPr id="14" name="TextBox 13"/>
          <p:cNvSpPr txBox="1"/>
          <p:nvPr/>
        </p:nvSpPr>
        <p:spPr>
          <a:xfrm>
            <a:off x="98353" y="5559568"/>
            <a:ext cx="8858312" cy="1231106"/>
          </a:xfrm>
          <a:prstGeom prst="rect">
            <a:avLst/>
          </a:prstGeom>
          <a:noFill/>
        </p:spPr>
        <p:txBody>
          <a:bodyPr wrap="square" rtlCol="0">
            <a:spAutoFit/>
          </a:bodyPr>
          <a:lstStyle/>
          <a:p>
            <a:pPr algn="ctr"/>
            <a:r>
              <a:rPr lang="es-ES" sz="2800" i="1" dirty="0" smtClean="0">
                <a:solidFill>
                  <a:schemeClr val="tx2">
                    <a:lumMod val="75000"/>
                  </a:schemeClr>
                </a:solidFill>
              </a:rPr>
              <a:t> </a:t>
            </a:r>
          </a:p>
          <a:p>
            <a:pPr algn="ctr"/>
            <a:r>
              <a:rPr lang="en-US" altLang="zh-CN" sz="2300" dirty="0" smtClean="0">
                <a:effectLst>
                  <a:outerShdw blurRad="38100" dist="38100" dir="2700000" algn="tl">
                    <a:srgbClr val="000000">
                      <a:alpha val="43137"/>
                    </a:srgbClr>
                  </a:outerShdw>
                </a:effectLst>
                <a:ea typeface="宋体" pitchFamily="2" charset="-122"/>
              </a:rPr>
              <a:t>1 - State University of Northern of Rio de Janeiro (UENF), Campos, Brazil</a:t>
            </a:r>
          </a:p>
          <a:p>
            <a:pPr algn="ctr"/>
            <a:r>
              <a:rPr lang="en-US" sz="2300" dirty="0" smtClean="0">
                <a:effectLst>
                  <a:outerShdw blurRad="38100" dist="38100" dir="2700000" algn="tl">
                    <a:srgbClr val="000000">
                      <a:alpha val="43137"/>
                    </a:srgbClr>
                  </a:outerShdw>
                </a:effectLst>
              </a:rPr>
              <a:t>2 - A .A. </a:t>
            </a:r>
            <a:r>
              <a:rPr lang="en-US" sz="2300" dirty="0" err="1" smtClean="0">
                <a:effectLst>
                  <a:outerShdw blurRad="38100" dist="38100" dir="2700000" algn="tl">
                    <a:srgbClr val="000000">
                      <a:alpha val="43137"/>
                    </a:srgbClr>
                  </a:outerShdw>
                </a:effectLst>
              </a:rPr>
              <a:t>Baikov</a:t>
            </a:r>
            <a:r>
              <a:rPr lang="en-US" sz="2300" dirty="0" smtClean="0">
                <a:effectLst>
                  <a:outerShdw blurRad="38100" dist="38100" dir="2700000" algn="tl">
                    <a:srgbClr val="000000">
                      <a:alpha val="43137"/>
                    </a:srgbClr>
                  </a:outerShdw>
                </a:effectLst>
              </a:rPr>
              <a:t> Institute of Metallurgy (IMET), Moscow, Russia</a:t>
            </a:r>
            <a:endParaRPr lang="en-US" sz="2300"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kurva.bmp"/>
          <p:cNvPicPr>
            <a:picLocks noChangeAspect="1"/>
          </p:cNvPicPr>
          <p:nvPr/>
        </p:nvPicPr>
        <p:blipFill>
          <a:blip r:embed="rId2"/>
          <a:stretch>
            <a:fillRect/>
          </a:stretch>
        </p:blipFill>
        <p:spPr>
          <a:xfrm>
            <a:off x="4572000" y="2571744"/>
            <a:ext cx="4500562" cy="3143272"/>
          </a:xfrm>
          <a:prstGeom prst="rect">
            <a:avLst/>
          </a:prstGeom>
        </p:spPr>
      </p:pic>
      <p:sp>
        <p:nvSpPr>
          <p:cNvPr id="3" name="Título 1"/>
          <p:cNvSpPr txBox="1">
            <a:spLocks/>
          </p:cNvSpPr>
          <p:nvPr/>
        </p:nvSpPr>
        <p:spPr>
          <a:xfrm>
            <a:off x="771556" y="-24"/>
            <a:ext cx="8229600" cy="64294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mj-lt"/>
                <a:ea typeface="+mj-ea"/>
                <a:cs typeface="+mj-cs"/>
              </a:rPr>
              <a:t>ОМП и ЭПФ</a:t>
            </a:r>
            <a:endParaRPr kumimoji="0" lang="pt-BR" sz="3600" b="0" i="0" u="none" strike="noStrike" kern="1200" cap="none" spc="0" normalizeH="0" baseline="0" noProof="0" dirty="0">
              <a:ln>
                <a:noFill/>
              </a:ln>
              <a:solidFill>
                <a:schemeClr val="tx2">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pic>
        <p:nvPicPr>
          <p:cNvPr id="11" name="Рисунок 10" descr="MA.bmp"/>
          <p:cNvPicPr>
            <a:picLocks noChangeAspect="1"/>
          </p:cNvPicPr>
          <p:nvPr/>
        </p:nvPicPr>
        <p:blipFill>
          <a:blip r:embed="rId3"/>
          <a:stretch>
            <a:fillRect/>
          </a:stretch>
        </p:blipFill>
        <p:spPr>
          <a:xfrm>
            <a:off x="1000100" y="2428868"/>
            <a:ext cx="3411157" cy="3314698"/>
          </a:xfrm>
          <a:prstGeom prst="rect">
            <a:avLst/>
          </a:prstGeom>
        </p:spPr>
      </p:pic>
      <p:sp>
        <p:nvSpPr>
          <p:cNvPr id="12" name="TextBox 11"/>
          <p:cNvSpPr txBox="1"/>
          <p:nvPr/>
        </p:nvSpPr>
        <p:spPr>
          <a:xfrm>
            <a:off x="714348" y="5857892"/>
            <a:ext cx="8429652" cy="400110"/>
          </a:xfrm>
          <a:prstGeom prst="rect">
            <a:avLst/>
          </a:prstGeom>
          <a:noFill/>
        </p:spPr>
        <p:txBody>
          <a:bodyPr wrap="square" rtlCol="0">
            <a:spAutoFit/>
          </a:bodyPr>
          <a:lstStyle/>
          <a:p>
            <a:r>
              <a:rPr lang="en-US" sz="2000" b="1" dirty="0" smtClean="0"/>
              <a:t>Scheme of </a:t>
            </a:r>
            <a:r>
              <a:rPr lang="pt-BR" sz="2000" b="1" dirty="0" smtClean="0">
                <a:solidFill>
                  <a:srgbClr val="0C182E"/>
                </a:solidFill>
                <a:cs typeface="Times New Roman" pitchFamily="18" charset="0"/>
              </a:rPr>
              <a:t>RMT -  Tipical curve of deformation of SMA.   </a:t>
            </a:r>
            <a:r>
              <a:rPr lang="pt-BR" b="1" dirty="0" smtClean="0">
                <a:solidFill>
                  <a:srgbClr val="0C182E"/>
                </a:solidFill>
                <a:cs typeface="Times New Roman" pitchFamily="18" charset="0"/>
              </a:rPr>
              <a:t>Otsuka e Wayman, 1998</a:t>
            </a:r>
            <a:endParaRPr lang="en-US" b="1"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for Wasilevsky.bmp"/>
          <p:cNvPicPr>
            <a:picLocks noChangeAspect="1"/>
          </p:cNvPicPr>
          <p:nvPr/>
        </p:nvPicPr>
        <p:blipFill>
          <a:blip r:embed="rId2"/>
          <a:stretch>
            <a:fillRect/>
          </a:stretch>
        </p:blipFill>
        <p:spPr>
          <a:xfrm>
            <a:off x="1195413" y="1547825"/>
            <a:ext cx="7019925" cy="3667125"/>
          </a:xfrm>
          <a:prstGeom prst="rect">
            <a:avLst/>
          </a:prstGeom>
        </p:spPr>
      </p:pic>
      <p:sp>
        <p:nvSpPr>
          <p:cNvPr id="25" name="TextBox 24"/>
          <p:cNvSpPr txBox="1"/>
          <p:nvPr/>
        </p:nvSpPr>
        <p:spPr>
          <a:xfrm>
            <a:off x="1214414" y="5786454"/>
            <a:ext cx="6858048" cy="430887"/>
          </a:xfrm>
          <a:prstGeom prst="rect">
            <a:avLst/>
          </a:prstGeom>
          <a:noFill/>
        </p:spPr>
        <p:txBody>
          <a:bodyPr wrap="square" rtlCol="0">
            <a:spAutoFit/>
          </a:bodyPr>
          <a:lstStyle/>
          <a:p>
            <a:pPr algn="ctr"/>
            <a:r>
              <a:rPr lang="ru-RU" sz="2200" b="1" dirty="0" smtClean="0"/>
              <a:t>Температура и ОМП</a:t>
            </a:r>
            <a:endParaRPr lang="en-US" sz="2200" b="1"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2" descr="Fig 3.tif"/>
          <p:cNvPicPr/>
          <p:nvPr/>
        </p:nvPicPr>
        <p:blipFill>
          <a:blip r:embed="rId2"/>
          <a:stretch>
            <a:fillRect/>
          </a:stretch>
        </p:blipFill>
        <p:spPr>
          <a:xfrm>
            <a:off x="899592" y="692696"/>
            <a:ext cx="7236206" cy="4680520"/>
          </a:xfrm>
          <a:prstGeom prst="rect">
            <a:avLst/>
          </a:prstGeom>
        </p:spPr>
      </p:pic>
      <p:sp>
        <p:nvSpPr>
          <p:cNvPr id="3" name="TextBox 2"/>
          <p:cNvSpPr txBox="1"/>
          <p:nvPr/>
        </p:nvSpPr>
        <p:spPr>
          <a:xfrm>
            <a:off x="323528" y="5733256"/>
            <a:ext cx="8496944" cy="1200329"/>
          </a:xfrm>
          <a:prstGeom prst="rect">
            <a:avLst/>
          </a:prstGeom>
          <a:noFill/>
        </p:spPr>
        <p:txBody>
          <a:bodyPr wrap="square" rtlCol="0">
            <a:spAutoFit/>
          </a:bodyPr>
          <a:lstStyle/>
          <a:p>
            <a:r>
              <a:rPr lang="en-US" b="1" dirty="0"/>
              <a:t>Figure 3.</a:t>
            </a:r>
            <a:r>
              <a:rPr lang="en-US" dirty="0"/>
              <a:t> Temperature dependence of moduli E and G, Poisson’s ratio </a:t>
            </a:r>
            <a:r>
              <a:rPr lang="ru-RU" dirty="0">
                <a:sym typeface="Symbol"/>
              </a:rPr>
              <a:t></a:t>
            </a:r>
            <a:r>
              <a:rPr lang="en-US" dirty="0"/>
              <a:t> and adiabatic compressibility K</a:t>
            </a:r>
            <a:r>
              <a:rPr lang="en-US" baseline="-25000" dirty="0"/>
              <a:t>s</a:t>
            </a:r>
            <a:r>
              <a:rPr lang="en-US" dirty="0"/>
              <a:t> of </a:t>
            </a:r>
            <a:r>
              <a:rPr lang="en-US" dirty="0" err="1"/>
              <a:t>TiNi</a:t>
            </a:r>
            <a:r>
              <a:rPr lang="en-US" dirty="0"/>
              <a:t> alloy quenched from 980 </a:t>
            </a:r>
            <a:r>
              <a:rPr lang="en-US" baseline="30000" dirty="0" err="1"/>
              <a:t>o</a:t>
            </a:r>
            <a:r>
              <a:rPr lang="en-US" dirty="0" err="1"/>
              <a:t>C</a:t>
            </a:r>
            <a:r>
              <a:rPr lang="en-US" dirty="0"/>
              <a:t>: (1) • - on heating and (2) o - on cooling (2) </a:t>
            </a:r>
            <a:r>
              <a:rPr lang="en-US" dirty="0" smtClean="0"/>
              <a:t>[</a:t>
            </a:r>
            <a:r>
              <a:rPr lang="ru-RU" dirty="0" smtClean="0"/>
              <a:t>Белоусов  О.К.</a:t>
            </a:r>
            <a:r>
              <a:rPr lang="en-US" dirty="0" smtClean="0"/>
              <a:t>]. </a:t>
            </a:r>
            <a:endParaRPr lang="ru-RU" dirty="0"/>
          </a:p>
          <a:p>
            <a:endParaRPr lang="ru-RU" dirty="0"/>
          </a:p>
        </p:txBody>
      </p:sp>
    </p:spTree>
    <p:extLst>
      <p:ext uri="{BB962C8B-B14F-4D97-AF65-F5344CB8AC3E}">
        <p14:creationId xmlns:p14="http://schemas.microsoft.com/office/powerpoint/2010/main" val="3820740933"/>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descr="kurva.bmp"/>
          <p:cNvPicPr>
            <a:picLocks noChangeAspect="1"/>
          </p:cNvPicPr>
          <p:nvPr/>
        </p:nvPicPr>
        <p:blipFill>
          <a:blip r:embed="rId2"/>
          <a:stretch>
            <a:fillRect/>
          </a:stretch>
        </p:blipFill>
        <p:spPr>
          <a:xfrm>
            <a:off x="714348" y="1514495"/>
            <a:ext cx="7324725" cy="4772025"/>
          </a:xfrm>
          <a:prstGeom prst="rect">
            <a:avLst/>
          </a:prstGeom>
        </p:spPr>
      </p:pic>
      <p:sp>
        <p:nvSpPr>
          <p:cNvPr id="26629" name="Text Box 3"/>
          <p:cNvSpPr txBox="1">
            <a:spLocks noChangeArrowheads="1"/>
          </p:cNvSpPr>
          <p:nvPr/>
        </p:nvSpPr>
        <p:spPr bwMode="auto">
          <a:xfrm>
            <a:off x="1571605" y="1994592"/>
            <a:ext cx="3143271" cy="1077218"/>
          </a:xfrm>
          <a:prstGeom prst="rect">
            <a:avLst/>
          </a:prstGeom>
          <a:noFill/>
          <a:ln w="28575">
            <a:solidFill>
              <a:srgbClr val="5BD4FF"/>
            </a:solidFill>
            <a:miter lim="800000"/>
            <a:headEnd/>
            <a:tailEnd/>
          </a:ln>
        </p:spPr>
        <p:txBody>
          <a:bodyPr wrap="square">
            <a:spAutoFit/>
          </a:bodyPr>
          <a:lstStyle/>
          <a:p>
            <a:pPr algn="ctr">
              <a:buClr>
                <a:srgbClr val="75AE0E"/>
              </a:buClr>
              <a:buSzPct val="143000"/>
            </a:pPr>
            <a:r>
              <a:rPr lang="pt-BR" sz="1600" b="1" dirty="0" smtClean="0">
                <a:solidFill>
                  <a:srgbClr val="002A00"/>
                </a:solidFill>
              </a:rPr>
              <a:t>Martensitic transformation,  and/ or martensite reorientation, acompanied   by the acumulation of recuverable deformation (SME)</a:t>
            </a:r>
            <a:endParaRPr lang="pt-BR" sz="1600" b="1" dirty="0">
              <a:solidFill>
                <a:srgbClr val="002A00"/>
              </a:solidFill>
            </a:endParaRPr>
          </a:p>
        </p:txBody>
      </p:sp>
      <p:sp>
        <p:nvSpPr>
          <p:cNvPr id="7" name="Elipse 6"/>
          <p:cNvSpPr/>
          <p:nvPr/>
        </p:nvSpPr>
        <p:spPr>
          <a:xfrm rot="1169692">
            <a:off x="1079500" y="3778250"/>
            <a:ext cx="919163" cy="2319338"/>
          </a:xfrm>
          <a:prstGeom prst="ellipse">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p:cNvSpPr/>
          <p:nvPr/>
        </p:nvSpPr>
        <p:spPr>
          <a:xfrm rot="2170140">
            <a:off x="4827588" y="2403475"/>
            <a:ext cx="801687" cy="1962150"/>
          </a:xfrm>
          <a:prstGeom prst="ellipse">
            <a:avLst/>
          </a:prstGeom>
          <a:noFill/>
          <a:ln w="28575">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6632" name="Text Box 3"/>
          <p:cNvSpPr txBox="1">
            <a:spLocks noChangeArrowheads="1"/>
          </p:cNvSpPr>
          <p:nvPr/>
        </p:nvSpPr>
        <p:spPr bwMode="auto">
          <a:xfrm>
            <a:off x="3059113" y="4724400"/>
            <a:ext cx="1296987" cy="584775"/>
          </a:xfrm>
          <a:prstGeom prst="rect">
            <a:avLst/>
          </a:prstGeom>
          <a:noFill/>
          <a:ln w="28575">
            <a:solidFill>
              <a:srgbClr val="FF0000"/>
            </a:solidFill>
            <a:miter lim="800000"/>
            <a:headEnd/>
            <a:tailEnd/>
          </a:ln>
        </p:spPr>
        <p:txBody>
          <a:bodyPr>
            <a:spAutoFit/>
          </a:bodyPr>
          <a:lstStyle/>
          <a:p>
            <a:pPr algn="ctr">
              <a:buClr>
                <a:srgbClr val="75AE0E"/>
              </a:buClr>
              <a:buSzPct val="143000"/>
            </a:pPr>
            <a:r>
              <a:rPr lang="pt-PT" sz="1600" b="1" dirty="0" smtClean="0">
                <a:solidFill>
                  <a:srgbClr val="002A00"/>
                </a:solidFill>
              </a:rPr>
              <a:t>Elastic Deformation</a:t>
            </a:r>
            <a:endParaRPr lang="pt-PT" sz="1600" b="1" dirty="0">
              <a:solidFill>
                <a:srgbClr val="002A00"/>
              </a:solidFill>
            </a:endParaRPr>
          </a:p>
        </p:txBody>
      </p:sp>
      <p:sp>
        <p:nvSpPr>
          <p:cNvPr id="26633" name="Text Box 3"/>
          <p:cNvSpPr txBox="1">
            <a:spLocks noChangeArrowheads="1"/>
          </p:cNvSpPr>
          <p:nvPr/>
        </p:nvSpPr>
        <p:spPr bwMode="auto">
          <a:xfrm>
            <a:off x="6586538" y="3557588"/>
            <a:ext cx="2449512" cy="830997"/>
          </a:xfrm>
          <a:prstGeom prst="rect">
            <a:avLst/>
          </a:prstGeom>
          <a:noFill/>
          <a:ln w="28575">
            <a:solidFill>
              <a:srgbClr val="75F303"/>
            </a:solidFill>
            <a:miter lim="800000"/>
            <a:headEnd/>
            <a:tailEnd/>
          </a:ln>
        </p:spPr>
        <p:txBody>
          <a:bodyPr wrap="square">
            <a:spAutoFit/>
          </a:bodyPr>
          <a:lstStyle/>
          <a:p>
            <a:pPr algn="ctr">
              <a:buClr>
                <a:srgbClr val="75AE0E"/>
              </a:buClr>
              <a:buSzPct val="143000"/>
            </a:pPr>
            <a:r>
              <a:rPr lang="pt-BR" sz="1600" b="1" dirty="0" smtClean="0">
                <a:solidFill>
                  <a:srgbClr val="002A00"/>
                </a:solidFill>
              </a:rPr>
              <a:t>Plastic  and  elastic deformation, up to fracture</a:t>
            </a:r>
            <a:endParaRPr lang="pt-BR" sz="1600" b="1" dirty="0">
              <a:solidFill>
                <a:srgbClr val="002A00"/>
              </a:solidFill>
              <a:cs typeface="Times New Roman" pitchFamily="18" charset="0"/>
            </a:endParaRPr>
          </a:p>
        </p:txBody>
      </p:sp>
      <p:cxnSp>
        <p:nvCxnSpPr>
          <p:cNvPr id="12" name="Conector de seta reta 11"/>
          <p:cNvCxnSpPr>
            <a:stCxn id="7" idx="6"/>
          </p:cNvCxnSpPr>
          <p:nvPr/>
        </p:nvCxnSpPr>
        <p:spPr>
          <a:xfrm flipV="1">
            <a:off x="1973263" y="5084763"/>
            <a:ext cx="1014412" cy="6350"/>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rot="5400000" flipH="1" flipV="1">
            <a:off x="2963059" y="3393282"/>
            <a:ext cx="503237" cy="0"/>
          </a:xfrm>
          <a:prstGeom prst="straightConnector1">
            <a:avLst/>
          </a:prstGeom>
          <a:ln w="28575">
            <a:solidFill>
              <a:srgbClr val="5BD4FF"/>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Conector de seta reta 13"/>
          <p:cNvCxnSpPr>
            <a:stCxn id="17" idx="6"/>
          </p:cNvCxnSpPr>
          <p:nvPr/>
        </p:nvCxnSpPr>
        <p:spPr>
          <a:xfrm rot="16200000" flipH="1">
            <a:off x="6947694" y="2705894"/>
            <a:ext cx="755650" cy="833438"/>
          </a:xfrm>
          <a:prstGeom prst="straightConnector1">
            <a:avLst/>
          </a:prstGeom>
          <a:ln w="28575">
            <a:solidFill>
              <a:srgbClr val="75F30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Elipse 16"/>
          <p:cNvSpPr/>
          <p:nvPr/>
        </p:nvSpPr>
        <p:spPr>
          <a:xfrm rot="3891040">
            <a:off x="6180138" y="1362075"/>
            <a:ext cx="1022350" cy="1838325"/>
          </a:xfrm>
          <a:prstGeom prst="ellipse">
            <a:avLst/>
          </a:prstGeom>
          <a:noFill/>
          <a:ln w="28575">
            <a:solidFill>
              <a:srgbClr val="75F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6638" name="Text Box 3"/>
          <p:cNvSpPr txBox="1">
            <a:spLocks noChangeArrowheads="1"/>
          </p:cNvSpPr>
          <p:nvPr/>
        </p:nvSpPr>
        <p:spPr bwMode="auto">
          <a:xfrm>
            <a:off x="5003800" y="4686300"/>
            <a:ext cx="1296988" cy="861774"/>
          </a:xfrm>
          <a:prstGeom prst="rect">
            <a:avLst/>
          </a:prstGeom>
          <a:noFill/>
          <a:ln w="28575">
            <a:solidFill>
              <a:srgbClr val="7030A0"/>
            </a:solidFill>
            <a:miter lim="800000"/>
            <a:headEnd/>
            <a:tailEnd/>
          </a:ln>
        </p:spPr>
        <p:txBody>
          <a:bodyPr>
            <a:spAutoFit/>
          </a:bodyPr>
          <a:lstStyle/>
          <a:p>
            <a:pPr algn="ctr">
              <a:buClr>
                <a:srgbClr val="75AE0E"/>
              </a:buClr>
              <a:buSzPct val="143000"/>
            </a:pPr>
            <a:r>
              <a:rPr lang="pt-PT" sz="1600" b="1" dirty="0" smtClean="0">
                <a:solidFill>
                  <a:srgbClr val="002A00"/>
                </a:solidFill>
              </a:rPr>
              <a:t>Elastic deformation.</a:t>
            </a:r>
          </a:p>
          <a:p>
            <a:pPr algn="ctr">
              <a:buClr>
                <a:srgbClr val="75AE0E"/>
              </a:buClr>
              <a:buSzPct val="143000"/>
            </a:pPr>
            <a:r>
              <a:rPr lang="en-US" sz="1600" b="1" dirty="0" smtClean="0"/>
              <a:t>Hardening</a:t>
            </a:r>
            <a:endParaRPr lang="pt-PT" sz="1600" b="1" dirty="0">
              <a:solidFill>
                <a:srgbClr val="002A00"/>
              </a:solidFill>
            </a:endParaRPr>
          </a:p>
        </p:txBody>
      </p:sp>
      <p:cxnSp>
        <p:nvCxnSpPr>
          <p:cNvPr id="19" name="Conector de seta reta 18"/>
          <p:cNvCxnSpPr/>
          <p:nvPr/>
        </p:nvCxnSpPr>
        <p:spPr>
          <a:xfrm rot="16200000" flipH="1">
            <a:off x="5112544" y="4040982"/>
            <a:ext cx="1079500" cy="144462"/>
          </a:xfrm>
          <a:prstGeom prst="straightConnector1">
            <a:avLst/>
          </a:prstGeom>
          <a:ln w="28575">
            <a:solidFill>
              <a:srgbClr val="7030A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Elipse 19"/>
          <p:cNvSpPr/>
          <p:nvPr/>
        </p:nvSpPr>
        <p:spPr>
          <a:xfrm rot="5400000">
            <a:off x="2745582" y="2397918"/>
            <a:ext cx="889000" cy="3332163"/>
          </a:xfrm>
          <a:prstGeom prst="ellipse">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6641" name="Retângulo 4"/>
          <p:cNvSpPr>
            <a:spLocks noChangeArrowheads="1"/>
          </p:cNvSpPr>
          <p:nvPr/>
        </p:nvSpPr>
        <p:spPr bwMode="auto">
          <a:xfrm>
            <a:off x="1408736" y="714356"/>
            <a:ext cx="3395481" cy="400110"/>
          </a:xfrm>
          <a:prstGeom prst="rect">
            <a:avLst/>
          </a:prstGeom>
          <a:noFill/>
          <a:ln w="9525">
            <a:noFill/>
            <a:miter lim="800000"/>
            <a:headEnd/>
            <a:tailEnd/>
          </a:ln>
        </p:spPr>
        <p:txBody>
          <a:bodyPr wrap="none">
            <a:spAutoFit/>
          </a:bodyPr>
          <a:lstStyle/>
          <a:p>
            <a:r>
              <a:rPr lang="ru-RU" sz="2000" b="1" dirty="0" smtClean="0">
                <a:solidFill>
                  <a:srgbClr val="19315D"/>
                </a:solidFill>
              </a:rPr>
              <a:t>Деформация сплавов с ОМП</a:t>
            </a:r>
            <a:endParaRPr lang="pt-BR" sz="2000" dirty="0">
              <a:solidFill>
                <a:srgbClr val="19315D"/>
              </a:solidFill>
            </a:endParaRPr>
          </a:p>
        </p:txBody>
      </p:sp>
      <p:sp>
        <p:nvSpPr>
          <p:cNvPr id="23" name="TextBox 22"/>
          <p:cNvSpPr txBox="1"/>
          <p:nvPr/>
        </p:nvSpPr>
        <p:spPr>
          <a:xfrm>
            <a:off x="428596" y="6180916"/>
            <a:ext cx="8429652" cy="677108"/>
          </a:xfrm>
          <a:prstGeom prst="rect">
            <a:avLst/>
          </a:prstGeom>
          <a:noFill/>
        </p:spPr>
        <p:txBody>
          <a:bodyPr wrap="square" rtlCol="0">
            <a:spAutoFit/>
          </a:bodyPr>
          <a:lstStyle/>
          <a:p>
            <a:pPr algn="ctr"/>
            <a:r>
              <a:rPr lang="ru-RU" sz="2000" b="1" dirty="0" smtClean="0">
                <a:solidFill>
                  <a:srgbClr val="0C182E"/>
                </a:solidFill>
                <a:cs typeface="Times New Roman" pitchFamily="18" charset="0"/>
              </a:rPr>
              <a:t>Типичная кривая деформации сплавов с ОМП </a:t>
            </a:r>
            <a:r>
              <a:rPr lang="pt-BR" b="1" dirty="0" smtClean="0">
                <a:solidFill>
                  <a:srgbClr val="0C182E"/>
                </a:solidFill>
                <a:cs typeface="Times New Roman" pitchFamily="18" charset="0"/>
              </a:rPr>
              <a:t>(Otsuka e Wayman, 1998), (Huang </a:t>
            </a:r>
            <a:r>
              <a:rPr lang="pt-BR" b="1" i="1" dirty="0" smtClean="0">
                <a:solidFill>
                  <a:srgbClr val="0C182E"/>
                </a:solidFill>
                <a:cs typeface="Times New Roman" pitchFamily="18" charset="0"/>
              </a:rPr>
              <a:t>et al.</a:t>
            </a:r>
            <a:r>
              <a:rPr lang="pt-BR" b="1" dirty="0" smtClean="0">
                <a:solidFill>
                  <a:srgbClr val="0C182E"/>
                </a:solidFill>
                <a:cs typeface="Times New Roman" pitchFamily="18" charset="0"/>
              </a:rPr>
              <a:t>, 2005).</a:t>
            </a:r>
            <a:endParaRPr lang="en-US" b="1"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descr="kurva.bmp"/>
          <p:cNvPicPr>
            <a:picLocks noChangeAspect="1"/>
          </p:cNvPicPr>
          <p:nvPr/>
        </p:nvPicPr>
        <p:blipFill>
          <a:blip r:embed="rId2"/>
          <a:stretch>
            <a:fillRect/>
          </a:stretch>
        </p:blipFill>
        <p:spPr>
          <a:xfrm>
            <a:off x="714348" y="1514495"/>
            <a:ext cx="7324725" cy="4772025"/>
          </a:xfrm>
          <a:prstGeom prst="rect">
            <a:avLst/>
          </a:prstGeom>
        </p:spPr>
      </p:pic>
      <p:sp>
        <p:nvSpPr>
          <p:cNvPr id="26629" name="Text Box 3"/>
          <p:cNvSpPr txBox="1">
            <a:spLocks noChangeArrowheads="1"/>
          </p:cNvSpPr>
          <p:nvPr/>
        </p:nvSpPr>
        <p:spPr bwMode="auto">
          <a:xfrm>
            <a:off x="2052637" y="2643182"/>
            <a:ext cx="2447925" cy="400110"/>
          </a:xfrm>
          <a:prstGeom prst="rect">
            <a:avLst/>
          </a:prstGeom>
          <a:noFill/>
          <a:ln w="28575">
            <a:solidFill>
              <a:srgbClr val="5BD4FF"/>
            </a:solidFill>
            <a:miter lim="800000"/>
            <a:headEnd/>
            <a:tailEnd/>
          </a:ln>
        </p:spPr>
        <p:txBody>
          <a:bodyPr>
            <a:spAutoFit/>
          </a:bodyPr>
          <a:lstStyle/>
          <a:p>
            <a:pPr algn="ctr">
              <a:buClr>
                <a:srgbClr val="75AE0E"/>
              </a:buClr>
              <a:buSzPct val="143000"/>
            </a:pPr>
            <a:r>
              <a:rPr lang="pt-BR" sz="2000" b="1" dirty="0" smtClean="0">
                <a:solidFill>
                  <a:srgbClr val="002A00"/>
                </a:solidFill>
              </a:rPr>
              <a:t>A  </a:t>
            </a:r>
            <a:r>
              <a:rPr lang="pt-BR" sz="2000" b="1" dirty="0" smtClean="0">
                <a:solidFill>
                  <a:srgbClr val="002A00"/>
                </a:solidFill>
                <a:sym typeface="Symbol"/>
              </a:rPr>
              <a:t></a:t>
            </a:r>
            <a:r>
              <a:rPr lang="pt-BR" sz="2000" b="1" dirty="0" smtClean="0">
                <a:solidFill>
                  <a:srgbClr val="002A00"/>
                </a:solidFill>
              </a:rPr>
              <a:t> M  induced </a:t>
            </a:r>
            <a:endParaRPr lang="pt-BR" sz="2000" b="1" dirty="0">
              <a:solidFill>
                <a:srgbClr val="002A00"/>
              </a:solidFill>
            </a:endParaRPr>
          </a:p>
        </p:txBody>
      </p:sp>
      <p:sp>
        <p:nvSpPr>
          <p:cNvPr id="7" name="Elipse 6"/>
          <p:cNvSpPr/>
          <p:nvPr/>
        </p:nvSpPr>
        <p:spPr>
          <a:xfrm rot="1169692">
            <a:off x="1079500" y="3778250"/>
            <a:ext cx="919163" cy="2319338"/>
          </a:xfrm>
          <a:prstGeom prst="ellipse">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p:cNvSpPr/>
          <p:nvPr/>
        </p:nvSpPr>
        <p:spPr>
          <a:xfrm rot="2170140">
            <a:off x="4827588" y="2403475"/>
            <a:ext cx="801687" cy="1962150"/>
          </a:xfrm>
          <a:prstGeom prst="ellipse">
            <a:avLst/>
          </a:prstGeom>
          <a:noFill/>
          <a:ln w="28575">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6632" name="Text Box 3"/>
          <p:cNvSpPr txBox="1">
            <a:spLocks noChangeArrowheads="1"/>
          </p:cNvSpPr>
          <p:nvPr/>
        </p:nvSpPr>
        <p:spPr bwMode="auto">
          <a:xfrm>
            <a:off x="3059113" y="4724400"/>
            <a:ext cx="1296987" cy="584775"/>
          </a:xfrm>
          <a:prstGeom prst="rect">
            <a:avLst/>
          </a:prstGeom>
          <a:noFill/>
          <a:ln w="28575">
            <a:solidFill>
              <a:srgbClr val="FF0000"/>
            </a:solidFill>
            <a:miter lim="800000"/>
            <a:headEnd/>
            <a:tailEnd/>
          </a:ln>
        </p:spPr>
        <p:txBody>
          <a:bodyPr>
            <a:spAutoFit/>
          </a:bodyPr>
          <a:lstStyle/>
          <a:p>
            <a:pPr algn="ctr">
              <a:buClr>
                <a:srgbClr val="75AE0E"/>
              </a:buClr>
              <a:buSzPct val="143000"/>
            </a:pPr>
            <a:r>
              <a:rPr lang="pt-PT" sz="1600" dirty="0" smtClean="0">
                <a:solidFill>
                  <a:srgbClr val="002A00"/>
                </a:solidFill>
              </a:rPr>
              <a:t>Elastic Deformation</a:t>
            </a:r>
            <a:endParaRPr lang="pt-PT" sz="1600" dirty="0">
              <a:solidFill>
                <a:srgbClr val="002A00"/>
              </a:solidFill>
            </a:endParaRPr>
          </a:p>
        </p:txBody>
      </p:sp>
      <p:sp>
        <p:nvSpPr>
          <p:cNvPr id="26633" name="Text Box 3"/>
          <p:cNvSpPr txBox="1">
            <a:spLocks noChangeArrowheads="1"/>
          </p:cNvSpPr>
          <p:nvPr/>
        </p:nvSpPr>
        <p:spPr bwMode="auto">
          <a:xfrm>
            <a:off x="6586538" y="3557588"/>
            <a:ext cx="2449512" cy="584775"/>
          </a:xfrm>
          <a:prstGeom prst="rect">
            <a:avLst/>
          </a:prstGeom>
          <a:noFill/>
          <a:ln w="28575">
            <a:solidFill>
              <a:srgbClr val="75F303"/>
            </a:solidFill>
            <a:miter lim="800000"/>
            <a:headEnd/>
            <a:tailEnd/>
          </a:ln>
        </p:spPr>
        <p:txBody>
          <a:bodyPr wrap="square">
            <a:spAutoFit/>
          </a:bodyPr>
          <a:lstStyle/>
          <a:p>
            <a:pPr algn="ctr">
              <a:buClr>
                <a:srgbClr val="75AE0E"/>
              </a:buClr>
              <a:buSzPct val="143000"/>
            </a:pPr>
            <a:r>
              <a:rPr lang="pt-BR" sz="1600" dirty="0" smtClean="0">
                <a:solidFill>
                  <a:srgbClr val="002A00"/>
                </a:solidFill>
              </a:rPr>
              <a:t>Plastic  and  elastic deformation, up to fracture</a:t>
            </a:r>
            <a:endParaRPr lang="pt-BR" sz="1600" dirty="0">
              <a:solidFill>
                <a:srgbClr val="002A00"/>
              </a:solidFill>
              <a:cs typeface="Times New Roman" pitchFamily="18" charset="0"/>
            </a:endParaRPr>
          </a:p>
        </p:txBody>
      </p:sp>
      <p:cxnSp>
        <p:nvCxnSpPr>
          <p:cNvPr id="12" name="Conector de seta reta 11"/>
          <p:cNvCxnSpPr>
            <a:stCxn id="7" idx="6"/>
          </p:cNvCxnSpPr>
          <p:nvPr/>
        </p:nvCxnSpPr>
        <p:spPr>
          <a:xfrm flipV="1">
            <a:off x="1973263" y="5084763"/>
            <a:ext cx="1014412" cy="6350"/>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Conector de seta reta 13"/>
          <p:cNvCxnSpPr>
            <a:stCxn id="17" idx="6"/>
          </p:cNvCxnSpPr>
          <p:nvPr/>
        </p:nvCxnSpPr>
        <p:spPr>
          <a:xfrm rot="16200000" flipH="1">
            <a:off x="6947694" y="2705894"/>
            <a:ext cx="755650" cy="833438"/>
          </a:xfrm>
          <a:prstGeom prst="straightConnector1">
            <a:avLst/>
          </a:prstGeom>
          <a:ln w="28575">
            <a:solidFill>
              <a:srgbClr val="75F30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Elipse 16"/>
          <p:cNvSpPr/>
          <p:nvPr/>
        </p:nvSpPr>
        <p:spPr>
          <a:xfrm rot="3891040">
            <a:off x="6180138" y="1362075"/>
            <a:ext cx="1022350" cy="1838325"/>
          </a:xfrm>
          <a:prstGeom prst="ellipse">
            <a:avLst/>
          </a:prstGeom>
          <a:noFill/>
          <a:ln w="28575">
            <a:solidFill>
              <a:srgbClr val="75F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6638" name="Text Box 3"/>
          <p:cNvSpPr txBox="1">
            <a:spLocks noChangeArrowheads="1"/>
          </p:cNvSpPr>
          <p:nvPr/>
        </p:nvSpPr>
        <p:spPr bwMode="auto">
          <a:xfrm>
            <a:off x="5003800" y="4686300"/>
            <a:ext cx="1296988" cy="861774"/>
          </a:xfrm>
          <a:prstGeom prst="rect">
            <a:avLst/>
          </a:prstGeom>
          <a:noFill/>
          <a:ln w="28575">
            <a:solidFill>
              <a:srgbClr val="7030A0"/>
            </a:solidFill>
            <a:miter lim="800000"/>
            <a:headEnd/>
            <a:tailEnd/>
          </a:ln>
        </p:spPr>
        <p:txBody>
          <a:bodyPr>
            <a:spAutoFit/>
          </a:bodyPr>
          <a:lstStyle/>
          <a:p>
            <a:pPr algn="ctr">
              <a:buClr>
                <a:srgbClr val="75AE0E"/>
              </a:buClr>
              <a:buSzPct val="143000"/>
            </a:pPr>
            <a:r>
              <a:rPr lang="pt-PT" sz="1600" dirty="0" smtClean="0">
                <a:solidFill>
                  <a:srgbClr val="002A00"/>
                </a:solidFill>
              </a:rPr>
              <a:t>Elastic deformation.</a:t>
            </a:r>
          </a:p>
          <a:p>
            <a:pPr algn="ctr">
              <a:buClr>
                <a:srgbClr val="75AE0E"/>
              </a:buClr>
              <a:buSzPct val="143000"/>
            </a:pPr>
            <a:r>
              <a:rPr lang="en-US" sz="1600" dirty="0" smtClean="0"/>
              <a:t>Hardening</a:t>
            </a:r>
            <a:endParaRPr lang="pt-PT" sz="1600" dirty="0">
              <a:solidFill>
                <a:srgbClr val="002A00"/>
              </a:solidFill>
            </a:endParaRPr>
          </a:p>
        </p:txBody>
      </p:sp>
      <p:cxnSp>
        <p:nvCxnSpPr>
          <p:cNvPr id="19" name="Conector de seta reta 18"/>
          <p:cNvCxnSpPr/>
          <p:nvPr/>
        </p:nvCxnSpPr>
        <p:spPr>
          <a:xfrm rot="16200000" flipH="1">
            <a:off x="5112544" y="4040982"/>
            <a:ext cx="1079500" cy="144462"/>
          </a:xfrm>
          <a:prstGeom prst="straightConnector1">
            <a:avLst/>
          </a:prstGeom>
          <a:ln w="28575">
            <a:solidFill>
              <a:srgbClr val="7030A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Elipse 19"/>
          <p:cNvSpPr/>
          <p:nvPr/>
        </p:nvSpPr>
        <p:spPr>
          <a:xfrm rot="5400000">
            <a:off x="2745582" y="2397918"/>
            <a:ext cx="889000" cy="3332163"/>
          </a:xfrm>
          <a:prstGeom prst="ellipse">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6641" name="Retângulo 4"/>
          <p:cNvSpPr>
            <a:spLocks noChangeArrowheads="1"/>
          </p:cNvSpPr>
          <p:nvPr/>
        </p:nvSpPr>
        <p:spPr bwMode="auto">
          <a:xfrm>
            <a:off x="1428728" y="792288"/>
            <a:ext cx="4872060" cy="707886"/>
          </a:xfrm>
          <a:prstGeom prst="rect">
            <a:avLst/>
          </a:prstGeom>
          <a:noFill/>
          <a:ln w="9525">
            <a:noFill/>
            <a:miter lim="800000"/>
            <a:headEnd/>
            <a:tailEnd/>
          </a:ln>
        </p:spPr>
        <p:txBody>
          <a:bodyPr wrap="square">
            <a:spAutoFit/>
          </a:bodyPr>
          <a:lstStyle/>
          <a:p>
            <a:r>
              <a:rPr lang="ru-RU" sz="2000" b="1" dirty="0" smtClean="0">
                <a:solidFill>
                  <a:srgbClr val="19315D"/>
                </a:solidFill>
              </a:rPr>
              <a:t>Деформация сплавов с ОМП в состоянии высокотемпературной фазы </a:t>
            </a:r>
            <a:endParaRPr lang="pt-BR" sz="2000" dirty="0">
              <a:solidFill>
                <a:srgbClr val="19315D"/>
              </a:solidFill>
            </a:endParaRPr>
          </a:p>
        </p:txBody>
      </p:sp>
      <p:cxnSp>
        <p:nvCxnSpPr>
          <p:cNvPr id="28" name="Conector de seta reta 12"/>
          <p:cNvCxnSpPr/>
          <p:nvPr/>
        </p:nvCxnSpPr>
        <p:spPr>
          <a:xfrm rot="5400000" flipH="1" flipV="1">
            <a:off x="2963059" y="3393282"/>
            <a:ext cx="503237" cy="0"/>
          </a:xfrm>
          <a:prstGeom prst="straightConnector1">
            <a:avLst/>
          </a:prstGeom>
          <a:ln w="28575">
            <a:solidFill>
              <a:srgbClr val="5BD4FF"/>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8596" y="6180916"/>
            <a:ext cx="8429652" cy="677108"/>
          </a:xfrm>
          <a:prstGeom prst="rect">
            <a:avLst/>
          </a:prstGeom>
          <a:noFill/>
        </p:spPr>
        <p:txBody>
          <a:bodyPr wrap="square" rtlCol="0">
            <a:spAutoFit/>
          </a:bodyPr>
          <a:lstStyle/>
          <a:p>
            <a:pPr algn="ctr"/>
            <a:r>
              <a:rPr lang="ru-RU" sz="2000" b="1" dirty="0" smtClean="0">
                <a:solidFill>
                  <a:srgbClr val="0C182E"/>
                </a:solidFill>
                <a:cs typeface="Times New Roman" pitchFamily="18" charset="0"/>
              </a:rPr>
              <a:t>Типичная кривая деформации сплавов с ОМП </a:t>
            </a:r>
            <a:r>
              <a:rPr lang="pt-BR" b="1" dirty="0" smtClean="0">
                <a:solidFill>
                  <a:srgbClr val="0C182E"/>
                </a:solidFill>
                <a:cs typeface="Times New Roman" pitchFamily="18" charset="0"/>
              </a:rPr>
              <a:t>(Otsuka e Wayman, 1998), (Huang </a:t>
            </a:r>
            <a:r>
              <a:rPr lang="pt-BR" b="1" i="1" dirty="0" smtClean="0">
                <a:solidFill>
                  <a:srgbClr val="0C182E"/>
                </a:solidFill>
                <a:cs typeface="Times New Roman" pitchFamily="18" charset="0"/>
              </a:rPr>
              <a:t>et al.</a:t>
            </a:r>
            <a:r>
              <a:rPr lang="pt-BR" b="1" dirty="0" smtClean="0">
                <a:solidFill>
                  <a:srgbClr val="0C182E"/>
                </a:solidFill>
                <a:cs typeface="Times New Roman" pitchFamily="18" charset="0"/>
              </a:rPr>
              <a:t>, 2005).</a:t>
            </a:r>
            <a:endParaRPr lang="en-US" b="1"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1" name="Retângulo 4"/>
          <p:cNvSpPr>
            <a:spLocks noChangeArrowheads="1"/>
          </p:cNvSpPr>
          <p:nvPr/>
        </p:nvSpPr>
        <p:spPr bwMode="auto">
          <a:xfrm>
            <a:off x="1498374" y="928670"/>
            <a:ext cx="4788138" cy="707886"/>
          </a:xfrm>
          <a:prstGeom prst="rect">
            <a:avLst/>
          </a:prstGeom>
          <a:noFill/>
          <a:ln w="9525">
            <a:noFill/>
            <a:miter lim="800000"/>
            <a:headEnd/>
            <a:tailEnd/>
          </a:ln>
        </p:spPr>
        <p:txBody>
          <a:bodyPr wrap="square">
            <a:spAutoFit/>
          </a:bodyPr>
          <a:lstStyle/>
          <a:p>
            <a:r>
              <a:rPr lang="ru-RU" sz="2000" b="1" dirty="0">
                <a:solidFill>
                  <a:srgbClr val="19315D"/>
                </a:solidFill>
              </a:rPr>
              <a:t>Деформация сплавов с ОМП в состоянии высокотемпературной фазы</a:t>
            </a:r>
            <a:endParaRPr lang="pt-BR" sz="2000" dirty="0">
              <a:solidFill>
                <a:srgbClr val="19315D"/>
              </a:solidFill>
            </a:endParaRPr>
          </a:p>
        </p:txBody>
      </p:sp>
      <p:sp>
        <p:nvSpPr>
          <p:cNvPr id="25" name="TextBox 24"/>
          <p:cNvSpPr txBox="1"/>
          <p:nvPr/>
        </p:nvSpPr>
        <p:spPr>
          <a:xfrm>
            <a:off x="1214414" y="5672096"/>
            <a:ext cx="6858048" cy="400110"/>
          </a:xfrm>
          <a:prstGeom prst="rect">
            <a:avLst/>
          </a:prstGeom>
          <a:noFill/>
        </p:spPr>
        <p:txBody>
          <a:bodyPr wrap="square" rtlCol="0">
            <a:spAutoFit/>
          </a:bodyPr>
          <a:lstStyle/>
          <a:p>
            <a:pPr algn="ctr"/>
            <a:r>
              <a:rPr lang="en-US" sz="2000" b="1" dirty="0" smtClean="0"/>
              <a:t>Temperature - TMR</a:t>
            </a:r>
            <a:endParaRPr lang="en-US" sz="2000" b="1" dirty="0"/>
          </a:p>
        </p:txBody>
      </p:sp>
      <p:pic>
        <p:nvPicPr>
          <p:cNvPr id="6" name="Рисунок 5" descr="for Wasilevsky 1.bmp"/>
          <p:cNvPicPr>
            <a:picLocks noChangeAspect="1"/>
          </p:cNvPicPr>
          <p:nvPr/>
        </p:nvPicPr>
        <p:blipFill>
          <a:blip r:embed="rId2"/>
          <a:stretch>
            <a:fillRect/>
          </a:stretch>
        </p:blipFill>
        <p:spPr>
          <a:xfrm>
            <a:off x="1266851" y="1905015"/>
            <a:ext cx="7019925" cy="3667125"/>
          </a:xfrm>
          <a:prstGeom prst="rect">
            <a:avLst/>
          </a:prstGeom>
        </p:spPr>
      </p:pic>
      <p:sp>
        <p:nvSpPr>
          <p:cNvPr id="9" name="Título 1"/>
          <p:cNvSpPr txBox="1">
            <a:spLocks/>
          </p:cNvSpPr>
          <p:nvPr/>
        </p:nvSpPr>
        <p:spPr>
          <a:xfrm>
            <a:off x="771556" y="-24"/>
            <a:ext cx="8229600" cy="64294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mj-lt"/>
                <a:ea typeface="+mj-ea"/>
                <a:cs typeface="+mj-cs"/>
              </a:rPr>
              <a:t>Introduction </a:t>
            </a:r>
            <a:endParaRPr kumimoji="0" lang="pt-BR" sz="3600" b="0" i="0" u="none" strike="noStrike" kern="1200" cap="none" spc="0" normalizeH="0" baseline="0" noProof="0" dirty="0">
              <a:ln>
                <a:noFill/>
              </a:ln>
              <a:solidFill>
                <a:schemeClr val="tx2">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12" name="TextBox 11"/>
          <p:cNvSpPr txBox="1"/>
          <p:nvPr/>
        </p:nvSpPr>
        <p:spPr>
          <a:xfrm>
            <a:off x="1214414" y="5929330"/>
            <a:ext cx="7358114" cy="400110"/>
          </a:xfrm>
          <a:prstGeom prst="rect">
            <a:avLst/>
          </a:prstGeom>
          <a:noFill/>
        </p:spPr>
        <p:txBody>
          <a:bodyPr wrap="square" rtlCol="0">
            <a:spAutoFit/>
          </a:bodyPr>
          <a:lstStyle/>
          <a:p>
            <a:pPr lvl="2">
              <a:buNone/>
            </a:pPr>
            <a:r>
              <a:rPr lang="pt-BR" sz="2000" dirty="0" smtClean="0">
                <a:solidFill>
                  <a:srgbClr val="0070C0"/>
                </a:solidFill>
                <a:effectLst>
                  <a:outerShdw blurRad="38100" dist="38100" dir="2700000" algn="tl">
                    <a:srgbClr val="000000">
                      <a:alpha val="43137"/>
                    </a:srgbClr>
                  </a:outerShdw>
                </a:effectLst>
              </a:rPr>
              <a:t>C.M. Wayman and K. Shimizu. </a:t>
            </a:r>
            <a:r>
              <a:rPr lang="pt-BR" sz="2000" i="1" dirty="0" smtClean="0">
                <a:solidFill>
                  <a:srgbClr val="0070C0"/>
                </a:solidFill>
                <a:effectLst>
                  <a:outerShdw blurRad="38100" dist="38100" dir="2700000" algn="tl">
                    <a:srgbClr val="000000">
                      <a:alpha val="43137"/>
                    </a:srgbClr>
                  </a:outerShdw>
                </a:effectLst>
              </a:rPr>
              <a:t>Met.Sci. J., 6, 175 , 1972). </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460432" cy="5453801"/>
          </a:xfrm>
          <a:prstGeom prst="rect">
            <a:avLst/>
          </a:prstGeom>
          <a:noFill/>
        </p:spPr>
        <p:txBody>
          <a:bodyPr wrap="square" rtlCol="0">
            <a:spAutoFit/>
          </a:bodyPr>
          <a:lstStyle/>
          <a:p>
            <a:pPr>
              <a:lnSpc>
                <a:spcPct val="130000"/>
              </a:lnSpc>
              <a:defRPr/>
            </a:pPr>
            <a:r>
              <a:rPr lang="ru-RU" sz="2800" b="1" dirty="0">
                <a:solidFill>
                  <a:srgbClr val="19315D"/>
                </a:solidFill>
                <a:effectLst>
                  <a:outerShdw blurRad="38100" dist="38100" dir="2700000" algn="tl">
                    <a:srgbClr val="000000">
                      <a:alpha val="43137"/>
                    </a:srgbClr>
                  </a:outerShdw>
                </a:effectLst>
              </a:rPr>
              <a:t>ИМЕТ РАН – Москва </a:t>
            </a:r>
            <a:r>
              <a:rPr lang="ru-RU" sz="2800" b="1" dirty="0" smtClean="0">
                <a:solidFill>
                  <a:srgbClr val="19315D"/>
                </a:solidFill>
                <a:effectLst>
                  <a:outerShdw blurRad="38100" dist="38100" dir="2700000" algn="tl">
                    <a:srgbClr val="000000">
                      <a:alpha val="43137"/>
                    </a:srgbClr>
                  </a:outerShdw>
                </a:effectLst>
              </a:rPr>
              <a:t> </a:t>
            </a:r>
          </a:p>
          <a:p>
            <a:pPr>
              <a:lnSpc>
                <a:spcPct val="130000"/>
              </a:lnSpc>
              <a:defRPr/>
            </a:pPr>
            <a:endParaRPr lang="ru-RU" sz="2400" b="1" dirty="0" smtClean="0">
              <a:solidFill>
                <a:srgbClr val="0070C0"/>
              </a:solidFill>
              <a:effectLst>
                <a:outerShdw blurRad="38100" dist="38100" dir="2700000" algn="tl">
                  <a:srgbClr val="000000">
                    <a:alpha val="43137"/>
                  </a:srgbClr>
                </a:outerShdw>
              </a:effectLst>
            </a:endParaRPr>
          </a:p>
          <a:p>
            <a:pPr>
              <a:lnSpc>
                <a:spcPct val="130000"/>
              </a:lnSpc>
              <a:defRPr/>
            </a:pPr>
            <a:r>
              <a:rPr lang="ru-RU" sz="2400" b="1" dirty="0" smtClean="0">
                <a:solidFill>
                  <a:srgbClr val="C00000"/>
                </a:solidFill>
                <a:effectLst>
                  <a:outerShdw blurRad="38100" dist="38100" dir="2700000" algn="tl">
                    <a:srgbClr val="000000">
                      <a:alpha val="43137"/>
                    </a:srgbClr>
                  </a:outerShdw>
                </a:effectLst>
              </a:rPr>
              <a:t>Получение, анализ структуры </a:t>
            </a:r>
            <a:r>
              <a:rPr lang="ru-RU" sz="2400" b="1" dirty="0">
                <a:solidFill>
                  <a:srgbClr val="C00000"/>
                </a:solidFill>
                <a:effectLst>
                  <a:outerShdw blurRad="38100" dist="38100" dir="2700000" algn="tl">
                    <a:srgbClr val="000000">
                      <a:alpha val="43137"/>
                    </a:srgbClr>
                  </a:outerShdw>
                </a:effectLst>
              </a:rPr>
              <a:t>и </a:t>
            </a:r>
            <a:r>
              <a:rPr lang="ru-RU" sz="2400" b="1" dirty="0" smtClean="0">
                <a:solidFill>
                  <a:srgbClr val="C00000"/>
                </a:solidFill>
                <a:effectLst>
                  <a:outerShdw blurRad="38100" dist="38100" dir="2700000" algn="tl">
                    <a:srgbClr val="000000">
                      <a:alpha val="43137"/>
                    </a:srgbClr>
                  </a:outerShdw>
                </a:effectLst>
              </a:rPr>
              <a:t>свойств опытных сплавов систем : </a:t>
            </a:r>
          </a:p>
          <a:p>
            <a:pPr>
              <a:lnSpc>
                <a:spcPct val="130000"/>
              </a:lnSpc>
              <a:defRPr/>
            </a:pPr>
            <a:r>
              <a:rPr lang="en-US" sz="2400" b="1" dirty="0" err="1">
                <a:solidFill>
                  <a:srgbClr val="0070C0"/>
                </a:solidFill>
                <a:effectLst>
                  <a:outerShdw blurRad="38100" dist="38100" dir="2700000" algn="tl">
                    <a:srgbClr val="000000">
                      <a:alpha val="43137"/>
                    </a:srgbClr>
                  </a:outerShdw>
                </a:effectLst>
              </a:rPr>
              <a:t>TiNi</a:t>
            </a:r>
            <a:r>
              <a:rPr lang="en-US" sz="2400" b="1" dirty="0">
                <a:solidFill>
                  <a:srgbClr val="0070C0"/>
                </a:solidFill>
                <a:effectLst>
                  <a:outerShdw blurRad="38100" dist="38100" dir="2700000" algn="tl">
                    <a:srgbClr val="000000">
                      <a:alpha val="43137"/>
                    </a:srgbClr>
                  </a:outerShdw>
                </a:effectLst>
              </a:rPr>
              <a:t>-</a:t>
            </a:r>
            <a:r>
              <a:rPr lang="pt-BR" sz="2400" b="1" dirty="0">
                <a:solidFill>
                  <a:srgbClr val="0070C0"/>
                </a:solidFill>
                <a:effectLst>
                  <a:outerShdw blurRad="38100" dist="38100" dir="2700000" algn="tl">
                    <a:srgbClr val="000000">
                      <a:alpha val="43137"/>
                    </a:srgbClr>
                  </a:outerShdw>
                </a:effectLst>
              </a:rPr>
              <a:t>Ti</a:t>
            </a:r>
            <a:r>
              <a:rPr lang="en-US" sz="2400" b="1" dirty="0">
                <a:solidFill>
                  <a:srgbClr val="0070C0"/>
                </a:solidFill>
                <a:effectLst>
                  <a:outerShdw blurRad="38100" dist="38100" dir="2700000" algn="tl">
                    <a:srgbClr val="000000">
                      <a:alpha val="43137"/>
                    </a:srgbClr>
                  </a:outerShdw>
                </a:effectLst>
              </a:rPr>
              <a:t>Cu </a:t>
            </a:r>
            <a:r>
              <a:rPr lang="ru-RU" sz="2400" b="1" dirty="0">
                <a:solidFill>
                  <a:srgbClr val="0070C0"/>
                </a:solidFill>
                <a:effectLst>
                  <a:outerShdw blurRad="38100" dist="38100" dir="2700000" algn="tl">
                    <a:srgbClr val="000000">
                      <a:alpha val="43137"/>
                    </a:srgbClr>
                  </a:outerShdw>
                </a:effectLst>
              </a:rPr>
              <a:t> - быстро-закаленные сплавы </a:t>
            </a:r>
            <a:r>
              <a:rPr lang="ru-RU" sz="2400" b="1" dirty="0" smtClean="0">
                <a:solidFill>
                  <a:srgbClr val="C00000"/>
                </a:solidFill>
                <a:effectLst>
                  <a:outerShdw blurRad="38100" dist="38100" dir="2700000" algn="tl">
                    <a:srgbClr val="000000">
                      <a:alpha val="43137"/>
                    </a:srgbClr>
                  </a:outerShdw>
                </a:effectLst>
              </a:rPr>
              <a:t>( с</a:t>
            </a:r>
            <a:r>
              <a:rPr lang="ru-RU" sz="2400" b="1" dirty="0" smtClean="0">
                <a:solidFill>
                  <a:srgbClr val="0070C0"/>
                </a:solidFill>
                <a:effectLst>
                  <a:outerShdw blurRad="38100" dist="38100" dir="2700000" algn="tl">
                    <a:srgbClr val="000000">
                      <a:alpha val="43137"/>
                    </a:srgbClr>
                  </a:outerShdw>
                </a:effectLst>
              </a:rPr>
              <a:t> </a:t>
            </a:r>
            <a:r>
              <a:rPr lang="ru-RU" sz="2400" b="1" dirty="0" smtClean="0">
                <a:solidFill>
                  <a:srgbClr val="C00000"/>
                </a:solidFill>
                <a:effectLst>
                  <a:outerShdw blurRad="38100" dist="38100" dir="2700000" algn="tl">
                    <a:srgbClr val="000000">
                      <a:alpha val="43137"/>
                    </a:srgbClr>
                  </a:outerShdw>
                </a:effectLst>
              </a:rPr>
              <a:t>Матвеевой Н.М) </a:t>
            </a:r>
            <a:endParaRPr lang="en-US" sz="2400" b="1" dirty="0">
              <a:solidFill>
                <a:srgbClr val="0070C0"/>
              </a:solidFill>
              <a:effectLst>
                <a:outerShdw blurRad="38100" dist="38100" dir="2700000" algn="tl">
                  <a:srgbClr val="000000">
                    <a:alpha val="43137"/>
                  </a:srgbClr>
                </a:outerShdw>
              </a:effectLst>
            </a:endParaRPr>
          </a:p>
          <a:p>
            <a:pPr>
              <a:lnSpc>
                <a:spcPct val="130000"/>
              </a:lnSpc>
              <a:defRPr/>
            </a:pPr>
            <a:r>
              <a:rPr lang="en-US" sz="2400" b="1" dirty="0" err="1" smtClean="0">
                <a:solidFill>
                  <a:srgbClr val="0070C0"/>
                </a:solidFill>
                <a:effectLst>
                  <a:outerShdw blurRad="38100" dist="38100" dir="2700000" algn="tl">
                    <a:srgbClr val="000000">
                      <a:alpha val="43137"/>
                    </a:srgbClr>
                  </a:outerShdw>
                </a:effectLst>
              </a:rPr>
              <a:t>TiNi</a:t>
            </a:r>
            <a:endParaRPr lang="en-US" sz="2400" b="1" dirty="0" smtClean="0">
              <a:solidFill>
                <a:srgbClr val="0070C0"/>
              </a:solidFill>
              <a:effectLst>
                <a:outerShdw blurRad="38100" dist="38100" dir="2700000" algn="tl">
                  <a:srgbClr val="000000">
                    <a:alpha val="43137"/>
                  </a:srgbClr>
                </a:outerShdw>
              </a:effectLst>
            </a:endParaRPr>
          </a:p>
          <a:p>
            <a:pPr>
              <a:lnSpc>
                <a:spcPct val="130000"/>
              </a:lnSpc>
              <a:defRPr/>
            </a:pPr>
            <a:r>
              <a:rPr lang="en-US" sz="2400" b="1" dirty="0" smtClean="0">
                <a:solidFill>
                  <a:srgbClr val="0070C0"/>
                </a:solidFill>
                <a:effectLst>
                  <a:outerShdw blurRad="38100" dist="38100" dir="2700000" algn="tl">
                    <a:srgbClr val="000000">
                      <a:alpha val="43137"/>
                    </a:srgbClr>
                  </a:outerShdw>
                </a:effectLst>
              </a:rPr>
              <a:t>Ti-</a:t>
            </a:r>
            <a:r>
              <a:rPr lang="en-US" sz="2400" b="1" dirty="0" err="1" smtClean="0">
                <a:solidFill>
                  <a:srgbClr val="0070C0"/>
                </a:solidFill>
                <a:effectLst>
                  <a:outerShdw blurRad="38100" dist="38100" dir="2700000" algn="tl">
                    <a:srgbClr val="000000">
                      <a:alpha val="43137"/>
                    </a:srgbClr>
                  </a:outerShdw>
                </a:effectLst>
              </a:rPr>
              <a:t>Nb</a:t>
            </a:r>
            <a:endParaRPr lang="en-US" sz="2400" b="1" dirty="0" smtClean="0">
              <a:solidFill>
                <a:srgbClr val="0070C0"/>
              </a:solidFill>
              <a:effectLst>
                <a:outerShdw blurRad="38100" dist="38100" dir="2700000" algn="tl">
                  <a:srgbClr val="000000">
                    <a:alpha val="43137"/>
                  </a:srgbClr>
                </a:outerShdw>
              </a:effectLst>
            </a:endParaRPr>
          </a:p>
          <a:p>
            <a:pPr>
              <a:lnSpc>
                <a:spcPct val="130000"/>
              </a:lnSpc>
              <a:defRPr/>
            </a:pPr>
            <a:r>
              <a:rPr lang="en-US" sz="2400" b="1" dirty="0" smtClean="0">
                <a:solidFill>
                  <a:srgbClr val="0070C0"/>
                </a:solidFill>
                <a:effectLst>
                  <a:outerShdw blurRad="38100" dist="38100" dir="2700000" algn="tl">
                    <a:srgbClr val="000000">
                      <a:alpha val="43137"/>
                    </a:srgbClr>
                  </a:outerShdw>
                </a:effectLst>
              </a:rPr>
              <a:t>Ti-Mo</a:t>
            </a:r>
            <a:r>
              <a:rPr lang="ru-RU" sz="2400" b="1" dirty="0" smtClean="0">
                <a:solidFill>
                  <a:srgbClr val="0070C0"/>
                </a:solidFill>
                <a:effectLst>
                  <a:outerShdw blurRad="38100" dist="38100" dir="2700000" algn="tl">
                    <a:srgbClr val="000000">
                      <a:alpha val="43137"/>
                    </a:srgbClr>
                  </a:outerShdw>
                </a:effectLst>
              </a:rPr>
              <a:t>			</a:t>
            </a:r>
            <a:r>
              <a:rPr lang="ru-RU" sz="2400" b="1" dirty="0">
                <a:solidFill>
                  <a:srgbClr val="C00000"/>
                </a:solidFill>
                <a:effectLst>
                  <a:outerShdw blurRad="38100" dist="38100" dir="2700000" algn="tl">
                    <a:srgbClr val="000000">
                      <a:alpha val="43137"/>
                    </a:srgbClr>
                  </a:outerShdw>
                </a:effectLst>
              </a:rPr>
              <a:t>под руководством  Федотова С.Г</a:t>
            </a:r>
            <a:r>
              <a:rPr lang="ru-RU" sz="2400" b="1" dirty="0" smtClean="0">
                <a:solidFill>
                  <a:srgbClr val="C00000"/>
                </a:solidFill>
                <a:effectLst>
                  <a:outerShdw blurRad="38100" dist="38100" dir="2700000" algn="tl">
                    <a:srgbClr val="000000">
                      <a:alpha val="43137"/>
                    </a:srgbClr>
                  </a:outerShdw>
                </a:effectLst>
              </a:rPr>
              <a:t>.</a:t>
            </a:r>
            <a:r>
              <a:rPr lang="ru-RU" sz="2400" b="1" dirty="0" smtClean="0">
                <a:solidFill>
                  <a:srgbClr val="0070C0"/>
                </a:solidFill>
                <a:effectLst>
                  <a:outerShdw blurRad="38100" dist="38100" dir="2700000" algn="tl">
                    <a:srgbClr val="000000">
                      <a:alpha val="43137"/>
                    </a:srgbClr>
                  </a:outerShdw>
                </a:effectLst>
              </a:rPr>
              <a:t>	</a:t>
            </a:r>
            <a:endParaRPr lang="en-US" sz="2400" b="1" dirty="0" smtClean="0">
              <a:solidFill>
                <a:srgbClr val="0070C0"/>
              </a:solidFill>
              <a:effectLst>
                <a:outerShdw blurRad="38100" dist="38100" dir="2700000" algn="tl">
                  <a:srgbClr val="000000">
                    <a:alpha val="43137"/>
                  </a:srgbClr>
                </a:outerShdw>
              </a:effectLst>
            </a:endParaRPr>
          </a:p>
          <a:p>
            <a:pPr>
              <a:lnSpc>
                <a:spcPct val="130000"/>
              </a:lnSpc>
              <a:defRPr/>
            </a:pPr>
            <a:r>
              <a:rPr lang="en-US" sz="2400" b="1" dirty="0" smtClean="0">
                <a:solidFill>
                  <a:srgbClr val="0070C0"/>
                </a:solidFill>
                <a:effectLst>
                  <a:outerShdw blurRad="38100" dist="38100" dir="2700000" algn="tl">
                    <a:srgbClr val="000000">
                      <a:alpha val="43137"/>
                    </a:srgbClr>
                  </a:outerShdw>
                </a:effectLst>
              </a:rPr>
              <a:t>Ti-</a:t>
            </a:r>
            <a:r>
              <a:rPr lang="en-US" sz="2400" b="1" dirty="0" err="1" smtClean="0">
                <a:solidFill>
                  <a:srgbClr val="0070C0"/>
                </a:solidFill>
                <a:effectLst>
                  <a:outerShdw blurRad="38100" dist="38100" dir="2700000" algn="tl">
                    <a:srgbClr val="000000">
                      <a:alpha val="43137"/>
                    </a:srgbClr>
                  </a:outerShdw>
                </a:effectLst>
              </a:rPr>
              <a:t>Nb</a:t>
            </a:r>
            <a:r>
              <a:rPr lang="en-US" sz="2400" b="1" dirty="0" smtClean="0">
                <a:solidFill>
                  <a:srgbClr val="0070C0"/>
                </a:solidFill>
                <a:effectLst>
                  <a:outerShdw blurRad="38100" dist="38100" dir="2700000" algn="tl">
                    <a:srgbClr val="000000">
                      <a:alpha val="43137"/>
                    </a:srgbClr>
                  </a:outerShdw>
                </a:effectLst>
              </a:rPr>
              <a:t>-Al</a:t>
            </a:r>
            <a:endParaRPr lang="ru-RU" sz="2400" b="1" dirty="0" smtClean="0">
              <a:solidFill>
                <a:srgbClr val="0070C0"/>
              </a:solidFill>
              <a:effectLst>
                <a:outerShdw blurRad="38100" dist="38100" dir="2700000" algn="tl">
                  <a:srgbClr val="000000">
                    <a:alpha val="43137"/>
                  </a:srgbClr>
                </a:outerShdw>
              </a:effectLst>
            </a:endParaRPr>
          </a:p>
          <a:p>
            <a:pPr>
              <a:lnSpc>
                <a:spcPct val="130000"/>
              </a:lnSpc>
              <a:defRPr/>
            </a:pPr>
            <a:endParaRPr lang="ru-RU" sz="2400" b="1" dirty="0" smtClean="0">
              <a:solidFill>
                <a:srgbClr val="C00000"/>
              </a:solidFill>
              <a:effectLst>
                <a:outerShdw blurRad="38100" dist="38100" dir="2700000" algn="tl">
                  <a:srgbClr val="000000">
                    <a:alpha val="43137"/>
                  </a:srgbClr>
                </a:outerShdw>
              </a:effectLst>
            </a:endParaRPr>
          </a:p>
          <a:p>
            <a:pPr>
              <a:lnSpc>
                <a:spcPct val="130000"/>
              </a:lnSpc>
              <a:defRPr/>
            </a:pPr>
            <a:r>
              <a:rPr lang="ru-RU" sz="2400" b="1" dirty="0" smtClean="0">
                <a:solidFill>
                  <a:srgbClr val="C00000"/>
                </a:solidFill>
                <a:effectLst>
                  <a:outerShdw blurRad="38100" dist="38100" dir="2700000" algn="tl">
                    <a:srgbClr val="000000">
                      <a:alpha val="43137"/>
                    </a:srgbClr>
                  </a:outerShdw>
                </a:effectLst>
              </a:rPr>
              <a:t>до 1994 года </a:t>
            </a:r>
          </a:p>
        </p:txBody>
      </p:sp>
      <p:pic>
        <p:nvPicPr>
          <p:cNvPr id="9" name="Picture 2"/>
          <p:cNvPicPr>
            <a:picLocks noChangeAspect="1" noChangeArrowheads="1"/>
          </p:cNvPicPr>
          <p:nvPr/>
        </p:nvPicPr>
        <p:blipFill>
          <a:blip r:embed="rId2"/>
          <a:srcRect/>
          <a:stretch>
            <a:fillRect/>
          </a:stretch>
        </p:blipFill>
        <p:spPr bwMode="auto">
          <a:xfrm>
            <a:off x="8286776" y="6357958"/>
            <a:ext cx="762000" cy="400050"/>
          </a:xfrm>
          <a:prstGeom prst="rect">
            <a:avLst/>
          </a:prstGeom>
          <a:noFill/>
          <a:ln w="9525">
            <a:noFill/>
            <a:miter lim="800000"/>
            <a:headEnd/>
            <a:tailEnd/>
          </a:ln>
          <a:effectLst/>
        </p:spPr>
      </p:pic>
      <p:sp>
        <p:nvSpPr>
          <p:cNvPr id="3" name="Правая фигурная скобка 2"/>
          <p:cNvSpPr/>
          <p:nvPr/>
        </p:nvSpPr>
        <p:spPr>
          <a:xfrm>
            <a:off x="1979712" y="2996952"/>
            <a:ext cx="432048" cy="17281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1036723704"/>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descr="kurva.bmp"/>
          <p:cNvPicPr>
            <a:picLocks noChangeAspect="1"/>
          </p:cNvPicPr>
          <p:nvPr/>
        </p:nvPicPr>
        <p:blipFill>
          <a:blip r:embed="rId2"/>
          <a:stretch>
            <a:fillRect/>
          </a:stretch>
        </p:blipFill>
        <p:spPr>
          <a:xfrm>
            <a:off x="714348" y="1514495"/>
            <a:ext cx="7324725" cy="4772025"/>
          </a:xfrm>
          <a:prstGeom prst="rect">
            <a:avLst/>
          </a:prstGeom>
        </p:spPr>
      </p:pic>
      <p:sp>
        <p:nvSpPr>
          <p:cNvPr id="26629" name="Text Box 3"/>
          <p:cNvSpPr txBox="1">
            <a:spLocks noChangeArrowheads="1"/>
          </p:cNvSpPr>
          <p:nvPr/>
        </p:nvSpPr>
        <p:spPr bwMode="auto">
          <a:xfrm>
            <a:off x="1692275" y="2643182"/>
            <a:ext cx="2447925" cy="400110"/>
          </a:xfrm>
          <a:prstGeom prst="rect">
            <a:avLst/>
          </a:prstGeom>
          <a:noFill/>
          <a:ln w="28575">
            <a:solidFill>
              <a:srgbClr val="5BD4FF"/>
            </a:solidFill>
            <a:miter lim="800000"/>
            <a:headEnd/>
            <a:tailEnd/>
          </a:ln>
        </p:spPr>
        <p:txBody>
          <a:bodyPr>
            <a:spAutoFit/>
          </a:bodyPr>
          <a:lstStyle/>
          <a:p>
            <a:pPr algn="ctr">
              <a:buClr>
                <a:srgbClr val="75AE0E"/>
              </a:buClr>
              <a:buSzPct val="143000"/>
            </a:pPr>
            <a:r>
              <a:rPr lang="pt-BR" sz="2000" b="1" dirty="0" smtClean="0">
                <a:solidFill>
                  <a:srgbClr val="002A00"/>
                </a:solidFill>
              </a:rPr>
              <a:t>M ? </a:t>
            </a:r>
            <a:endParaRPr lang="pt-BR" sz="2000" b="1" dirty="0">
              <a:solidFill>
                <a:srgbClr val="002A00"/>
              </a:solidFill>
            </a:endParaRPr>
          </a:p>
        </p:txBody>
      </p:sp>
      <p:sp>
        <p:nvSpPr>
          <p:cNvPr id="7" name="Elipse 6"/>
          <p:cNvSpPr/>
          <p:nvPr/>
        </p:nvSpPr>
        <p:spPr>
          <a:xfrm rot="1169692">
            <a:off x="1079500" y="3778250"/>
            <a:ext cx="919163" cy="2319338"/>
          </a:xfrm>
          <a:prstGeom prst="ellipse">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p:cNvSpPr/>
          <p:nvPr/>
        </p:nvSpPr>
        <p:spPr>
          <a:xfrm rot="2170140">
            <a:off x="4827588" y="2403475"/>
            <a:ext cx="801687" cy="1962150"/>
          </a:xfrm>
          <a:prstGeom prst="ellipse">
            <a:avLst/>
          </a:prstGeom>
          <a:noFill/>
          <a:ln w="28575">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6632" name="Text Box 3"/>
          <p:cNvSpPr txBox="1">
            <a:spLocks noChangeArrowheads="1"/>
          </p:cNvSpPr>
          <p:nvPr/>
        </p:nvSpPr>
        <p:spPr bwMode="auto">
          <a:xfrm>
            <a:off x="3059113" y="4724400"/>
            <a:ext cx="1296987" cy="584775"/>
          </a:xfrm>
          <a:prstGeom prst="rect">
            <a:avLst/>
          </a:prstGeom>
          <a:noFill/>
          <a:ln w="28575">
            <a:solidFill>
              <a:srgbClr val="FF0000"/>
            </a:solidFill>
            <a:miter lim="800000"/>
            <a:headEnd/>
            <a:tailEnd/>
          </a:ln>
        </p:spPr>
        <p:txBody>
          <a:bodyPr>
            <a:spAutoFit/>
          </a:bodyPr>
          <a:lstStyle/>
          <a:p>
            <a:pPr algn="ctr">
              <a:buClr>
                <a:srgbClr val="75AE0E"/>
              </a:buClr>
              <a:buSzPct val="143000"/>
            </a:pPr>
            <a:r>
              <a:rPr lang="pt-PT" sz="1600" dirty="0" smtClean="0">
                <a:solidFill>
                  <a:srgbClr val="002A00"/>
                </a:solidFill>
              </a:rPr>
              <a:t>Elastic Deformation</a:t>
            </a:r>
            <a:endParaRPr lang="pt-PT" sz="1600" dirty="0">
              <a:solidFill>
                <a:srgbClr val="002A00"/>
              </a:solidFill>
            </a:endParaRPr>
          </a:p>
        </p:txBody>
      </p:sp>
      <p:sp>
        <p:nvSpPr>
          <p:cNvPr id="26633" name="Text Box 3"/>
          <p:cNvSpPr txBox="1">
            <a:spLocks noChangeArrowheads="1"/>
          </p:cNvSpPr>
          <p:nvPr/>
        </p:nvSpPr>
        <p:spPr bwMode="auto">
          <a:xfrm>
            <a:off x="6586538" y="3557588"/>
            <a:ext cx="2449512" cy="584775"/>
          </a:xfrm>
          <a:prstGeom prst="rect">
            <a:avLst/>
          </a:prstGeom>
          <a:noFill/>
          <a:ln w="28575">
            <a:solidFill>
              <a:srgbClr val="75F303"/>
            </a:solidFill>
            <a:miter lim="800000"/>
            <a:headEnd/>
            <a:tailEnd/>
          </a:ln>
        </p:spPr>
        <p:txBody>
          <a:bodyPr wrap="square">
            <a:spAutoFit/>
          </a:bodyPr>
          <a:lstStyle/>
          <a:p>
            <a:pPr algn="ctr">
              <a:buClr>
                <a:srgbClr val="75AE0E"/>
              </a:buClr>
              <a:buSzPct val="143000"/>
            </a:pPr>
            <a:r>
              <a:rPr lang="pt-BR" sz="1600" dirty="0" smtClean="0">
                <a:solidFill>
                  <a:srgbClr val="002A00"/>
                </a:solidFill>
              </a:rPr>
              <a:t>Plastic  and  elastic deformation, up to fracture</a:t>
            </a:r>
            <a:endParaRPr lang="pt-BR" sz="1600" dirty="0">
              <a:solidFill>
                <a:srgbClr val="002A00"/>
              </a:solidFill>
              <a:cs typeface="Times New Roman" pitchFamily="18" charset="0"/>
            </a:endParaRPr>
          </a:p>
        </p:txBody>
      </p:sp>
      <p:cxnSp>
        <p:nvCxnSpPr>
          <p:cNvPr id="12" name="Conector de seta reta 11"/>
          <p:cNvCxnSpPr>
            <a:stCxn id="7" idx="6"/>
          </p:cNvCxnSpPr>
          <p:nvPr/>
        </p:nvCxnSpPr>
        <p:spPr>
          <a:xfrm flipV="1">
            <a:off x="1973263" y="5084763"/>
            <a:ext cx="1014412" cy="6350"/>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rot="5400000" flipH="1" flipV="1">
            <a:off x="2664619" y="3393282"/>
            <a:ext cx="503237" cy="0"/>
          </a:xfrm>
          <a:prstGeom prst="straightConnector1">
            <a:avLst/>
          </a:prstGeom>
          <a:ln w="28575">
            <a:solidFill>
              <a:srgbClr val="5BD4FF"/>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Conector de seta reta 13"/>
          <p:cNvCxnSpPr>
            <a:stCxn id="17" idx="6"/>
          </p:cNvCxnSpPr>
          <p:nvPr/>
        </p:nvCxnSpPr>
        <p:spPr>
          <a:xfrm rot="16200000" flipH="1">
            <a:off x="6947694" y="2705894"/>
            <a:ext cx="755650" cy="833438"/>
          </a:xfrm>
          <a:prstGeom prst="straightConnector1">
            <a:avLst/>
          </a:prstGeom>
          <a:ln w="28575">
            <a:solidFill>
              <a:srgbClr val="75F30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Elipse 16"/>
          <p:cNvSpPr/>
          <p:nvPr/>
        </p:nvSpPr>
        <p:spPr>
          <a:xfrm rot="3891040">
            <a:off x="6180138" y="1362075"/>
            <a:ext cx="1022350" cy="1838325"/>
          </a:xfrm>
          <a:prstGeom prst="ellipse">
            <a:avLst/>
          </a:prstGeom>
          <a:noFill/>
          <a:ln w="28575">
            <a:solidFill>
              <a:srgbClr val="75F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6638" name="Text Box 3"/>
          <p:cNvSpPr txBox="1">
            <a:spLocks noChangeArrowheads="1"/>
          </p:cNvSpPr>
          <p:nvPr/>
        </p:nvSpPr>
        <p:spPr bwMode="auto">
          <a:xfrm>
            <a:off x="5003800" y="4686300"/>
            <a:ext cx="1296988" cy="861774"/>
          </a:xfrm>
          <a:prstGeom prst="rect">
            <a:avLst/>
          </a:prstGeom>
          <a:noFill/>
          <a:ln w="28575">
            <a:solidFill>
              <a:srgbClr val="7030A0"/>
            </a:solidFill>
            <a:miter lim="800000"/>
            <a:headEnd/>
            <a:tailEnd/>
          </a:ln>
        </p:spPr>
        <p:txBody>
          <a:bodyPr>
            <a:spAutoFit/>
          </a:bodyPr>
          <a:lstStyle/>
          <a:p>
            <a:pPr algn="ctr">
              <a:buClr>
                <a:srgbClr val="75AE0E"/>
              </a:buClr>
              <a:buSzPct val="143000"/>
            </a:pPr>
            <a:r>
              <a:rPr lang="pt-PT" sz="1600" dirty="0" smtClean="0">
                <a:solidFill>
                  <a:srgbClr val="002A00"/>
                </a:solidFill>
              </a:rPr>
              <a:t>Elastic deformation.</a:t>
            </a:r>
          </a:p>
          <a:p>
            <a:pPr algn="ctr">
              <a:buClr>
                <a:srgbClr val="75AE0E"/>
              </a:buClr>
              <a:buSzPct val="143000"/>
            </a:pPr>
            <a:r>
              <a:rPr lang="en-US" sz="1600" dirty="0" smtClean="0"/>
              <a:t>Hardening</a:t>
            </a:r>
            <a:endParaRPr lang="pt-PT" sz="1600" dirty="0">
              <a:solidFill>
                <a:srgbClr val="002A00"/>
              </a:solidFill>
            </a:endParaRPr>
          </a:p>
        </p:txBody>
      </p:sp>
      <p:cxnSp>
        <p:nvCxnSpPr>
          <p:cNvPr id="19" name="Conector de seta reta 18"/>
          <p:cNvCxnSpPr/>
          <p:nvPr/>
        </p:nvCxnSpPr>
        <p:spPr>
          <a:xfrm rot="16200000" flipH="1">
            <a:off x="5112544" y="4040982"/>
            <a:ext cx="1079500" cy="144462"/>
          </a:xfrm>
          <a:prstGeom prst="straightConnector1">
            <a:avLst/>
          </a:prstGeom>
          <a:ln w="28575">
            <a:solidFill>
              <a:srgbClr val="7030A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Elipse 19"/>
          <p:cNvSpPr/>
          <p:nvPr/>
        </p:nvSpPr>
        <p:spPr>
          <a:xfrm rot="5400000">
            <a:off x="2745582" y="2397918"/>
            <a:ext cx="889000" cy="3332163"/>
          </a:xfrm>
          <a:prstGeom prst="ellipse">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6641" name="Retângulo 4"/>
          <p:cNvSpPr>
            <a:spLocks noChangeArrowheads="1"/>
          </p:cNvSpPr>
          <p:nvPr/>
        </p:nvSpPr>
        <p:spPr bwMode="auto">
          <a:xfrm>
            <a:off x="1428728" y="792288"/>
            <a:ext cx="4143404" cy="707886"/>
          </a:xfrm>
          <a:prstGeom prst="rect">
            <a:avLst/>
          </a:prstGeom>
          <a:noFill/>
          <a:ln w="9525">
            <a:noFill/>
            <a:miter lim="800000"/>
            <a:headEnd/>
            <a:tailEnd/>
          </a:ln>
        </p:spPr>
        <p:txBody>
          <a:bodyPr wrap="square">
            <a:spAutoFit/>
          </a:bodyPr>
          <a:lstStyle/>
          <a:p>
            <a:r>
              <a:rPr lang="ru-RU" sz="2000" b="1" dirty="0">
                <a:solidFill>
                  <a:srgbClr val="19315D"/>
                </a:solidFill>
              </a:rPr>
              <a:t>Деформация сплавов с ОМП в состоянии </a:t>
            </a:r>
            <a:r>
              <a:rPr lang="ru-RU" sz="2000" b="1" dirty="0" smtClean="0">
                <a:solidFill>
                  <a:srgbClr val="19315D"/>
                </a:solidFill>
              </a:rPr>
              <a:t>мартенситной  </a:t>
            </a:r>
            <a:r>
              <a:rPr lang="ru-RU" sz="2000" b="1" dirty="0">
                <a:solidFill>
                  <a:srgbClr val="19315D"/>
                </a:solidFill>
              </a:rPr>
              <a:t>фазы</a:t>
            </a:r>
            <a:endParaRPr lang="pt-BR" sz="2000" dirty="0">
              <a:solidFill>
                <a:srgbClr val="19315D"/>
              </a:solidFill>
            </a:endParaRPr>
          </a:p>
        </p:txBody>
      </p:sp>
      <p:sp>
        <p:nvSpPr>
          <p:cNvPr id="25" name="Título 1"/>
          <p:cNvSpPr txBox="1">
            <a:spLocks/>
          </p:cNvSpPr>
          <p:nvPr/>
        </p:nvSpPr>
        <p:spPr>
          <a:xfrm>
            <a:off x="771556" y="-24"/>
            <a:ext cx="8229600" cy="64294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mj-lt"/>
                <a:ea typeface="+mj-ea"/>
                <a:cs typeface="+mj-cs"/>
              </a:rPr>
              <a:t>Introduction </a:t>
            </a:r>
            <a:endParaRPr kumimoji="0" lang="pt-BR" sz="3600" b="0" i="0" u="none" strike="noStrike" kern="1200" cap="none" spc="0" normalizeH="0" baseline="0" noProof="0" dirty="0">
              <a:ln>
                <a:noFill/>
              </a:ln>
              <a:solidFill>
                <a:schemeClr val="tx2">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21" name="TextBox 20"/>
          <p:cNvSpPr txBox="1"/>
          <p:nvPr/>
        </p:nvSpPr>
        <p:spPr>
          <a:xfrm>
            <a:off x="428596" y="6180916"/>
            <a:ext cx="8429652" cy="677108"/>
          </a:xfrm>
          <a:prstGeom prst="rect">
            <a:avLst/>
          </a:prstGeom>
          <a:noFill/>
        </p:spPr>
        <p:txBody>
          <a:bodyPr wrap="square" rtlCol="0">
            <a:spAutoFit/>
          </a:bodyPr>
          <a:lstStyle/>
          <a:p>
            <a:pPr algn="ctr"/>
            <a:r>
              <a:rPr lang="ru-RU" sz="2000" b="1" dirty="0" smtClean="0">
                <a:solidFill>
                  <a:srgbClr val="0C182E"/>
                </a:solidFill>
                <a:cs typeface="Times New Roman" pitchFamily="18" charset="0"/>
              </a:rPr>
              <a:t>Типичная кривая деформации сплавов с ОМП </a:t>
            </a:r>
            <a:r>
              <a:rPr lang="pt-BR" b="1" dirty="0" smtClean="0">
                <a:solidFill>
                  <a:srgbClr val="0C182E"/>
                </a:solidFill>
                <a:cs typeface="Times New Roman" pitchFamily="18" charset="0"/>
              </a:rPr>
              <a:t>(Otsuka e Wayman, 1998), (Huang </a:t>
            </a:r>
            <a:r>
              <a:rPr lang="pt-BR" b="1" i="1" dirty="0" smtClean="0">
                <a:solidFill>
                  <a:srgbClr val="0C182E"/>
                </a:solidFill>
                <a:cs typeface="Times New Roman" pitchFamily="18" charset="0"/>
              </a:rPr>
              <a:t>et al.</a:t>
            </a:r>
            <a:r>
              <a:rPr lang="pt-BR" b="1" dirty="0" smtClean="0">
                <a:solidFill>
                  <a:srgbClr val="0C182E"/>
                </a:solidFill>
                <a:cs typeface="Times New Roman" pitchFamily="18" charset="0"/>
              </a:rPr>
              <a:t>, 2005).</a:t>
            </a:r>
            <a:endParaRPr lang="en-US" b="1"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6404" y="620688"/>
            <a:ext cx="8606190" cy="6237312"/>
          </a:xfrm>
        </p:spPr>
        <p:txBody>
          <a:bodyPr>
            <a:noAutofit/>
          </a:bodyPr>
          <a:lstStyle/>
          <a:p>
            <a:pPr algn="just">
              <a:buNone/>
              <a:defRPr/>
            </a:pPr>
            <a:endParaRPr lang="en-US" sz="500" dirty="0" smtClean="0"/>
          </a:p>
          <a:p>
            <a:pPr algn="just">
              <a:defRPr/>
            </a:pPr>
            <a:r>
              <a:rPr lang="ru-RU" sz="2200" dirty="0" smtClean="0"/>
              <a:t>Различные механизмы деформации сплавов с ОМП в исходном мартенситном состоянии:</a:t>
            </a:r>
            <a:r>
              <a:rPr lang="en-US" sz="2200" dirty="0" smtClean="0"/>
              <a:t> </a:t>
            </a:r>
          </a:p>
          <a:p>
            <a:pPr algn="just">
              <a:defRPr/>
            </a:pPr>
            <a:endParaRPr lang="en-US" sz="2200" dirty="0" smtClean="0"/>
          </a:p>
          <a:p>
            <a:pPr algn="just">
              <a:defRPr/>
            </a:pPr>
            <a:r>
              <a:rPr lang="en-US" sz="2200" dirty="0" smtClean="0"/>
              <a:t>- </a:t>
            </a:r>
            <a:r>
              <a:rPr lang="en-US" sz="2200" dirty="0" smtClean="0">
                <a:effectLst>
                  <a:outerShdw blurRad="38100" dist="38100" dir="2700000" algn="tl">
                    <a:srgbClr val="000000">
                      <a:alpha val="43137"/>
                    </a:srgbClr>
                  </a:outerShdw>
                </a:effectLst>
              </a:rPr>
              <a:t>Reorientation of the </a:t>
            </a:r>
            <a:r>
              <a:rPr lang="en-US" sz="2200" dirty="0" err="1" smtClean="0">
                <a:effectLst>
                  <a:outerShdw blurRad="38100" dist="38100" dir="2700000" algn="tl">
                    <a:srgbClr val="000000">
                      <a:alpha val="43137"/>
                    </a:srgbClr>
                  </a:outerShdw>
                </a:effectLst>
              </a:rPr>
              <a:t>martensite</a:t>
            </a:r>
            <a:r>
              <a:rPr lang="en-US" sz="2200" dirty="0" smtClean="0">
                <a:effectLst>
                  <a:outerShdw blurRad="38100" dist="38100" dir="2700000" algn="tl">
                    <a:srgbClr val="000000">
                      <a:alpha val="43137"/>
                    </a:srgbClr>
                  </a:outerShdw>
                </a:effectLst>
              </a:rPr>
              <a:t> plates, </a:t>
            </a:r>
          </a:p>
          <a:p>
            <a:pPr algn="just">
              <a:defRPr/>
            </a:pPr>
            <a:r>
              <a:rPr lang="en-US" sz="2200" dirty="0" smtClean="0">
                <a:effectLst>
                  <a:outerShdw blurRad="38100" dist="38100" dir="2700000" algn="tl">
                    <a:srgbClr val="000000">
                      <a:alpha val="43137"/>
                    </a:srgbClr>
                  </a:outerShdw>
                </a:effectLst>
              </a:rPr>
              <a:t>- </a:t>
            </a:r>
            <a:r>
              <a:rPr lang="en-US" sz="2200" dirty="0" err="1" smtClean="0">
                <a:effectLst>
                  <a:outerShdw blurRad="38100" dist="38100" dir="2700000" algn="tl">
                    <a:srgbClr val="000000">
                      <a:alpha val="43137"/>
                    </a:srgbClr>
                  </a:outerShdw>
                </a:effectLst>
              </a:rPr>
              <a:t>Microtwinning</a:t>
            </a:r>
            <a:r>
              <a:rPr lang="en-US" sz="2200" dirty="0" smtClean="0">
                <a:effectLst>
                  <a:outerShdw blurRad="38100" dist="38100" dir="2700000" algn="tl">
                    <a:srgbClr val="000000">
                      <a:alpha val="43137"/>
                    </a:srgbClr>
                  </a:outerShdw>
                </a:effectLst>
              </a:rPr>
              <a:t>, </a:t>
            </a:r>
          </a:p>
          <a:p>
            <a:pPr algn="just">
              <a:defRPr/>
            </a:pPr>
            <a:endParaRPr lang="ru-RU" sz="2200" dirty="0" smtClean="0"/>
          </a:p>
          <a:p>
            <a:pPr lvl="2">
              <a:buNone/>
            </a:pPr>
            <a:r>
              <a:rPr lang="pt-BR" sz="2000" dirty="0" smtClean="0">
                <a:solidFill>
                  <a:srgbClr val="0070C0"/>
                </a:solidFill>
                <a:effectLst>
                  <a:outerShdw blurRad="38100" dist="38100" dir="2700000" algn="tl">
                    <a:srgbClr val="000000">
                      <a:alpha val="43137"/>
                    </a:srgbClr>
                  </a:outerShdw>
                </a:effectLst>
              </a:rPr>
              <a:t>C.M. </a:t>
            </a:r>
            <a:r>
              <a:rPr lang="pt-BR" sz="2000" dirty="0" err="1" smtClean="0">
                <a:solidFill>
                  <a:srgbClr val="0070C0"/>
                </a:solidFill>
                <a:effectLst>
                  <a:outerShdw blurRad="38100" dist="38100" dir="2700000" algn="tl">
                    <a:srgbClr val="000000">
                      <a:alpha val="43137"/>
                    </a:srgbClr>
                  </a:outerShdw>
                </a:effectLst>
              </a:rPr>
              <a:t>Wayman</a:t>
            </a:r>
            <a:r>
              <a:rPr lang="pt-BR" sz="2000" dirty="0" smtClean="0">
                <a:solidFill>
                  <a:srgbClr val="0070C0"/>
                </a:solidFill>
                <a:effectLst>
                  <a:outerShdw blurRad="38100" dist="38100" dir="2700000" algn="tl">
                    <a:srgbClr val="000000">
                      <a:alpha val="43137"/>
                    </a:srgbClr>
                  </a:outerShdw>
                </a:effectLst>
              </a:rPr>
              <a:t> </a:t>
            </a:r>
            <a:r>
              <a:rPr lang="pt-BR" sz="2000" dirty="0" err="1" smtClean="0">
                <a:solidFill>
                  <a:srgbClr val="0070C0"/>
                </a:solidFill>
                <a:effectLst>
                  <a:outerShdw blurRad="38100" dist="38100" dir="2700000" algn="tl">
                    <a:srgbClr val="000000">
                      <a:alpha val="43137"/>
                    </a:srgbClr>
                  </a:outerShdw>
                </a:effectLst>
              </a:rPr>
              <a:t>and</a:t>
            </a:r>
            <a:r>
              <a:rPr lang="pt-BR" sz="2000" dirty="0" smtClean="0">
                <a:solidFill>
                  <a:srgbClr val="0070C0"/>
                </a:solidFill>
                <a:effectLst>
                  <a:outerShdw blurRad="38100" dist="38100" dir="2700000" algn="tl">
                    <a:srgbClr val="000000">
                      <a:alpha val="43137"/>
                    </a:srgbClr>
                  </a:outerShdw>
                </a:effectLst>
              </a:rPr>
              <a:t> K. </a:t>
            </a:r>
            <a:r>
              <a:rPr lang="pt-BR" sz="2000" dirty="0" err="1" smtClean="0">
                <a:solidFill>
                  <a:srgbClr val="0070C0"/>
                </a:solidFill>
                <a:effectLst>
                  <a:outerShdw blurRad="38100" dist="38100" dir="2700000" algn="tl">
                    <a:srgbClr val="000000">
                      <a:alpha val="43137"/>
                    </a:srgbClr>
                  </a:outerShdw>
                </a:effectLst>
              </a:rPr>
              <a:t>Shimizu</a:t>
            </a:r>
            <a:r>
              <a:rPr lang="pt-BR" sz="2000" dirty="0" smtClean="0">
                <a:solidFill>
                  <a:srgbClr val="0070C0"/>
                </a:solidFill>
                <a:effectLst>
                  <a:outerShdw blurRad="38100" dist="38100" dir="2700000" algn="tl">
                    <a:srgbClr val="000000">
                      <a:alpha val="43137"/>
                    </a:srgbClr>
                  </a:outerShdw>
                </a:effectLst>
              </a:rPr>
              <a:t>. </a:t>
            </a:r>
            <a:r>
              <a:rPr lang="pt-BR" sz="2000" i="1" dirty="0" err="1" smtClean="0">
                <a:solidFill>
                  <a:srgbClr val="0070C0"/>
                </a:solidFill>
                <a:effectLst>
                  <a:outerShdw blurRad="38100" dist="38100" dir="2700000" algn="tl">
                    <a:srgbClr val="000000">
                      <a:alpha val="43137"/>
                    </a:srgbClr>
                  </a:outerShdw>
                </a:effectLst>
              </a:rPr>
              <a:t>Met.Sci.</a:t>
            </a:r>
            <a:r>
              <a:rPr lang="pt-BR" sz="2000" i="1" dirty="0" smtClean="0">
                <a:solidFill>
                  <a:srgbClr val="0070C0"/>
                </a:solidFill>
                <a:effectLst>
                  <a:outerShdw blurRad="38100" dist="38100" dir="2700000" algn="tl">
                    <a:srgbClr val="000000">
                      <a:alpha val="43137"/>
                    </a:srgbClr>
                  </a:outerShdw>
                </a:effectLst>
              </a:rPr>
              <a:t> J., 6, 175 , 1972). </a:t>
            </a:r>
          </a:p>
          <a:p>
            <a:pPr lvl="1">
              <a:buNone/>
            </a:pPr>
            <a:r>
              <a:rPr lang="pt-BR" sz="2000" dirty="0" smtClean="0">
                <a:solidFill>
                  <a:srgbClr val="0070C0"/>
                </a:solidFill>
                <a:effectLst>
                  <a:outerShdw blurRad="38100" dist="38100" dir="2700000" algn="tl">
                    <a:srgbClr val="000000">
                      <a:alpha val="43137"/>
                    </a:srgbClr>
                  </a:outerShdw>
                </a:effectLst>
              </a:rPr>
              <a:t>		J. </a:t>
            </a:r>
            <a:r>
              <a:rPr lang="pt-BR" sz="2000" dirty="0" err="1" smtClean="0">
                <a:solidFill>
                  <a:srgbClr val="0070C0"/>
                </a:solidFill>
                <a:effectLst>
                  <a:outerShdw blurRad="38100" dist="38100" dir="2700000" algn="tl">
                    <a:srgbClr val="000000">
                      <a:alpha val="43137"/>
                    </a:srgbClr>
                  </a:outerShdw>
                </a:effectLst>
              </a:rPr>
              <a:t>Perkins</a:t>
            </a:r>
            <a:r>
              <a:rPr lang="pt-BR" sz="2000" dirty="0" smtClean="0">
                <a:solidFill>
                  <a:srgbClr val="0070C0"/>
                </a:solidFill>
                <a:effectLst>
                  <a:outerShdw blurRad="38100" dist="38100" dir="2700000" algn="tl">
                    <a:srgbClr val="000000">
                      <a:alpha val="43137"/>
                    </a:srgbClr>
                  </a:outerShdw>
                </a:effectLst>
              </a:rPr>
              <a:t>. </a:t>
            </a:r>
            <a:r>
              <a:rPr lang="pt-BR" sz="2000" dirty="0" err="1" smtClean="0">
                <a:solidFill>
                  <a:srgbClr val="0070C0"/>
                </a:solidFill>
                <a:effectLst>
                  <a:outerShdw blurRad="38100" dist="38100" dir="2700000" algn="tl">
                    <a:srgbClr val="000000">
                      <a:alpha val="43137"/>
                    </a:srgbClr>
                  </a:outerShdw>
                </a:effectLst>
              </a:rPr>
              <a:t>Scripta</a:t>
            </a:r>
            <a:r>
              <a:rPr lang="pt-BR" sz="2000" dirty="0" smtClean="0">
                <a:solidFill>
                  <a:srgbClr val="0070C0"/>
                </a:solidFill>
                <a:effectLst>
                  <a:outerShdw blurRad="38100" dist="38100" dir="2700000" algn="tl">
                    <a:srgbClr val="000000">
                      <a:alpha val="43137"/>
                    </a:srgbClr>
                  </a:outerShdw>
                </a:effectLst>
              </a:rPr>
              <a:t> Met., 9, 121 (1975).  </a:t>
            </a:r>
          </a:p>
          <a:p>
            <a:pPr lvl="1">
              <a:buNone/>
            </a:pPr>
            <a:r>
              <a:rPr lang="pt-BR" sz="2000" dirty="0" smtClean="0">
                <a:solidFill>
                  <a:srgbClr val="0070C0"/>
                </a:solidFill>
                <a:effectLst>
                  <a:outerShdw blurRad="38100" dist="38100" dir="2700000" algn="tl">
                    <a:srgbClr val="000000">
                      <a:alpha val="43137"/>
                    </a:srgbClr>
                  </a:outerShdw>
                </a:effectLst>
              </a:rPr>
              <a:t>		K.N. Melton, J. Mercier, Met.Trans.(A), 9A, 1487(1978). </a:t>
            </a:r>
          </a:p>
          <a:p>
            <a:pPr lvl="1">
              <a:buNone/>
            </a:pPr>
            <a:endParaRPr lang="pt-BR" sz="2000" dirty="0" smtClean="0">
              <a:solidFill>
                <a:srgbClr val="0070C0"/>
              </a:solidFill>
              <a:effectLst>
                <a:outerShdw blurRad="38100" dist="38100" dir="2700000" algn="tl">
                  <a:srgbClr val="000000">
                    <a:alpha val="43137"/>
                  </a:srgbClr>
                </a:outerShdw>
              </a:effectLst>
            </a:endParaRPr>
          </a:p>
          <a:p>
            <a:pPr lvl="1">
              <a:buNone/>
            </a:pPr>
            <a:r>
              <a:rPr lang="en-US" sz="2000" dirty="0" smtClean="0">
                <a:effectLst>
                  <a:outerShdw blurRad="38100" dist="38100" dir="2700000" algn="tl">
                    <a:srgbClr val="000000">
                      <a:alpha val="43137"/>
                    </a:srgbClr>
                  </a:outerShdw>
                </a:effectLst>
              </a:rPr>
              <a:t>-</a:t>
            </a:r>
            <a:r>
              <a:rPr lang="en-US" sz="2000" dirty="0" err="1" smtClean="0">
                <a:effectLst>
                  <a:outerShdw blurRad="38100" dist="38100" dir="2700000" algn="tl">
                    <a:srgbClr val="000000">
                      <a:alpha val="43137"/>
                    </a:srgbClr>
                  </a:outerShdw>
                </a:effectLst>
              </a:rPr>
              <a:t>Martensite-martensite</a:t>
            </a:r>
            <a:r>
              <a:rPr lang="en-US" sz="2000" dirty="0" smtClean="0">
                <a:effectLst>
                  <a:outerShdw blurRad="38100" dist="38100" dir="2700000" algn="tl">
                    <a:srgbClr val="000000">
                      <a:alpha val="43137"/>
                    </a:srgbClr>
                  </a:outerShdw>
                </a:effectLst>
              </a:rPr>
              <a:t> transformations </a:t>
            </a:r>
            <a:r>
              <a:rPr lang="en-US" sz="2000" dirty="0" smtClean="0"/>
              <a:t> :</a:t>
            </a:r>
            <a:endParaRPr lang="ru-RU" sz="2000" dirty="0" smtClean="0"/>
          </a:p>
          <a:p>
            <a:pPr lvl="1">
              <a:buNone/>
            </a:pPr>
            <a:endParaRPr lang="pt-BR" sz="2000" dirty="0" smtClean="0">
              <a:solidFill>
                <a:srgbClr val="0070C0"/>
              </a:solidFill>
              <a:effectLst>
                <a:outerShdw blurRad="38100" dist="38100" dir="2700000" algn="tl">
                  <a:srgbClr val="000000">
                    <a:alpha val="43137"/>
                  </a:srgbClr>
                </a:outerShdw>
              </a:effectLst>
            </a:endParaRPr>
          </a:p>
          <a:p>
            <a:pPr lvl="1">
              <a:buNone/>
            </a:pPr>
            <a:r>
              <a:rPr lang="pt-BR" sz="2000" dirty="0" smtClean="0">
                <a:solidFill>
                  <a:srgbClr val="0070C0"/>
                </a:solidFill>
                <a:effectLst>
                  <a:outerShdw blurRad="38100" dist="38100" dir="2700000" algn="tl">
                    <a:srgbClr val="000000">
                      <a:alpha val="43137"/>
                    </a:srgbClr>
                  </a:outerShdw>
                </a:effectLst>
              </a:rPr>
              <a:t>		Borisova, Monasevich </a:t>
            </a:r>
            <a:r>
              <a:rPr lang="pt-BR" sz="2000" i="1" dirty="0" smtClean="0">
                <a:solidFill>
                  <a:srgbClr val="0070C0"/>
                </a:solidFill>
                <a:effectLst>
                  <a:outerShdw blurRad="38100" dist="38100" dir="2700000" algn="tl">
                    <a:srgbClr val="000000">
                      <a:alpha val="43137"/>
                    </a:srgbClr>
                  </a:outerShdw>
                </a:effectLst>
              </a:rPr>
              <a:t>and Paskal’, Metallofizika, 5,2, </a:t>
            </a:r>
            <a:r>
              <a:rPr lang="pt-BR" sz="2000" dirty="0" smtClean="0">
                <a:solidFill>
                  <a:srgbClr val="0070C0"/>
                </a:solidFill>
                <a:effectLst>
                  <a:outerShdw blurRad="38100" dist="38100" dir="2700000" algn="tl">
                    <a:srgbClr val="000000">
                      <a:alpha val="43137"/>
                    </a:srgbClr>
                  </a:outerShdw>
                </a:effectLst>
              </a:rPr>
              <a:t>66 (1983). </a:t>
            </a:r>
          </a:p>
          <a:p>
            <a:pPr algn="just">
              <a:defRPr/>
            </a:pPr>
            <a:endParaRPr lang="en-US" sz="2200" dirty="0" smtClean="0"/>
          </a:p>
          <a:p>
            <a:pPr algn="just">
              <a:buNone/>
            </a:pPr>
            <a:endParaRPr lang="en-US" sz="2400" dirty="0" smtClean="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1556" y="-24"/>
            <a:ext cx="8229600" cy="642942"/>
          </a:xfrm>
        </p:spPr>
        <p:txBody>
          <a:bodyPr>
            <a:normAutofit/>
          </a:bodyPr>
          <a:lstStyle/>
          <a:p>
            <a:r>
              <a:rPr lang="pt-BR" sz="3600" dirty="0" smtClean="0">
                <a:effectLst>
                  <a:outerShdw blurRad="38100" dist="38100" dir="2700000" algn="tl">
                    <a:srgbClr val="000000">
                      <a:alpha val="43137"/>
                    </a:srgbClr>
                  </a:outerShdw>
                </a:effectLst>
              </a:rPr>
              <a:t>Introduction </a:t>
            </a:r>
            <a:endParaRPr lang="pt-BR" sz="3600"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466404" y="620688"/>
            <a:ext cx="8606190" cy="5308642"/>
          </a:xfrm>
        </p:spPr>
        <p:txBody>
          <a:bodyPr>
            <a:noAutofit/>
          </a:bodyPr>
          <a:lstStyle/>
          <a:p>
            <a:pPr algn="just">
              <a:defRPr/>
            </a:pPr>
            <a:r>
              <a:rPr lang="en-US" sz="2200" dirty="0" smtClean="0"/>
              <a:t>- </a:t>
            </a:r>
            <a:r>
              <a:rPr lang="ru-RU" sz="2200" b="1" dirty="0" smtClean="0"/>
              <a:t>Механизм двойного превращения</a:t>
            </a:r>
            <a:r>
              <a:rPr lang="en-US" sz="2200" dirty="0" smtClean="0">
                <a:effectLst>
                  <a:outerShdw blurRad="38100" dist="38100" dir="2700000" algn="tl">
                    <a:srgbClr val="000000">
                      <a:alpha val="43137"/>
                    </a:srgbClr>
                  </a:outerShdw>
                </a:effectLst>
              </a:rPr>
              <a:t>:</a:t>
            </a:r>
          </a:p>
          <a:p>
            <a:pPr algn="just">
              <a:defRPr/>
            </a:pPr>
            <a:endParaRPr lang="en-US" sz="2200" dirty="0" smtClean="0"/>
          </a:p>
          <a:p>
            <a:pPr lvl="2">
              <a:buNone/>
            </a:pPr>
            <a:r>
              <a:rPr lang="pt-BR" sz="2400" dirty="0" smtClean="0"/>
              <a:t> </a:t>
            </a:r>
            <a:r>
              <a:rPr lang="pt-BR" sz="2000" dirty="0" smtClean="0">
                <a:solidFill>
                  <a:srgbClr val="0070C0"/>
                </a:solidFill>
                <a:effectLst>
                  <a:outerShdw blurRad="38100" dist="38100" dir="2700000" algn="tl">
                    <a:srgbClr val="000000">
                      <a:alpha val="43137"/>
                    </a:srgbClr>
                  </a:outerShdw>
                </a:effectLst>
              </a:rPr>
              <a:t>Wasilevskiy R.J. Metallurgical Trans,A. v.6A,1405 (1975)</a:t>
            </a:r>
            <a:r>
              <a:rPr lang="en-US" sz="2000" dirty="0" smtClean="0">
                <a:effectLst>
                  <a:outerShdw blurRad="38100" dist="38100" dir="2700000" algn="tl">
                    <a:srgbClr val="000000">
                      <a:alpha val="43137"/>
                    </a:srgbClr>
                  </a:outerShdw>
                </a:effectLst>
              </a:rPr>
              <a:t> </a:t>
            </a:r>
            <a:endParaRPr lang="ru-RU" sz="2000" dirty="0" smtClean="0">
              <a:effectLst>
                <a:outerShdw blurRad="38100" dist="38100" dir="2700000" algn="tl">
                  <a:srgbClr val="000000">
                    <a:alpha val="43137"/>
                  </a:srgbClr>
                </a:outerShdw>
              </a:effectLst>
            </a:endParaRPr>
          </a:p>
          <a:p>
            <a:pPr lvl="2">
              <a:buNone/>
            </a:pPr>
            <a:endParaRPr lang="ru-RU" sz="2000" dirty="0" smtClean="0">
              <a:effectLst>
                <a:outerShdw blurRad="38100" dist="38100" dir="2700000" algn="tl">
                  <a:srgbClr val="000000">
                    <a:alpha val="43137"/>
                  </a:srgbClr>
                </a:outerShdw>
              </a:effectLst>
            </a:endParaRPr>
          </a:p>
          <a:p>
            <a:pPr lvl="2">
              <a:buNone/>
            </a:pPr>
            <a:endParaRPr lang="ru-RU" sz="2000" dirty="0" smtClean="0">
              <a:effectLst>
                <a:outerShdw blurRad="38100" dist="38100" dir="2700000" algn="tl">
                  <a:srgbClr val="000000">
                    <a:alpha val="43137"/>
                  </a:srgbClr>
                </a:outerShdw>
              </a:effectLst>
            </a:endParaRPr>
          </a:p>
          <a:p>
            <a:pPr lvl="2">
              <a:buNone/>
            </a:pPr>
            <a:endParaRPr lang="en-US" sz="2000" dirty="0" smtClean="0">
              <a:effectLst>
                <a:outerShdw blurRad="38100" dist="38100" dir="2700000" algn="tl">
                  <a:srgbClr val="000000">
                    <a:alpha val="43137"/>
                  </a:srgbClr>
                </a:outerShdw>
              </a:effectLst>
            </a:endParaRPr>
          </a:p>
          <a:p>
            <a:pPr algn="just">
              <a:spcBef>
                <a:spcPts val="0"/>
              </a:spcBef>
              <a:defRPr/>
            </a:pPr>
            <a:r>
              <a:rPr lang="ru-RU" sz="2200" dirty="0" smtClean="0">
                <a:effectLst>
                  <a:outerShdw blurRad="38100" dist="38100" dir="2700000" algn="tl">
                    <a:srgbClr val="000000">
                      <a:alpha val="43137"/>
                    </a:srgbClr>
                  </a:outerShdw>
                </a:effectLst>
              </a:rPr>
              <a:t>Возможность превращения мартенсита в высокотемпературную фазу как результат пластической деформации в области температур </a:t>
            </a:r>
            <a:r>
              <a:rPr lang="en-US" sz="2200" dirty="0" smtClean="0">
                <a:effectLst>
                  <a:outerShdw blurRad="38100" dist="38100" dir="2700000" algn="tl">
                    <a:srgbClr val="000000">
                      <a:alpha val="43137"/>
                    </a:srgbClr>
                  </a:outerShdw>
                </a:effectLst>
              </a:rPr>
              <a:t> A</a:t>
            </a:r>
            <a:r>
              <a:rPr lang="en-US" sz="2200" baseline="-25000" dirty="0" smtClean="0">
                <a:effectLst>
                  <a:outerShdw blurRad="38100" dist="38100" dir="2700000" algn="tl">
                    <a:srgbClr val="000000">
                      <a:alpha val="43137"/>
                    </a:srgbClr>
                  </a:outerShdw>
                </a:effectLst>
              </a:rPr>
              <a:t>d</a:t>
            </a:r>
            <a:r>
              <a:rPr lang="en-US" sz="2200" dirty="0" smtClean="0">
                <a:effectLst>
                  <a:outerShdw blurRad="38100" dist="38100" dir="2700000" algn="tl">
                    <a:srgbClr val="000000">
                      <a:alpha val="43137"/>
                    </a:srgbClr>
                  </a:outerShdw>
                </a:effectLst>
              </a:rPr>
              <a:t>-A</a:t>
            </a:r>
            <a:r>
              <a:rPr lang="en-US" sz="2200" baseline="-25000" dirty="0" smtClean="0">
                <a:effectLst>
                  <a:outerShdw blurRad="38100" dist="38100" dir="2700000" algn="tl">
                    <a:srgbClr val="000000">
                      <a:alpha val="43137"/>
                    </a:srgbClr>
                  </a:outerShdw>
                </a:effectLst>
              </a:rPr>
              <a:t>s</a:t>
            </a:r>
            <a:r>
              <a:rPr lang="en-US" sz="2200" dirty="0" smtClean="0">
                <a:effectLst>
                  <a:outerShdw blurRad="38100" dist="38100" dir="2700000" algn="tl">
                    <a:srgbClr val="000000">
                      <a:alpha val="43137"/>
                    </a:srgbClr>
                  </a:outerShdw>
                </a:effectLst>
              </a:rPr>
              <a:t> </a:t>
            </a:r>
          </a:p>
          <a:p>
            <a:pPr algn="just">
              <a:spcBef>
                <a:spcPts val="0"/>
              </a:spcBef>
              <a:defRPr/>
            </a:pPr>
            <a:r>
              <a:rPr lang="en-US" sz="2200" dirty="0" smtClean="0"/>
              <a:t> </a:t>
            </a:r>
          </a:p>
          <a:p>
            <a:pPr>
              <a:spcBef>
                <a:spcPts val="0"/>
              </a:spcBef>
              <a:buNone/>
            </a:pPr>
            <a:r>
              <a:rPr lang="en-US" sz="2200" dirty="0" smtClean="0"/>
              <a:t>   </a:t>
            </a:r>
            <a:r>
              <a:rPr lang="pt-BR" sz="1500" dirty="0" smtClean="0"/>
              <a:t>	</a:t>
            </a:r>
          </a:p>
          <a:p>
            <a:pPr>
              <a:spcBef>
                <a:spcPts val="0"/>
              </a:spcBef>
              <a:buNone/>
            </a:pPr>
            <a:r>
              <a:rPr lang="pt-BR" sz="1500" dirty="0" smtClean="0">
                <a:solidFill>
                  <a:srgbClr val="0070C0"/>
                </a:solidFill>
                <a:effectLst>
                  <a:outerShdw blurRad="38100" dist="38100" dir="2700000" algn="tl">
                    <a:srgbClr val="000000">
                      <a:alpha val="43137"/>
                    </a:srgbClr>
                  </a:outerShdw>
                </a:effectLst>
              </a:rPr>
              <a:t>		</a:t>
            </a:r>
            <a:r>
              <a:rPr lang="en-US" sz="2000" dirty="0" err="1" smtClean="0">
                <a:solidFill>
                  <a:srgbClr val="0070C0"/>
                </a:solidFill>
                <a:effectLst>
                  <a:outerShdw blurRad="38100" dist="38100" dir="2700000" algn="tl">
                    <a:srgbClr val="000000">
                      <a:alpha val="43137"/>
                    </a:srgbClr>
                  </a:outerShdw>
                </a:effectLst>
              </a:rPr>
              <a:t>Kurdyumov,G.V</a:t>
            </a:r>
            <a:r>
              <a:rPr lang="en-US" sz="2000" dirty="0" smtClean="0">
                <a:solidFill>
                  <a:srgbClr val="0070C0"/>
                </a:solidFill>
                <a:effectLst>
                  <a:outerShdw blurRad="38100" dist="38100" dir="2700000" algn="tl">
                    <a:srgbClr val="000000">
                      <a:alpha val="43137"/>
                    </a:srgbClr>
                  </a:outerShdw>
                </a:effectLst>
              </a:rPr>
              <a:t>., </a:t>
            </a:r>
            <a:r>
              <a:rPr lang="en-US" sz="2000" i="1" dirty="0" smtClean="0">
                <a:solidFill>
                  <a:srgbClr val="0070C0"/>
                </a:solidFill>
                <a:effectLst>
                  <a:outerShdw blurRad="38100" dist="38100" dir="2700000" algn="tl">
                    <a:srgbClr val="000000">
                      <a:alpha val="43137"/>
                    </a:srgbClr>
                  </a:outerShdw>
                </a:effectLst>
              </a:rPr>
              <a:t>Metallofizika</a:t>
            </a:r>
            <a:r>
              <a:rPr lang="en-US" sz="2000" dirty="0" smtClean="0">
                <a:solidFill>
                  <a:srgbClr val="0070C0"/>
                </a:solidFill>
                <a:effectLst>
                  <a:outerShdw blurRad="38100" dist="38100" dir="2700000" algn="tl">
                    <a:srgbClr val="000000">
                      <a:alpha val="43137"/>
                    </a:srgbClr>
                  </a:outerShdw>
                </a:effectLst>
              </a:rPr>
              <a:t>,1, 1, 81 (1979).</a:t>
            </a:r>
          </a:p>
          <a:p>
            <a:pPr algn="just">
              <a:defRPr/>
            </a:pPr>
            <a:endParaRPr lang="en-US" sz="2200" dirty="0" smtClean="0"/>
          </a:p>
          <a:p>
            <a:pPr algn="just">
              <a:defRPr/>
            </a:pPr>
            <a:endParaRPr lang="ru-RU" sz="2200" dirty="0" smtClean="0"/>
          </a:p>
          <a:p>
            <a:pPr algn="just">
              <a:defRPr/>
            </a:pPr>
            <a:endParaRPr lang="ru-RU" sz="2200" dirty="0" smtClean="0"/>
          </a:p>
          <a:p>
            <a:pPr algn="just">
              <a:defRPr/>
            </a:pPr>
            <a:endParaRPr lang="en-US" sz="2200" dirty="0" smtClean="0"/>
          </a:p>
          <a:p>
            <a:pPr algn="just">
              <a:buNone/>
            </a:pPr>
            <a:endParaRPr lang="en-US" sz="2400" dirty="0" smtClean="0"/>
          </a:p>
        </p:txBody>
      </p:sp>
      <p:sp>
        <p:nvSpPr>
          <p:cNvPr id="8" name="Прямоугольник 7"/>
          <p:cNvSpPr/>
          <p:nvPr/>
        </p:nvSpPr>
        <p:spPr>
          <a:xfrm>
            <a:off x="2997498" y="2357430"/>
            <a:ext cx="3473515" cy="400110"/>
          </a:xfrm>
          <a:prstGeom prst="rect">
            <a:avLst/>
          </a:prstGeom>
        </p:spPr>
        <p:txBody>
          <a:bodyPr wrap="none">
            <a:spAutoFit/>
          </a:bodyPr>
          <a:lstStyle/>
          <a:p>
            <a:r>
              <a:rPr lang="en-US" sz="2000" dirty="0" smtClean="0">
                <a:solidFill>
                  <a:schemeClr val="tx2">
                    <a:lumMod val="60000"/>
                    <a:lumOff val="40000"/>
                  </a:schemeClr>
                </a:solidFill>
                <a:effectLst>
                  <a:outerShdw blurRad="38100" dist="38100" dir="2700000" algn="tl">
                    <a:srgbClr val="000000">
                      <a:alpha val="43137"/>
                    </a:srgbClr>
                  </a:outerShdw>
                </a:effectLst>
              </a:rPr>
              <a:t>M – (A induced) – M reoriented</a:t>
            </a:r>
            <a:endParaRPr lang="en-US" sz="2000" dirty="0">
              <a:solidFill>
                <a:schemeClr val="tx2">
                  <a:lumMod val="60000"/>
                  <a:lumOff val="40000"/>
                </a:schemeClr>
              </a:solidFill>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14414" y="6315038"/>
            <a:ext cx="6858048" cy="400110"/>
          </a:xfrm>
          <a:prstGeom prst="rect">
            <a:avLst/>
          </a:prstGeom>
          <a:noFill/>
        </p:spPr>
        <p:txBody>
          <a:bodyPr wrap="square" rtlCol="0">
            <a:spAutoFit/>
          </a:bodyPr>
          <a:lstStyle/>
          <a:p>
            <a:pPr algn="ctr"/>
            <a:r>
              <a:rPr lang="en-US" sz="2000" b="1" dirty="0" smtClean="0"/>
              <a:t>Temperature - TMR</a:t>
            </a:r>
            <a:endParaRPr lang="en-US" sz="2000" b="1" dirty="0"/>
          </a:p>
        </p:txBody>
      </p:sp>
      <p:pic>
        <p:nvPicPr>
          <p:cNvPr id="7" name="Рисунок 6" descr="for Wasilevsky 2.bmp"/>
          <p:cNvPicPr>
            <a:picLocks noChangeAspect="1"/>
          </p:cNvPicPr>
          <p:nvPr/>
        </p:nvPicPr>
        <p:blipFill>
          <a:blip r:embed="rId2"/>
          <a:stretch>
            <a:fillRect/>
          </a:stretch>
        </p:blipFill>
        <p:spPr>
          <a:xfrm>
            <a:off x="1266851" y="2690833"/>
            <a:ext cx="7019925" cy="3667125"/>
          </a:xfrm>
          <a:prstGeom prst="rect">
            <a:avLst/>
          </a:prstGeom>
        </p:spPr>
      </p:pic>
      <p:sp>
        <p:nvSpPr>
          <p:cNvPr id="15" name="Título 1"/>
          <p:cNvSpPr txBox="1">
            <a:spLocks/>
          </p:cNvSpPr>
          <p:nvPr/>
        </p:nvSpPr>
        <p:spPr>
          <a:xfrm>
            <a:off x="771556" y="-24"/>
            <a:ext cx="8229600" cy="64294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mj-lt"/>
                <a:ea typeface="+mj-ea"/>
                <a:cs typeface="+mj-cs"/>
              </a:rPr>
              <a:t>Introduction </a:t>
            </a:r>
            <a:endParaRPr kumimoji="0" lang="pt-BR" sz="3600" b="0" i="0" u="none" strike="noStrike" kern="1200" cap="none" spc="0" normalizeH="0" baseline="0" noProof="0" dirty="0">
              <a:ln>
                <a:noFill/>
              </a:ln>
              <a:solidFill>
                <a:schemeClr val="tx2">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17" name="TextBox 16"/>
          <p:cNvSpPr txBox="1"/>
          <p:nvPr/>
        </p:nvSpPr>
        <p:spPr>
          <a:xfrm>
            <a:off x="928662" y="857232"/>
            <a:ext cx="7715304" cy="1477328"/>
          </a:xfrm>
          <a:prstGeom prst="rect">
            <a:avLst/>
          </a:prstGeom>
          <a:noFill/>
        </p:spPr>
        <p:txBody>
          <a:bodyPr wrap="square" rtlCol="0">
            <a:spAutoFit/>
          </a:bodyPr>
          <a:lstStyle/>
          <a:p>
            <a:pPr algn="just"/>
            <a:r>
              <a:rPr lang="pt-BR" sz="2400" dirty="0" smtClean="0">
                <a:solidFill>
                  <a:srgbClr val="0070C0"/>
                </a:solidFill>
                <a:effectLst>
                  <a:outerShdw blurRad="38100" dist="38100" dir="2700000" algn="tl">
                    <a:srgbClr val="000000">
                      <a:alpha val="43137"/>
                    </a:srgbClr>
                  </a:outerShdw>
                </a:effectLst>
              </a:rPr>
              <a:t>Wasilevskiy: </a:t>
            </a:r>
            <a:r>
              <a:rPr lang="pt-BR" sz="2400" dirty="0" smtClean="0"/>
              <a:t>“</a:t>
            </a:r>
            <a:r>
              <a:rPr lang="en-US" sz="2400" i="1" dirty="0" smtClean="0"/>
              <a:t>u</a:t>
            </a:r>
            <a:r>
              <a:rPr lang="en-US" sz="2200" i="1" dirty="0" smtClean="0"/>
              <a:t>nder stress in the temperature range A</a:t>
            </a:r>
            <a:r>
              <a:rPr lang="en-US" sz="2200" i="1" baseline="-25000" dirty="0" smtClean="0"/>
              <a:t>d</a:t>
            </a:r>
            <a:r>
              <a:rPr lang="en-US" sz="2200" i="1" dirty="0" smtClean="0"/>
              <a:t>-M</a:t>
            </a:r>
            <a:r>
              <a:rPr lang="en-US" sz="2200" i="1" baseline="-25000" dirty="0" smtClean="0"/>
              <a:t>f</a:t>
            </a:r>
            <a:r>
              <a:rPr lang="en-US" sz="2200" i="1" dirty="0" smtClean="0"/>
              <a:t> the </a:t>
            </a:r>
            <a:r>
              <a:rPr lang="en-US" sz="2200" i="1" dirty="0" err="1" smtClean="0"/>
              <a:t>martensite</a:t>
            </a:r>
            <a:r>
              <a:rPr lang="en-US" sz="2200" i="1" dirty="0" smtClean="0"/>
              <a:t> can transform to a transitional high temperature phase, since that phase is unstable in the absence of stress, it transforms to </a:t>
            </a:r>
            <a:r>
              <a:rPr lang="en-US" sz="2200" i="1" dirty="0" err="1" smtClean="0"/>
              <a:t>martensite</a:t>
            </a:r>
            <a:r>
              <a:rPr lang="en-US" sz="2200" i="1" dirty="0" smtClean="0"/>
              <a:t> of a new, favorable orientation</a:t>
            </a:r>
            <a:r>
              <a:rPr lang="en-US" sz="2200" dirty="0" smtClean="0"/>
              <a:t>”</a:t>
            </a:r>
            <a:endParaRPr lang="en-US" sz="2200" dirty="0"/>
          </a:p>
        </p:txBody>
      </p:sp>
      <p:sp>
        <p:nvSpPr>
          <p:cNvPr id="9" name="Прямоугольник 8"/>
          <p:cNvSpPr/>
          <p:nvPr/>
        </p:nvSpPr>
        <p:spPr>
          <a:xfrm>
            <a:off x="2997498" y="2357430"/>
            <a:ext cx="3473515" cy="400110"/>
          </a:xfrm>
          <a:prstGeom prst="rect">
            <a:avLst/>
          </a:prstGeom>
        </p:spPr>
        <p:txBody>
          <a:bodyPr wrap="none">
            <a:spAutoFit/>
          </a:bodyPr>
          <a:lstStyle/>
          <a:p>
            <a:r>
              <a:rPr lang="en-US" sz="2000" dirty="0" smtClean="0">
                <a:solidFill>
                  <a:schemeClr val="tx2">
                    <a:lumMod val="60000"/>
                    <a:lumOff val="40000"/>
                  </a:schemeClr>
                </a:solidFill>
                <a:effectLst>
                  <a:outerShdw blurRad="38100" dist="38100" dir="2700000" algn="tl">
                    <a:srgbClr val="000000">
                      <a:alpha val="43137"/>
                    </a:srgbClr>
                  </a:outerShdw>
                </a:effectLst>
              </a:rPr>
              <a:t>M – (A induced) – M reoriented</a:t>
            </a:r>
            <a:endParaRPr lang="en-US" sz="2000" dirty="0">
              <a:solidFill>
                <a:schemeClr val="tx2">
                  <a:lumMod val="60000"/>
                  <a:lumOff val="40000"/>
                </a:schemeClr>
              </a:solidFill>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6404" y="738484"/>
            <a:ext cx="8606190" cy="5976664"/>
          </a:xfrm>
        </p:spPr>
        <p:txBody>
          <a:bodyPr>
            <a:noAutofit/>
          </a:bodyPr>
          <a:lstStyle/>
          <a:p>
            <a:pPr algn="just">
              <a:spcBef>
                <a:spcPts val="0"/>
              </a:spcBef>
            </a:pPr>
            <a:r>
              <a:rPr lang="ru-RU" sz="2400" dirty="0" smtClean="0"/>
              <a:t>Однако возникновение высокотемпературной (или переходной) фазы при деформации сплавов с ОМП в мартенситном состоянии сплавов с ЭПФ не было подтверждено</a:t>
            </a:r>
            <a:r>
              <a:rPr lang="en-US" sz="2400" dirty="0" smtClean="0"/>
              <a:t>.</a:t>
            </a:r>
          </a:p>
          <a:p>
            <a:pPr algn="just">
              <a:spcBef>
                <a:spcPts val="0"/>
              </a:spcBef>
            </a:pPr>
            <a:endParaRPr lang="en-US" sz="2200" dirty="0" smtClean="0"/>
          </a:p>
          <a:p>
            <a:pPr marL="0" indent="0" algn="just">
              <a:buNone/>
            </a:pPr>
            <a:r>
              <a:rPr lang="ru-RU" sz="2200" b="1" dirty="0" smtClean="0">
                <a:solidFill>
                  <a:srgbClr val="C00000"/>
                </a:solidFill>
                <a:latin typeface="Arial" pitchFamily="34" charset="0"/>
                <a:cs typeface="Arial" pitchFamily="34" charset="0"/>
              </a:rPr>
              <a:t>Цель данного выступления</a:t>
            </a:r>
            <a:r>
              <a:rPr lang="en-US" sz="2400" b="1" dirty="0" smtClean="0">
                <a:solidFill>
                  <a:srgbClr val="C00000"/>
                </a:solidFill>
                <a:latin typeface="Arial" pitchFamily="34" charset="0"/>
                <a:cs typeface="Arial" pitchFamily="34" charset="0"/>
              </a:rPr>
              <a:t> </a:t>
            </a:r>
            <a:r>
              <a:rPr lang="ru-RU" sz="2400" b="1" dirty="0" smtClean="0">
                <a:solidFill>
                  <a:srgbClr val="C00000"/>
                </a:solidFill>
                <a:latin typeface="Arial" pitchFamily="34" charset="0"/>
                <a:cs typeface="Arial" pitchFamily="34" charset="0"/>
              </a:rPr>
              <a:t> - показать</a:t>
            </a:r>
            <a:endParaRPr lang="en-US" sz="2400" b="1" dirty="0" smtClean="0">
              <a:solidFill>
                <a:srgbClr val="C00000"/>
              </a:solidFill>
              <a:latin typeface="Arial" pitchFamily="34" charset="0"/>
              <a:cs typeface="Arial" pitchFamily="34" charset="0"/>
            </a:endParaRPr>
          </a:p>
          <a:p>
            <a:pPr algn="just"/>
            <a:r>
              <a:rPr lang="pt-BR" sz="2400" dirty="0" smtClean="0">
                <a:latin typeface="Times New Roman" pitchFamily="18" charset="0"/>
                <a:cs typeface="Times New Roman" pitchFamily="18" charset="0"/>
              </a:rPr>
              <a:t>1 </a:t>
            </a:r>
            <a:r>
              <a:rPr lang="ru-RU" sz="2400" dirty="0" smtClean="0">
                <a:latin typeface="Times New Roman" pitchFamily="18" charset="0"/>
                <a:cs typeface="Times New Roman" pitchFamily="18" charset="0"/>
              </a:rPr>
              <a:t>влияние деформации растяжением до 30% на структуру, модуль упругости, электросопротивление, характеристики прямого и обратного эффекта памяти формы сплава </a:t>
            </a:r>
            <a:r>
              <a:rPr lang="en-US" sz="2400" dirty="0" err="1" smtClean="0">
                <a:latin typeface="Times New Roman" pitchFamily="18" charset="0"/>
                <a:cs typeface="Times New Roman" pitchFamily="18" charset="0"/>
              </a:rPr>
              <a:t>TiNi</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с исходной мартенситной структурой </a:t>
            </a:r>
            <a:r>
              <a:rPr lang="en-US" sz="2400" dirty="0" smtClean="0">
                <a:latin typeface="Times New Roman" pitchFamily="18" charset="0"/>
                <a:cs typeface="Times New Roman" pitchFamily="18" charset="0"/>
              </a:rPr>
              <a:t> B19´ </a:t>
            </a:r>
          </a:p>
          <a:p>
            <a:pPr algn="just"/>
            <a:r>
              <a:rPr lang="en-US" sz="2400" dirty="0" smtClean="0">
                <a:latin typeface="Times New Roman" pitchFamily="18" charset="0"/>
                <a:cs typeface="Times New Roman" pitchFamily="18" charset="0"/>
              </a:rPr>
              <a:t>(critical temperatures: M</a:t>
            </a:r>
            <a:r>
              <a:rPr lang="en-US" sz="2400" baseline="-25000"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=53</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C, M</a:t>
            </a:r>
            <a:r>
              <a:rPr lang="en-US" sz="2400" baseline="-25000" dirty="0" smtClean="0">
                <a:latin typeface="Times New Roman" pitchFamily="18" charset="0"/>
                <a:cs typeface="Times New Roman" pitchFamily="18" charset="0"/>
              </a:rPr>
              <a:t>f</a:t>
            </a:r>
            <a:r>
              <a:rPr lang="en-US" sz="2400" dirty="0" smtClean="0">
                <a:latin typeface="Times New Roman" pitchFamily="18" charset="0"/>
                <a:cs typeface="Times New Roman" pitchFamily="18" charset="0"/>
              </a:rPr>
              <a:t>=38</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C, A</a:t>
            </a:r>
            <a:r>
              <a:rPr lang="en-US" sz="2400" baseline="-25000"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=55</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C, </a:t>
            </a:r>
            <a:r>
              <a:rPr lang="en-US" sz="2400" dirty="0" err="1" smtClean="0">
                <a:latin typeface="Times New Roman" pitchFamily="18" charset="0"/>
                <a:cs typeface="Times New Roman" pitchFamily="18" charset="0"/>
              </a:rPr>
              <a:t>A</a:t>
            </a:r>
            <a:r>
              <a:rPr lang="en-US" sz="2400" baseline="-25000" dirty="0" err="1" smtClean="0">
                <a:latin typeface="Times New Roman" pitchFamily="18" charset="0"/>
                <a:cs typeface="Times New Roman" pitchFamily="18" charset="0"/>
              </a:rPr>
              <a:t>f</a:t>
            </a:r>
            <a:r>
              <a:rPr lang="en-US" sz="2400" dirty="0" smtClean="0">
                <a:latin typeface="Times New Roman" pitchFamily="18" charset="0"/>
                <a:cs typeface="Times New Roman" pitchFamily="18" charset="0"/>
              </a:rPr>
              <a:t>=95</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C); </a:t>
            </a:r>
            <a:endParaRPr lang="ru-RU" sz="2400" dirty="0" smtClean="0">
              <a:latin typeface="Times New Roman" pitchFamily="18" charset="0"/>
              <a:cs typeface="Times New Roman" pitchFamily="18" charset="0"/>
            </a:endParaRPr>
          </a:p>
          <a:p>
            <a:pPr algn="just"/>
            <a:r>
              <a:rPr lang="pt-BR" sz="2400" dirty="0" smtClean="0">
                <a:latin typeface="Times New Roman" pitchFamily="18" charset="0"/>
                <a:cs typeface="Times New Roman" pitchFamily="18" charset="0"/>
              </a:rPr>
              <a:t>2 </a:t>
            </a:r>
            <a:r>
              <a:rPr lang="ru-RU" sz="2400" dirty="0" smtClean="0">
                <a:latin typeface="Times New Roman" pitchFamily="18" charset="0"/>
                <a:cs typeface="Times New Roman" pitchFamily="18" charset="0"/>
              </a:rPr>
              <a:t>влияние циклической</a:t>
            </a:r>
            <a:r>
              <a:rPr lang="pt-BR"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деформации </a:t>
            </a:r>
            <a:r>
              <a:rPr lang="ru-RU" sz="2400" dirty="0">
                <a:latin typeface="Times New Roman" pitchFamily="18" charset="0"/>
                <a:cs typeface="Times New Roman" pitchFamily="18" charset="0"/>
              </a:rPr>
              <a:t>сплава </a:t>
            </a:r>
            <a:r>
              <a:rPr lang="pt-BR" sz="2400" dirty="0">
                <a:latin typeface="Times New Roman" pitchFamily="18" charset="0"/>
                <a:cs typeface="Times New Roman" pitchFamily="18" charset="0"/>
              </a:rPr>
              <a:t>Cu-Al-Ni </a:t>
            </a:r>
            <a:endParaRPr lang="pt-BR"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critical temperatures: </a:t>
            </a:r>
            <a:r>
              <a:rPr lang="en-US" sz="2400" dirty="0" err="1">
                <a:latin typeface="Times New Roman" pitchFamily="18" charset="0"/>
                <a:cs typeface="Times New Roman" pitchFamily="18" charset="0"/>
              </a:rPr>
              <a:t>M</a:t>
            </a:r>
            <a:r>
              <a:rPr lang="en-US" sz="2400" baseline="-25000" dirty="0" err="1">
                <a:latin typeface="Times New Roman" pitchFamily="18" charset="0"/>
                <a:cs typeface="Times New Roman" pitchFamily="18" charset="0"/>
              </a:rPr>
              <a:t>s</a:t>
            </a:r>
            <a:r>
              <a:rPr lang="en-US" sz="2400" dirty="0">
                <a:latin typeface="Times New Roman" pitchFamily="18" charset="0"/>
                <a:cs typeface="Times New Roman" pitchFamily="18" charset="0"/>
              </a:rPr>
              <a:t>=51</a:t>
            </a:r>
            <a:r>
              <a:rPr lang="en-US" sz="2400" baseline="30000" dirty="0">
                <a:latin typeface="Times New Roman" pitchFamily="18" charset="0"/>
                <a:cs typeface="Times New Roman" pitchFamily="18" charset="0"/>
              </a:rPr>
              <a:t>o</a:t>
            </a:r>
            <a:r>
              <a:rPr lang="en-US" sz="2400" dirty="0">
                <a:latin typeface="Times New Roman" pitchFamily="18" charset="0"/>
                <a:cs typeface="Times New Roman" pitchFamily="18" charset="0"/>
              </a:rPr>
              <a:t>C, M</a:t>
            </a:r>
            <a:r>
              <a:rPr lang="en-US" sz="2400" baseline="-25000" dirty="0">
                <a:latin typeface="Times New Roman" pitchFamily="18" charset="0"/>
                <a:cs typeface="Times New Roman" pitchFamily="18" charset="0"/>
              </a:rPr>
              <a:t>f</a:t>
            </a:r>
            <a:r>
              <a:rPr lang="en-US" sz="2400" dirty="0">
                <a:latin typeface="Times New Roman" pitchFamily="18" charset="0"/>
                <a:cs typeface="Times New Roman" pitchFamily="18" charset="0"/>
              </a:rPr>
              <a:t>=20</a:t>
            </a:r>
            <a:r>
              <a:rPr lang="en-US" sz="2400" baseline="30000" dirty="0">
                <a:latin typeface="Times New Roman" pitchFamily="18" charset="0"/>
                <a:cs typeface="Times New Roman" pitchFamily="18" charset="0"/>
              </a:rPr>
              <a:t>o</a:t>
            </a:r>
            <a:r>
              <a:rPr lang="en-US" sz="2400" dirty="0">
                <a:latin typeface="Times New Roman" pitchFamily="18" charset="0"/>
                <a:cs typeface="Times New Roman" pitchFamily="18" charset="0"/>
              </a:rPr>
              <a:t>C, A</a:t>
            </a:r>
            <a:r>
              <a:rPr lang="en-US" sz="2400" baseline="-25000" dirty="0">
                <a:latin typeface="Times New Roman" pitchFamily="18" charset="0"/>
                <a:cs typeface="Times New Roman" pitchFamily="18" charset="0"/>
              </a:rPr>
              <a:t>s</a:t>
            </a:r>
            <a:r>
              <a:rPr lang="en-US" sz="2400" dirty="0">
                <a:latin typeface="Times New Roman" pitchFamily="18" charset="0"/>
                <a:cs typeface="Times New Roman" pitchFamily="18" charset="0"/>
              </a:rPr>
              <a:t>=40</a:t>
            </a:r>
            <a:r>
              <a:rPr lang="en-US" sz="2400" baseline="30000" dirty="0">
                <a:latin typeface="Times New Roman" pitchFamily="18" charset="0"/>
                <a:cs typeface="Times New Roman" pitchFamily="18" charset="0"/>
              </a:rPr>
              <a:t>o</a:t>
            </a: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A</a:t>
            </a:r>
            <a:r>
              <a:rPr lang="en-US" sz="2400" baseline="-25000" dirty="0" err="1">
                <a:latin typeface="Times New Roman" pitchFamily="18" charset="0"/>
                <a:cs typeface="Times New Roman" pitchFamily="18" charset="0"/>
              </a:rPr>
              <a:t>f</a:t>
            </a:r>
            <a:r>
              <a:rPr lang="en-US" sz="2400" dirty="0">
                <a:latin typeface="Times New Roman" pitchFamily="18" charset="0"/>
                <a:cs typeface="Times New Roman" pitchFamily="18" charset="0"/>
              </a:rPr>
              <a:t>=65</a:t>
            </a:r>
            <a:r>
              <a:rPr lang="en-US" sz="2400" baseline="30000" dirty="0">
                <a:latin typeface="Times New Roman" pitchFamily="18" charset="0"/>
                <a:cs typeface="Times New Roman" pitchFamily="18" charset="0"/>
              </a:rPr>
              <a:t>o</a:t>
            </a:r>
            <a:r>
              <a:rPr lang="en-US" sz="2400" dirty="0">
                <a:latin typeface="Times New Roman" pitchFamily="18" charset="0"/>
                <a:cs typeface="Times New Roman" pitchFamily="18" charset="0"/>
              </a:rPr>
              <a:t>C</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на изменение структуры  и модуля упругости</a:t>
            </a:r>
            <a:r>
              <a:rPr lang="pt-BR"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buNone/>
            </a:pPr>
            <a:endParaRPr lang="en-US" sz="2400" b="1" dirty="0" smtClean="0">
              <a:latin typeface="Times New Roman" pitchFamily="18" charset="0"/>
              <a:cs typeface="Times New Roman" pitchFamily="18" charset="0"/>
            </a:endParaRPr>
          </a:p>
          <a:p>
            <a:pPr lvl="1" algn="just">
              <a:buNone/>
              <a:defRPr/>
            </a:pPr>
            <a:r>
              <a:rPr lang="en-US" sz="2200" dirty="0" smtClean="0"/>
              <a:t> </a:t>
            </a:r>
          </a:p>
          <a:p>
            <a:pPr algn="just"/>
            <a:endParaRPr lang="en-US" sz="2400" dirty="0" smtClean="0"/>
          </a:p>
          <a:p>
            <a:pPr algn="just"/>
            <a:endParaRPr lang="en-US" sz="2400" dirty="0" smtClean="0"/>
          </a:p>
          <a:p>
            <a:pPr algn="just">
              <a:buNone/>
            </a:pPr>
            <a:endParaRPr lang="en-US" sz="2400" dirty="0" smtClean="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2994" y="-214330"/>
            <a:ext cx="8229600" cy="1143000"/>
          </a:xfrm>
        </p:spPr>
        <p:txBody>
          <a:bodyPr>
            <a:normAutofit/>
          </a:bodyPr>
          <a:lstStyle/>
          <a:p>
            <a:r>
              <a:rPr lang="en-US" sz="3600" dirty="0" smtClean="0">
                <a:effectLst>
                  <a:outerShdw blurRad="38100" dist="38100" dir="2700000" algn="tl">
                    <a:srgbClr val="000000">
                      <a:alpha val="43137"/>
                    </a:srgbClr>
                  </a:outerShdw>
                </a:effectLst>
              </a:rPr>
              <a:t>2 - Material and Methods</a:t>
            </a:r>
            <a:endParaRPr lang="pt-BR" sz="3600" dirty="0">
              <a:effectLst>
                <a:outerShdw blurRad="38100" dist="38100" dir="2700000" algn="tl">
                  <a:srgbClr val="000000">
                    <a:alpha val="43137"/>
                  </a:srgbClr>
                </a:outerShdw>
              </a:effectLst>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883540090"/>
              </p:ext>
            </p:extLst>
          </p:nvPr>
        </p:nvGraphicFramePr>
        <p:xfrm>
          <a:off x="642910" y="2276872"/>
          <a:ext cx="8229600" cy="1249680"/>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tblGrid>
              <a:tr h="370194">
                <a:tc gridSpan="9">
                  <a:txBody>
                    <a:bodyPr/>
                    <a:lstStyle/>
                    <a:p>
                      <a:pPr algn="ctr"/>
                      <a:r>
                        <a:rPr lang="en-US" sz="2400" dirty="0" smtClean="0"/>
                        <a:t>Chemical composition of TiNi  rod  </a:t>
                      </a:r>
                      <a:r>
                        <a:rPr lang="en-US" sz="2400" dirty="0" smtClean="0">
                          <a:sym typeface="Symbol"/>
                        </a:rPr>
                        <a:t> 20 mm </a:t>
                      </a:r>
                      <a:r>
                        <a:rPr lang="en-US" sz="2400" dirty="0" smtClean="0"/>
                        <a:t> (wt.%)</a:t>
                      </a:r>
                      <a:endParaRPr lang="pt-BR" sz="2400" dirty="0"/>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tr>
              <a:tr h="198022">
                <a:tc>
                  <a:txBody>
                    <a:bodyPr/>
                    <a:lstStyle/>
                    <a:p>
                      <a:pPr algn="ctr"/>
                      <a:r>
                        <a:rPr lang="pt-BR" sz="2000" dirty="0" smtClean="0">
                          <a:effectLst>
                            <a:outerShdw blurRad="38100" dist="38100" dir="2700000" algn="tl">
                              <a:srgbClr val="000000">
                                <a:alpha val="43137"/>
                              </a:srgbClr>
                            </a:outerShdw>
                          </a:effectLst>
                        </a:rPr>
                        <a:t>Ni</a:t>
                      </a:r>
                      <a:endParaRPr lang="pt-BR" sz="2000" dirty="0">
                        <a:effectLst>
                          <a:outerShdw blurRad="38100" dist="38100" dir="2700000" algn="tl">
                            <a:srgbClr val="000000">
                              <a:alpha val="43137"/>
                            </a:srgbClr>
                          </a:outerShdw>
                        </a:effectLst>
                      </a:endParaRPr>
                    </a:p>
                  </a:txBody>
                  <a:tcPr/>
                </a:tc>
                <a:tc>
                  <a:txBody>
                    <a:bodyPr/>
                    <a:lstStyle/>
                    <a:p>
                      <a:pPr algn="ctr"/>
                      <a:r>
                        <a:rPr lang="pt-BR" sz="2000" dirty="0" smtClean="0">
                          <a:effectLst>
                            <a:outerShdw blurRad="38100" dist="38100" dir="2700000" algn="tl">
                              <a:srgbClr val="000000">
                                <a:alpha val="43137"/>
                              </a:srgbClr>
                            </a:outerShdw>
                          </a:effectLst>
                        </a:rPr>
                        <a:t>Fe</a:t>
                      </a:r>
                      <a:endParaRPr lang="pt-BR" sz="2000" dirty="0">
                        <a:effectLst>
                          <a:outerShdw blurRad="38100" dist="38100" dir="2700000" algn="tl">
                            <a:srgbClr val="000000">
                              <a:alpha val="43137"/>
                            </a:srgbClr>
                          </a:outerShdw>
                        </a:effectLst>
                      </a:endParaRPr>
                    </a:p>
                  </a:txBody>
                  <a:tcPr/>
                </a:tc>
                <a:tc>
                  <a:txBody>
                    <a:bodyPr/>
                    <a:lstStyle/>
                    <a:p>
                      <a:pPr algn="ctr"/>
                      <a:r>
                        <a:rPr lang="pt-BR" sz="2000" smtClean="0">
                          <a:effectLst>
                            <a:outerShdw blurRad="38100" dist="38100" dir="2700000" algn="tl">
                              <a:srgbClr val="000000">
                                <a:alpha val="43137"/>
                              </a:srgbClr>
                            </a:outerShdw>
                          </a:effectLst>
                        </a:rPr>
                        <a:t>Co</a:t>
                      </a:r>
                      <a:endParaRPr lang="pt-BR" sz="2000">
                        <a:effectLst>
                          <a:outerShdw blurRad="38100" dist="38100" dir="2700000" algn="tl">
                            <a:srgbClr val="000000">
                              <a:alpha val="43137"/>
                            </a:srgbClr>
                          </a:outerShdw>
                        </a:effectLst>
                      </a:endParaRPr>
                    </a:p>
                  </a:txBody>
                  <a:tcPr/>
                </a:tc>
                <a:tc>
                  <a:txBody>
                    <a:bodyPr/>
                    <a:lstStyle/>
                    <a:p>
                      <a:pPr algn="ctr"/>
                      <a:r>
                        <a:rPr lang="pt-BR" sz="2000" smtClean="0">
                          <a:effectLst>
                            <a:outerShdw blurRad="38100" dist="38100" dir="2700000" algn="tl">
                              <a:srgbClr val="000000">
                                <a:alpha val="43137"/>
                              </a:srgbClr>
                            </a:outerShdw>
                          </a:effectLst>
                        </a:rPr>
                        <a:t>Si</a:t>
                      </a:r>
                      <a:endParaRPr lang="pt-BR" sz="2000">
                        <a:effectLst>
                          <a:outerShdw blurRad="38100" dist="38100" dir="2700000" algn="tl">
                            <a:srgbClr val="000000">
                              <a:alpha val="43137"/>
                            </a:srgbClr>
                          </a:outerShdw>
                        </a:effectLst>
                      </a:endParaRPr>
                    </a:p>
                  </a:txBody>
                  <a:tcPr/>
                </a:tc>
                <a:tc>
                  <a:txBody>
                    <a:bodyPr/>
                    <a:lstStyle/>
                    <a:p>
                      <a:pPr algn="ctr"/>
                      <a:r>
                        <a:rPr lang="pt-BR" sz="2000" smtClean="0">
                          <a:effectLst>
                            <a:outerShdw blurRad="38100" dist="38100" dir="2700000" algn="tl">
                              <a:srgbClr val="000000">
                                <a:alpha val="43137"/>
                              </a:srgbClr>
                            </a:outerShdw>
                          </a:effectLst>
                        </a:rPr>
                        <a:t>O</a:t>
                      </a:r>
                      <a:endParaRPr lang="pt-BR" sz="2000">
                        <a:effectLst>
                          <a:outerShdw blurRad="38100" dist="38100" dir="2700000" algn="tl">
                            <a:srgbClr val="000000">
                              <a:alpha val="43137"/>
                            </a:srgbClr>
                          </a:outerShdw>
                        </a:effectLst>
                      </a:endParaRPr>
                    </a:p>
                  </a:txBody>
                  <a:tcPr/>
                </a:tc>
                <a:tc>
                  <a:txBody>
                    <a:bodyPr/>
                    <a:lstStyle/>
                    <a:p>
                      <a:pPr algn="ctr"/>
                      <a:r>
                        <a:rPr lang="pt-BR" sz="2000" smtClean="0">
                          <a:effectLst>
                            <a:outerShdw blurRad="38100" dist="38100" dir="2700000" algn="tl">
                              <a:srgbClr val="000000">
                                <a:alpha val="43137"/>
                              </a:srgbClr>
                            </a:outerShdw>
                          </a:effectLst>
                        </a:rPr>
                        <a:t>C</a:t>
                      </a:r>
                      <a:endParaRPr lang="pt-BR" sz="2000">
                        <a:effectLst>
                          <a:outerShdw blurRad="38100" dist="38100" dir="2700000" algn="tl">
                            <a:srgbClr val="000000">
                              <a:alpha val="43137"/>
                            </a:srgbClr>
                          </a:outerShdw>
                        </a:effectLst>
                      </a:endParaRPr>
                    </a:p>
                  </a:txBody>
                  <a:tcPr/>
                </a:tc>
                <a:tc>
                  <a:txBody>
                    <a:bodyPr/>
                    <a:lstStyle/>
                    <a:p>
                      <a:pPr algn="ctr"/>
                      <a:r>
                        <a:rPr lang="pt-BR" sz="2000" dirty="0" smtClean="0">
                          <a:effectLst>
                            <a:outerShdw blurRad="38100" dist="38100" dir="2700000" algn="tl">
                              <a:srgbClr val="000000">
                                <a:alpha val="43137"/>
                              </a:srgbClr>
                            </a:outerShdw>
                          </a:effectLst>
                        </a:rPr>
                        <a:t>N</a:t>
                      </a:r>
                      <a:endParaRPr lang="pt-BR" sz="2000" dirty="0">
                        <a:effectLst>
                          <a:outerShdw blurRad="38100" dist="38100" dir="2700000" algn="tl">
                            <a:srgbClr val="000000">
                              <a:alpha val="43137"/>
                            </a:srgbClr>
                          </a:outerShdw>
                        </a:effectLst>
                      </a:endParaRPr>
                    </a:p>
                  </a:txBody>
                  <a:tcPr/>
                </a:tc>
                <a:tc>
                  <a:txBody>
                    <a:bodyPr/>
                    <a:lstStyle/>
                    <a:p>
                      <a:pPr algn="ctr"/>
                      <a:r>
                        <a:rPr lang="pt-BR" sz="2000" smtClean="0">
                          <a:effectLst>
                            <a:outerShdw blurRad="38100" dist="38100" dir="2700000" algn="tl">
                              <a:srgbClr val="000000">
                                <a:alpha val="43137"/>
                              </a:srgbClr>
                            </a:outerShdw>
                          </a:effectLst>
                        </a:rPr>
                        <a:t>H</a:t>
                      </a:r>
                      <a:endParaRPr lang="pt-BR" sz="2000">
                        <a:effectLst>
                          <a:outerShdw blurRad="38100" dist="38100" dir="2700000" algn="tl">
                            <a:srgbClr val="000000">
                              <a:alpha val="43137"/>
                            </a:srgbClr>
                          </a:outerShdw>
                        </a:effectLst>
                      </a:endParaRPr>
                    </a:p>
                  </a:txBody>
                  <a:tcPr/>
                </a:tc>
                <a:tc>
                  <a:txBody>
                    <a:bodyPr/>
                    <a:lstStyle/>
                    <a:p>
                      <a:pPr algn="ctr"/>
                      <a:r>
                        <a:rPr lang="pt-BR" sz="2000" smtClean="0">
                          <a:effectLst>
                            <a:outerShdw blurRad="38100" dist="38100" dir="2700000" algn="tl">
                              <a:srgbClr val="000000">
                                <a:alpha val="43137"/>
                              </a:srgbClr>
                            </a:outerShdw>
                          </a:effectLst>
                        </a:rPr>
                        <a:t>Ti</a:t>
                      </a:r>
                      <a:endParaRPr lang="pt-BR" sz="2000">
                        <a:effectLst>
                          <a:outerShdw blurRad="38100" dist="38100" dir="2700000" algn="tl">
                            <a:srgbClr val="000000">
                              <a:alpha val="43137"/>
                            </a:srgbClr>
                          </a:outerShdw>
                        </a:effectLst>
                      </a:endParaRPr>
                    </a:p>
                  </a:txBody>
                  <a:tcPr/>
                </a:tc>
              </a:tr>
              <a:tr h="198022">
                <a:tc>
                  <a:txBody>
                    <a:bodyPr/>
                    <a:lstStyle/>
                    <a:p>
                      <a:pPr algn="ctr"/>
                      <a:r>
                        <a:rPr lang="pt-BR" sz="2000" smtClean="0">
                          <a:effectLst>
                            <a:outerShdw blurRad="38100" dist="38100" dir="2700000" algn="tl">
                              <a:srgbClr val="000000">
                                <a:alpha val="43137"/>
                              </a:srgbClr>
                            </a:outerShdw>
                          </a:effectLst>
                        </a:rPr>
                        <a:t>54,0</a:t>
                      </a:r>
                      <a:endParaRPr lang="pt-BR" sz="2000">
                        <a:effectLst>
                          <a:outerShdw blurRad="38100" dist="38100" dir="2700000" algn="tl">
                            <a:srgbClr val="000000">
                              <a:alpha val="43137"/>
                            </a:srgbClr>
                          </a:outerShdw>
                        </a:effectLst>
                      </a:endParaRPr>
                    </a:p>
                  </a:txBody>
                  <a:tcPr/>
                </a:tc>
                <a:tc>
                  <a:txBody>
                    <a:bodyPr/>
                    <a:lstStyle/>
                    <a:p>
                      <a:pPr algn="ctr"/>
                      <a:r>
                        <a:rPr lang="pt-BR" sz="2000" dirty="0" smtClean="0">
                          <a:effectLst>
                            <a:outerShdw blurRad="38100" dist="38100" dir="2700000" algn="tl">
                              <a:srgbClr val="000000">
                                <a:alpha val="43137"/>
                              </a:srgbClr>
                            </a:outerShdw>
                          </a:effectLst>
                        </a:rPr>
                        <a:t>0,12</a:t>
                      </a:r>
                      <a:endParaRPr lang="pt-BR" sz="2000" dirty="0">
                        <a:effectLst>
                          <a:outerShdw blurRad="38100" dist="38100" dir="2700000" algn="tl">
                            <a:srgbClr val="000000">
                              <a:alpha val="43137"/>
                            </a:srgbClr>
                          </a:outerShdw>
                        </a:effectLst>
                      </a:endParaRPr>
                    </a:p>
                  </a:txBody>
                  <a:tcPr/>
                </a:tc>
                <a:tc>
                  <a:txBody>
                    <a:bodyPr/>
                    <a:lstStyle/>
                    <a:p>
                      <a:pPr algn="ctr"/>
                      <a:r>
                        <a:rPr lang="pt-BR" sz="2000" dirty="0" smtClean="0">
                          <a:effectLst>
                            <a:outerShdw blurRad="38100" dist="38100" dir="2700000" algn="tl">
                              <a:srgbClr val="000000">
                                <a:alpha val="43137"/>
                              </a:srgbClr>
                            </a:outerShdw>
                          </a:effectLst>
                        </a:rPr>
                        <a:t>0,04</a:t>
                      </a:r>
                      <a:endParaRPr lang="pt-BR" sz="2000" dirty="0">
                        <a:effectLst>
                          <a:outerShdw blurRad="38100" dist="38100" dir="2700000" algn="tl">
                            <a:srgbClr val="000000">
                              <a:alpha val="43137"/>
                            </a:srgbClr>
                          </a:outerShdw>
                        </a:effectLst>
                      </a:endParaRPr>
                    </a:p>
                  </a:txBody>
                  <a:tcPr/>
                </a:tc>
                <a:tc>
                  <a:txBody>
                    <a:bodyPr/>
                    <a:lstStyle/>
                    <a:p>
                      <a:pPr algn="ctr"/>
                      <a:r>
                        <a:rPr lang="pt-BR" sz="2000" dirty="0" smtClean="0">
                          <a:effectLst>
                            <a:outerShdw blurRad="38100" dist="38100" dir="2700000" algn="tl">
                              <a:srgbClr val="000000">
                                <a:alpha val="43137"/>
                              </a:srgbClr>
                            </a:outerShdw>
                          </a:effectLst>
                        </a:rPr>
                        <a:t>0,05</a:t>
                      </a:r>
                      <a:endParaRPr lang="pt-BR" sz="2000" dirty="0">
                        <a:effectLst>
                          <a:outerShdw blurRad="38100" dist="38100" dir="2700000" algn="tl">
                            <a:srgbClr val="000000">
                              <a:alpha val="43137"/>
                            </a:srgbClr>
                          </a:outerShdw>
                        </a:effectLst>
                      </a:endParaRPr>
                    </a:p>
                  </a:txBody>
                  <a:tcPr/>
                </a:tc>
                <a:tc>
                  <a:txBody>
                    <a:bodyPr/>
                    <a:lstStyle/>
                    <a:p>
                      <a:pPr algn="ctr"/>
                      <a:r>
                        <a:rPr lang="pt-BR" sz="2000" dirty="0" smtClean="0">
                          <a:effectLst>
                            <a:outerShdw blurRad="38100" dist="38100" dir="2700000" algn="tl">
                              <a:srgbClr val="000000">
                                <a:alpha val="43137"/>
                              </a:srgbClr>
                            </a:outerShdw>
                          </a:effectLst>
                        </a:rPr>
                        <a:t>0,15</a:t>
                      </a:r>
                      <a:endParaRPr lang="pt-BR" sz="2000" dirty="0">
                        <a:effectLst>
                          <a:outerShdw blurRad="38100" dist="38100" dir="2700000" algn="tl">
                            <a:srgbClr val="000000">
                              <a:alpha val="43137"/>
                            </a:srgbClr>
                          </a:outerShdw>
                        </a:effectLst>
                      </a:endParaRPr>
                    </a:p>
                  </a:txBody>
                  <a:tcPr/>
                </a:tc>
                <a:tc>
                  <a:txBody>
                    <a:bodyPr/>
                    <a:lstStyle/>
                    <a:p>
                      <a:pPr algn="ctr"/>
                      <a:r>
                        <a:rPr lang="pt-BR" sz="2000" dirty="0" smtClean="0">
                          <a:effectLst>
                            <a:outerShdw blurRad="38100" dist="38100" dir="2700000" algn="tl">
                              <a:srgbClr val="000000">
                                <a:alpha val="43137"/>
                              </a:srgbClr>
                            </a:outerShdw>
                          </a:effectLst>
                        </a:rPr>
                        <a:t>0,003</a:t>
                      </a:r>
                      <a:endParaRPr lang="pt-BR" sz="2000" dirty="0">
                        <a:effectLst>
                          <a:outerShdw blurRad="38100" dist="38100" dir="2700000" algn="tl">
                            <a:srgbClr val="000000">
                              <a:alpha val="43137"/>
                            </a:srgbClr>
                          </a:outerShdw>
                        </a:effectLst>
                      </a:endParaRPr>
                    </a:p>
                  </a:txBody>
                  <a:tcPr/>
                </a:tc>
                <a:tc>
                  <a:txBody>
                    <a:bodyPr/>
                    <a:lstStyle/>
                    <a:p>
                      <a:pPr algn="ctr"/>
                      <a:r>
                        <a:rPr lang="pt-BR" sz="2000" dirty="0" smtClean="0">
                          <a:effectLst>
                            <a:outerShdw blurRad="38100" dist="38100" dir="2700000" algn="tl">
                              <a:srgbClr val="000000">
                                <a:alpha val="43137"/>
                              </a:srgbClr>
                            </a:outerShdw>
                          </a:effectLst>
                        </a:rPr>
                        <a:t>0,01</a:t>
                      </a:r>
                      <a:endParaRPr lang="pt-BR" sz="2000" dirty="0">
                        <a:effectLst>
                          <a:outerShdw blurRad="38100" dist="38100" dir="2700000" algn="tl">
                            <a:srgbClr val="000000">
                              <a:alpha val="43137"/>
                            </a:srgbClr>
                          </a:outerShdw>
                        </a:effectLst>
                      </a:endParaRPr>
                    </a:p>
                  </a:txBody>
                  <a:tcPr/>
                </a:tc>
                <a:tc>
                  <a:txBody>
                    <a:bodyPr/>
                    <a:lstStyle/>
                    <a:p>
                      <a:pPr algn="ctr"/>
                      <a:r>
                        <a:rPr lang="pt-BR" sz="2000" dirty="0" smtClean="0">
                          <a:effectLst>
                            <a:outerShdw blurRad="38100" dist="38100" dir="2700000" algn="tl">
                              <a:srgbClr val="000000">
                                <a:alpha val="43137"/>
                              </a:srgbClr>
                            </a:outerShdw>
                          </a:effectLst>
                        </a:rPr>
                        <a:t>0,003</a:t>
                      </a:r>
                      <a:endParaRPr lang="pt-BR" sz="2000" dirty="0">
                        <a:effectLst>
                          <a:outerShdw blurRad="38100" dist="38100" dir="2700000" algn="tl">
                            <a:srgbClr val="000000">
                              <a:alpha val="43137"/>
                            </a:srgbClr>
                          </a:outerShdw>
                        </a:effectLst>
                      </a:endParaRPr>
                    </a:p>
                  </a:txBody>
                  <a:tcPr/>
                </a:tc>
                <a:tc>
                  <a:txBody>
                    <a:bodyPr/>
                    <a:lstStyle/>
                    <a:p>
                      <a:pPr algn="ctr"/>
                      <a:r>
                        <a:rPr lang="pt-BR" sz="2000" dirty="0" smtClean="0">
                          <a:effectLst>
                            <a:outerShdw blurRad="38100" dist="38100" dir="2700000" algn="tl">
                              <a:srgbClr val="000000">
                                <a:alpha val="43137"/>
                              </a:srgbClr>
                            </a:outerShdw>
                          </a:effectLst>
                        </a:rPr>
                        <a:t>Res. </a:t>
                      </a:r>
                      <a:endParaRPr lang="pt-BR" sz="2000" dirty="0">
                        <a:effectLst>
                          <a:outerShdw blurRad="38100" dist="38100" dir="2700000" algn="tl">
                            <a:srgbClr val="000000">
                              <a:alpha val="43137"/>
                            </a:srgbClr>
                          </a:outerShdw>
                        </a:effectLst>
                      </a:endParaRPr>
                    </a:p>
                  </a:txBody>
                  <a:tcPr/>
                </a:tc>
              </a:tr>
            </a:tbl>
          </a:graphicData>
        </a:graphic>
      </p:graphicFrame>
      <p:sp>
        <p:nvSpPr>
          <p:cNvPr id="18" name="CaixaDeTexto 17"/>
          <p:cNvSpPr txBox="1"/>
          <p:nvPr/>
        </p:nvSpPr>
        <p:spPr>
          <a:xfrm>
            <a:off x="642910" y="1412776"/>
            <a:ext cx="7992888" cy="1107996"/>
          </a:xfrm>
          <a:prstGeom prst="rect">
            <a:avLst/>
          </a:prstGeom>
          <a:noFill/>
        </p:spPr>
        <p:txBody>
          <a:bodyPr wrap="square" rtlCol="0">
            <a:spAutoFit/>
          </a:bodyPr>
          <a:lstStyle/>
          <a:p>
            <a:pPr algn="just"/>
            <a:r>
              <a:rPr lang="ru-RU" sz="2200" dirty="0" smtClean="0"/>
              <a:t>Пруток </a:t>
            </a:r>
            <a:r>
              <a:rPr lang="en-US" sz="2200" dirty="0" smtClean="0"/>
              <a:t> </a:t>
            </a:r>
            <a:r>
              <a:rPr lang="en-US" sz="2200" dirty="0" smtClean="0">
                <a:sym typeface="Symbol"/>
              </a:rPr>
              <a:t></a:t>
            </a:r>
            <a:r>
              <a:rPr lang="en-US" sz="2200" dirty="0" smtClean="0"/>
              <a:t> 20 mm Ti-54%mass%Ni rod  </a:t>
            </a:r>
            <a:r>
              <a:rPr lang="ru-RU" sz="2200" dirty="0" smtClean="0"/>
              <a:t>произведенный в ВИЛС и обработанный в ИМЕТ (</a:t>
            </a:r>
            <a:r>
              <a:rPr lang="en-US" sz="2000" dirty="0"/>
              <a:t>1 </a:t>
            </a:r>
            <a:r>
              <a:rPr lang="en-US" sz="2000" dirty="0" err="1"/>
              <a:t>hr</a:t>
            </a:r>
            <a:r>
              <a:rPr lang="en-US" sz="2000" dirty="0"/>
              <a:t> at 500</a:t>
            </a:r>
            <a:r>
              <a:rPr lang="en-US" sz="2000" baseline="30000" dirty="0"/>
              <a:t>o</a:t>
            </a:r>
            <a:r>
              <a:rPr lang="en-US" sz="2000" dirty="0"/>
              <a:t>C </a:t>
            </a:r>
            <a:r>
              <a:rPr lang="ru-RU" sz="2000" dirty="0" smtClean="0"/>
              <a:t>и охлаждение на воздухе</a:t>
            </a:r>
            <a:r>
              <a:rPr lang="ru-RU" sz="2200" dirty="0" smtClean="0"/>
              <a:t>)</a:t>
            </a:r>
            <a:endParaRPr lang="en-US" sz="2200" dirty="0" smtClean="0"/>
          </a:p>
          <a:p>
            <a:pPr algn="just"/>
            <a:endParaRPr lang="en-US" sz="2200" dirty="0" smtClean="0"/>
          </a:p>
        </p:txBody>
      </p:sp>
      <p:sp>
        <p:nvSpPr>
          <p:cNvPr id="8" name="CaixaDeTexto 5"/>
          <p:cNvSpPr txBox="1"/>
          <p:nvPr/>
        </p:nvSpPr>
        <p:spPr>
          <a:xfrm>
            <a:off x="785786" y="908720"/>
            <a:ext cx="2658762" cy="523220"/>
          </a:xfrm>
          <a:prstGeom prst="rect">
            <a:avLst/>
          </a:prstGeom>
          <a:noFill/>
        </p:spPr>
        <p:txBody>
          <a:bodyPr wrap="square" rtlCol="0">
            <a:spAutoFit/>
          </a:bodyPr>
          <a:lstStyle/>
          <a:p>
            <a:r>
              <a:rPr lang="en-US" sz="2800" dirty="0" smtClean="0">
                <a:solidFill>
                  <a:srgbClr val="C00000"/>
                </a:solidFill>
                <a:effectLst>
                  <a:outerShdw blurRad="38100" dist="38100" dir="2700000" algn="tl">
                    <a:srgbClr val="000000">
                      <a:alpha val="43137"/>
                    </a:srgbClr>
                  </a:outerShdw>
                </a:effectLst>
              </a:rPr>
              <a:t>Ti-54%mass%Ni</a:t>
            </a:r>
          </a:p>
        </p:txBody>
      </p:sp>
      <p:pic>
        <p:nvPicPr>
          <p:cNvPr id="7" name="Imagem 2" descr="Figura sample 1.png"/>
          <p:cNvPicPr>
            <a:picLocks noChangeAspect="1"/>
          </p:cNvPicPr>
          <p:nvPr/>
        </p:nvPicPr>
        <p:blipFill>
          <a:blip r:embed="rId2" cstate="print"/>
          <a:stretch>
            <a:fillRect/>
          </a:stretch>
        </p:blipFill>
        <p:spPr>
          <a:xfrm>
            <a:off x="1365151" y="3789040"/>
            <a:ext cx="6548406" cy="2052000"/>
          </a:xfrm>
          <a:prstGeom prst="rect">
            <a:avLst/>
          </a:prstGeom>
        </p:spPr>
      </p:pic>
      <p:sp>
        <p:nvSpPr>
          <p:cNvPr id="9" name="CaixaDeTexto 3"/>
          <p:cNvSpPr txBox="1"/>
          <p:nvPr/>
        </p:nvSpPr>
        <p:spPr>
          <a:xfrm>
            <a:off x="683568" y="5920244"/>
            <a:ext cx="8030664" cy="677108"/>
          </a:xfrm>
          <a:prstGeom prst="rect">
            <a:avLst/>
          </a:prstGeom>
          <a:noFill/>
        </p:spPr>
        <p:txBody>
          <a:bodyPr wrap="square" rtlCol="0">
            <a:spAutoFit/>
          </a:bodyPr>
          <a:lstStyle/>
          <a:p>
            <a:pPr algn="ctr"/>
            <a:r>
              <a:rPr lang="en-US" sz="2000" b="1" dirty="0" smtClean="0"/>
              <a:t>Fig. 2.1. Samples of TiNi for a deformation testing at room temperature.</a:t>
            </a:r>
            <a:endParaRPr lang="pt-BR" sz="2000" b="1" dirty="0" smtClean="0"/>
          </a:p>
          <a:p>
            <a:pPr algn="ctr"/>
            <a:endParaRPr lang="pt-BR"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aixaDeTexto 40"/>
          <p:cNvSpPr txBox="1"/>
          <p:nvPr/>
        </p:nvSpPr>
        <p:spPr>
          <a:xfrm>
            <a:off x="899592" y="-24"/>
            <a:ext cx="7958688" cy="954107"/>
          </a:xfrm>
          <a:prstGeom prst="rect">
            <a:avLst/>
          </a:prstGeom>
          <a:noFill/>
        </p:spPr>
        <p:txBody>
          <a:bodyPr wrap="square" rtlCol="0">
            <a:spAutoFit/>
          </a:bodyPr>
          <a:lstStyle/>
          <a:p>
            <a:pPr algn="ctr"/>
            <a:r>
              <a:rPr lang="ru-RU" sz="2400" dirty="0" smtClean="0">
                <a:effectLst>
                  <a:outerShdw blurRad="38100" dist="38100" dir="2700000" algn="tl">
                    <a:srgbClr val="000000">
                      <a:alpha val="43137"/>
                    </a:srgbClr>
                  </a:outerShdw>
                </a:effectLst>
              </a:rPr>
              <a:t>Деформация </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TiNi</a:t>
            </a:r>
            <a:endParaRPr lang="en-US" sz="2400" dirty="0" smtClean="0">
              <a:effectLst>
                <a:outerShdw blurRad="38100" dist="38100" dir="2700000" algn="tl">
                  <a:srgbClr val="000000">
                    <a:alpha val="43137"/>
                  </a:srgbClr>
                </a:outerShdw>
              </a:effectLst>
            </a:endParaRPr>
          </a:p>
          <a:p>
            <a:pPr algn="just"/>
            <a:endParaRPr lang="en-US" sz="1000" dirty="0" smtClean="0">
              <a:solidFill>
                <a:srgbClr val="C00000"/>
              </a:solidFill>
              <a:effectLst>
                <a:outerShdw blurRad="38100" dist="38100" dir="2700000" algn="tl">
                  <a:srgbClr val="000000">
                    <a:alpha val="43137"/>
                  </a:srgbClr>
                </a:outerShdw>
              </a:effectLst>
            </a:endParaRPr>
          </a:p>
          <a:p>
            <a:pPr algn="just"/>
            <a:endParaRPr lang="pt-BR" sz="2200" dirty="0">
              <a:effectLst>
                <a:outerShdw blurRad="38100" dist="38100" dir="2700000" algn="tl">
                  <a:srgbClr val="000000">
                    <a:alpha val="43137"/>
                  </a:srgbClr>
                </a:outerShdw>
              </a:effectLst>
            </a:endParaRPr>
          </a:p>
        </p:txBody>
      </p:sp>
      <p:pic>
        <p:nvPicPr>
          <p:cNvPr id="43" name="Imagem 42" descr="Curva tensao-deformasao so.jpg"/>
          <p:cNvPicPr/>
          <p:nvPr/>
        </p:nvPicPr>
        <p:blipFill>
          <a:blip r:embed="rId2" cstate="print"/>
          <a:srcRect l="3244" t="6991"/>
          <a:stretch>
            <a:fillRect/>
          </a:stretch>
        </p:blipFill>
        <p:spPr>
          <a:xfrm>
            <a:off x="1643042" y="1714488"/>
            <a:ext cx="6048672" cy="3500462"/>
          </a:xfrm>
          <a:prstGeom prst="rect">
            <a:avLst/>
          </a:prstGeom>
        </p:spPr>
      </p:pic>
      <p:sp>
        <p:nvSpPr>
          <p:cNvPr id="44" name="CaixaDeTexto 43"/>
          <p:cNvSpPr txBox="1"/>
          <p:nvPr/>
        </p:nvSpPr>
        <p:spPr>
          <a:xfrm>
            <a:off x="714348" y="5286388"/>
            <a:ext cx="8143932" cy="1323439"/>
          </a:xfrm>
          <a:prstGeom prst="rect">
            <a:avLst/>
          </a:prstGeom>
          <a:noFill/>
        </p:spPr>
        <p:txBody>
          <a:bodyPr wrap="square" rtlCol="0">
            <a:spAutoFit/>
          </a:bodyPr>
          <a:lstStyle/>
          <a:p>
            <a:pPr algn="just"/>
            <a:r>
              <a:rPr lang="pt-BR" dirty="0" smtClean="0"/>
              <a:t> </a:t>
            </a:r>
            <a:r>
              <a:rPr lang="pt-BR" sz="2000" b="1" dirty="0" smtClean="0"/>
              <a:t>Fig. 2.3. </a:t>
            </a:r>
            <a:r>
              <a:rPr lang="en-US" sz="2000" b="1" dirty="0" smtClean="0"/>
              <a:t>Generalized curve of tensioning for Ti-54wt.%Ni alloy, during plastic deformation at room temperature with controlled unloaded up to state without any elastic component  and initial deformation (</a:t>
            </a:r>
            <a:r>
              <a:rPr lang="en-US" sz="2000" b="1" dirty="0" smtClean="0">
                <a:sym typeface="Symbol"/>
              </a:rPr>
              <a:t></a:t>
            </a:r>
            <a:r>
              <a:rPr lang="en-US" sz="2000" b="1" baseline="-25000" dirty="0" smtClean="0"/>
              <a:t>o</a:t>
            </a:r>
            <a:r>
              <a:rPr lang="en-US" sz="2000" b="1" dirty="0" smtClean="0"/>
              <a:t>) varied from 2% to 30%. </a:t>
            </a:r>
            <a:endParaRPr lang="pt-BR" sz="2000" b="1"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28728" y="2143116"/>
            <a:ext cx="7289125" cy="2214578"/>
          </a:xfrm>
          <a:prstGeom prst="rect">
            <a:avLst/>
          </a:prstGeom>
          <a:noFill/>
          <a:ln w="9525">
            <a:noFill/>
            <a:miter lim="800000"/>
            <a:headEnd/>
            <a:tailEnd/>
          </a:ln>
          <a:effectLst/>
        </p:spPr>
      </p:pic>
      <p:sp>
        <p:nvSpPr>
          <p:cNvPr id="45" name="CaixaDeTexto 44"/>
          <p:cNvSpPr txBox="1"/>
          <p:nvPr/>
        </p:nvSpPr>
        <p:spPr>
          <a:xfrm>
            <a:off x="2285984" y="4704718"/>
            <a:ext cx="6072230" cy="1938992"/>
          </a:xfrm>
          <a:prstGeom prst="rect">
            <a:avLst/>
          </a:prstGeom>
          <a:noFill/>
        </p:spPr>
        <p:txBody>
          <a:bodyPr wrap="square" rtlCol="0">
            <a:spAutoFit/>
          </a:bodyPr>
          <a:lstStyle/>
          <a:p>
            <a:r>
              <a:rPr lang="en-US" sz="2000" b="1" dirty="0" smtClean="0"/>
              <a:t>Fig. 2.6. Scheme of cutting of the test specimens:</a:t>
            </a:r>
          </a:p>
          <a:p>
            <a:endParaRPr lang="en-US" sz="2000" dirty="0" smtClean="0"/>
          </a:p>
          <a:p>
            <a:r>
              <a:rPr lang="en-US" sz="2000" dirty="0" smtClean="0"/>
              <a:t> (1) for analysis of modulus of elongation,</a:t>
            </a:r>
            <a:endParaRPr lang="pt-BR" sz="2000" dirty="0" smtClean="0"/>
          </a:p>
          <a:p>
            <a:r>
              <a:rPr lang="en-US" sz="2000" dirty="0" smtClean="0"/>
              <a:t>(2) X-ray thermal analysis, </a:t>
            </a:r>
          </a:p>
          <a:p>
            <a:r>
              <a:rPr lang="en-US" sz="2000" dirty="0" smtClean="0"/>
              <a:t>(3) </a:t>
            </a:r>
            <a:r>
              <a:rPr lang="en-US" sz="2000" dirty="0" err="1" smtClean="0"/>
              <a:t>dilatometric</a:t>
            </a:r>
            <a:r>
              <a:rPr lang="en-US" sz="2000" dirty="0" smtClean="0"/>
              <a:t> analysis and </a:t>
            </a:r>
          </a:p>
          <a:p>
            <a:r>
              <a:rPr lang="en-US" sz="2000" dirty="0" smtClean="0"/>
              <a:t>(4) structure analysis</a:t>
            </a:r>
            <a:endParaRPr lang="pt-BR" sz="2000"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aixaDeTexto 40"/>
          <p:cNvSpPr txBox="1"/>
          <p:nvPr/>
        </p:nvSpPr>
        <p:spPr>
          <a:xfrm>
            <a:off x="1763688" y="694437"/>
            <a:ext cx="6984776" cy="1200329"/>
          </a:xfrm>
          <a:prstGeom prst="rect">
            <a:avLst/>
          </a:prstGeom>
          <a:noFill/>
        </p:spPr>
        <p:txBody>
          <a:bodyPr wrap="square" rtlCol="0">
            <a:spAutoFit/>
          </a:bodyPr>
          <a:lstStyle/>
          <a:p>
            <a:pPr algn="just"/>
            <a:r>
              <a:rPr lang="ru-RU" sz="2400" dirty="0" smtClean="0">
                <a:solidFill>
                  <a:srgbClr val="C00000"/>
                </a:solidFill>
                <a:effectLst>
                  <a:outerShdw blurRad="38100" dist="38100" dir="2700000" algn="tl">
                    <a:srgbClr val="000000">
                      <a:alpha val="43137"/>
                    </a:srgbClr>
                  </a:outerShdw>
                </a:effectLst>
              </a:rPr>
              <a:t>Измерение плотности </a:t>
            </a:r>
            <a:r>
              <a:rPr lang="en-US" sz="2400" dirty="0"/>
              <a:t>(</a:t>
            </a:r>
            <a:r>
              <a:rPr lang="en-US" sz="2400" dirty="0">
                <a:sym typeface="Symbol"/>
              </a:rPr>
              <a:t></a:t>
            </a:r>
            <a:r>
              <a:rPr lang="en-US" sz="2400" dirty="0"/>
              <a:t>) </a:t>
            </a:r>
            <a:r>
              <a:rPr lang="en-US" sz="2400" dirty="0" smtClean="0">
                <a:solidFill>
                  <a:srgbClr val="C00000"/>
                </a:solidFill>
              </a:rPr>
              <a:t>: </a:t>
            </a:r>
          </a:p>
          <a:p>
            <a:pPr algn="just"/>
            <a:endParaRPr lang="en-US" sz="2400" dirty="0" smtClean="0">
              <a:solidFill>
                <a:srgbClr val="C00000"/>
              </a:solidFill>
            </a:endParaRPr>
          </a:p>
          <a:p>
            <a:pPr algn="just"/>
            <a:r>
              <a:rPr lang="en-US" sz="2400" dirty="0" smtClean="0"/>
              <a:t> </a:t>
            </a:r>
            <a:endParaRPr lang="pt-BR" sz="2400" dirty="0"/>
          </a:p>
        </p:txBody>
      </p:sp>
      <p:sp>
        <p:nvSpPr>
          <p:cNvPr id="43" name="CaixaDeTexto 42"/>
          <p:cNvSpPr txBox="1"/>
          <p:nvPr/>
        </p:nvSpPr>
        <p:spPr>
          <a:xfrm>
            <a:off x="2285984" y="4268466"/>
            <a:ext cx="4463926" cy="1446550"/>
          </a:xfrm>
          <a:prstGeom prst="rect">
            <a:avLst/>
          </a:prstGeom>
          <a:noFill/>
        </p:spPr>
        <p:txBody>
          <a:bodyPr wrap="square" rtlCol="0">
            <a:spAutoFit/>
          </a:bodyPr>
          <a:lstStyle/>
          <a:p>
            <a:r>
              <a:rPr lang="en-US" sz="2200" dirty="0" smtClean="0">
                <a:sym typeface="Symbol"/>
              </a:rPr>
              <a:t> (air) - </a:t>
            </a:r>
            <a:r>
              <a:rPr lang="en-US" sz="2200" dirty="0" smtClean="0"/>
              <a:t>Density of air, </a:t>
            </a:r>
          </a:p>
          <a:p>
            <a:r>
              <a:rPr lang="en-US" sz="2200" dirty="0" smtClean="0">
                <a:sym typeface="Symbol"/>
              </a:rPr>
              <a:t>  (w) - </a:t>
            </a:r>
            <a:r>
              <a:rPr lang="en-US" sz="2200" dirty="0" smtClean="0"/>
              <a:t>Density of distillated water, </a:t>
            </a:r>
          </a:p>
          <a:p>
            <a:r>
              <a:rPr lang="en-US" sz="2200" dirty="0" smtClean="0"/>
              <a:t>P (air) - weight  of sample in the air</a:t>
            </a:r>
          </a:p>
          <a:p>
            <a:r>
              <a:rPr lang="en-US" sz="2200" dirty="0" smtClean="0"/>
              <a:t>P (w) weight of sample in  the water</a:t>
            </a:r>
            <a:endParaRPr lang="pt-BR" sz="2200" dirty="0"/>
          </a:p>
        </p:txBody>
      </p:sp>
      <p:sp>
        <p:nvSpPr>
          <p:cNvPr id="96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962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96263" name="Rectangle 7"/>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2360047" y="2711770"/>
            <a:ext cx="4426531" cy="1217296"/>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ru-RU" sz="2400" b="1" dirty="0" smtClean="0">
                <a:solidFill>
                  <a:srgbClr val="C00000"/>
                </a:solidFill>
              </a:rPr>
              <a:t>Дилатометрия</a:t>
            </a:r>
            <a:r>
              <a:rPr lang="en-US" sz="2400" b="1" dirty="0" smtClean="0">
                <a:solidFill>
                  <a:srgbClr val="C00000"/>
                </a:solidFill>
              </a:rPr>
              <a:t> </a:t>
            </a:r>
            <a:r>
              <a:rPr lang="pt-BR" sz="2400" dirty="0" smtClean="0">
                <a:solidFill>
                  <a:srgbClr val="C00000"/>
                </a:solidFill>
              </a:rPr>
              <a:t> </a:t>
            </a:r>
            <a:endParaRPr lang="pt-BR" sz="2400" dirty="0">
              <a:solidFill>
                <a:srgbClr val="C00000"/>
              </a:solidFill>
            </a:endParaRPr>
          </a:p>
        </p:txBody>
      </p:sp>
      <p:sp>
        <p:nvSpPr>
          <p:cNvPr id="3" name="CaixaDeTexto 2"/>
          <p:cNvSpPr txBox="1"/>
          <p:nvPr/>
        </p:nvSpPr>
        <p:spPr>
          <a:xfrm>
            <a:off x="1000100" y="1214422"/>
            <a:ext cx="7929618" cy="1569660"/>
          </a:xfrm>
          <a:prstGeom prst="rect">
            <a:avLst/>
          </a:prstGeom>
          <a:noFill/>
        </p:spPr>
        <p:txBody>
          <a:bodyPr wrap="square" rtlCol="0">
            <a:spAutoFit/>
          </a:bodyPr>
          <a:lstStyle/>
          <a:p>
            <a:r>
              <a:rPr lang="en-US" sz="2400" dirty="0" smtClean="0"/>
              <a:t>The SME and RSME of </a:t>
            </a:r>
            <a:r>
              <a:rPr lang="en-US" sz="2400" dirty="0" err="1" smtClean="0"/>
              <a:t>TiNi</a:t>
            </a:r>
            <a:r>
              <a:rPr lang="en-US" sz="2400" dirty="0" smtClean="0"/>
              <a:t> were studied by </a:t>
            </a:r>
            <a:r>
              <a:rPr lang="en-US" sz="2400" dirty="0" err="1" smtClean="0"/>
              <a:t>dilatometry</a:t>
            </a:r>
            <a:r>
              <a:rPr lang="en-US" sz="2400" dirty="0" smtClean="0"/>
              <a:t> </a:t>
            </a:r>
          </a:p>
          <a:p>
            <a:r>
              <a:rPr lang="en-US" sz="2400" dirty="0" smtClean="0"/>
              <a:t>during heating/cooling cycles between –150</a:t>
            </a:r>
            <a:r>
              <a:rPr lang="en-US" sz="2400" baseline="30000" dirty="0" smtClean="0"/>
              <a:t>o</a:t>
            </a:r>
            <a:r>
              <a:rPr lang="en-US" sz="2400" dirty="0" smtClean="0"/>
              <a:t>C and + 300</a:t>
            </a:r>
            <a:r>
              <a:rPr lang="en-US" sz="2400" baseline="30000" dirty="0" smtClean="0"/>
              <a:t>o</a:t>
            </a:r>
            <a:r>
              <a:rPr lang="en-US" sz="2400" dirty="0" smtClean="0"/>
              <a:t>C. </a:t>
            </a:r>
          </a:p>
          <a:p>
            <a:r>
              <a:rPr lang="en-US" sz="2400" u="sng" dirty="0" smtClean="0"/>
              <a:t>Equipment</a:t>
            </a:r>
            <a:r>
              <a:rPr lang="en-US" sz="2400" dirty="0" smtClean="0"/>
              <a:t>:  Dilatometer UIP-70M</a:t>
            </a:r>
          </a:p>
          <a:p>
            <a:r>
              <a:rPr lang="en-US" sz="2400" u="sng" dirty="0" smtClean="0"/>
              <a:t>Conditions</a:t>
            </a:r>
            <a:r>
              <a:rPr lang="en-US" sz="2400" dirty="0" smtClean="0"/>
              <a:t>: heating at the rate of 0.08  </a:t>
            </a:r>
            <a:r>
              <a:rPr lang="en-US" sz="2400" baseline="30000" dirty="0" err="1" smtClean="0"/>
              <a:t>o</a:t>
            </a:r>
            <a:r>
              <a:rPr lang="en-US" sz="2400" dirty="0" err="1" smtClean="0"/>
              <a:t>C</a:t>
            </a:r>
            <a:r>
              <a:rPr lang="en-US" sz="2400" dirty="0" smtClean="0"/>
              <a:t>/sec </a:t>
            </a:r>
            <a:endParaRPr lang="pt-BR" sz="2400" dirty="0"/>
          </a:p>
        </p:txBody>
      </p:sp>
      <p:sp>
        <p:nvSpPr>
          <p:cNvPr id="8" name="Título 1"/>
          <p:cNvSpPr txBox="1">
            <a:spLocks/>
          </p:cNvSpPr>
          <p:nvPr/>
        </p:nvSpPr>
        <p:spPr>
          <a:xfrm>
            <a:off x="842994" y="271462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rgbClr val="C00000"/>
                </a:solidFill>
                <a:effectLst/>
                <a:uLnTx/>
                <a:uFillTx/>
                <a:latin typeface="+mj-lt"/>
                <a:ea typeface="+mj-ea"/>
                <a:cs typeface="+mj-cs"/>
              </a:rPr>
              <a:t>Дифференциальный термический анализ </a:t>
            </a:r>
            <a:r>
              <a:rPr kumimoji="0" lang="en-US" sz="2400" b="1" i="0" u="none" strike="noStrike" kern="1200" cap="none" spc="0" normalizeH="0" noProof="0" dirty="0" smtClean="0">
                <a:ln>
                  <a:noFill/>
                </a:ln>
                <a:solidFill>
                  <a:srgbClr val="C00000"/>
                </a:solidFill>
                <a:effectLst/>
                <a:uLnTx/>
                <a:uFillTx/>
                <a:latin typeface="+mj-lt"/>
                <a:ea typeface="+mj-ea"/>
                <a:cs typeface="+mj-cs"/>
              </a:rPr>
              <a:t>(DTA)</a:t>
            </a:r>
            <a:r>
              <a:rPr kumimoji="0" lang="en-US" sz="2400" b="1" i="0" u="none" strike="noStrike" kern="1200" cap="none" spc="0" normalizeH="0" baseline="0" noProof="0" dirty="0" smtClean="0">
                <a:ln>
                  <a:noFill/>
                </a:ln>
                <a:solidFill>
                  <a:srgbClr val="C00000"/>
                </a:solidFill>
                <a:effectLst/>
                <a:uLnTx/>
                <a:uFillTx/>
                <a:latin typeface="+mj-lt"/>
                <a:ea typeface="+mj-ea"/>
                <a:cs typeface="+mj-cs"/>
              </a:rPr>
              <a:t> </a:t>
            </a:r>
            <a:r>
              <a:rPr kumimoji="0" lang="pt-BR" sz="2400" b="0" i="0" u="none" strike="noStrike" kern="1200" cap="none" spc="0" normalizeH="0" baseline="0" noProof="0" dirty="0" smtClean="0">
                <a:ln>
                  <a:noFill/>
                </a:ln>
                <a:solidFill>
                  <a:srgbClr val="C00000"/>
                </a:solidFill>
                <a:effectLst/>
                <a:uLnTx/>
                <a:uFillTx/>
                <a:latin typeface="+mj-lt"/>
                <a:ea typeface="+mj-ea"/>
                <a:cs typeface="+mj-cs"/>
              </a:rPr>
              <a:t> </a:t>
            </a:r>
            <a:endParaRPr kumimoji="0" lang="pt-BR" sz="2400" b="0" i="0" u="none" strike="noStrike" kern="1200" cap="none" spc="0" normalizeH="0" baseline="0" noProof="0" dirty="0">
              <a:ln>
                <a:noFill/>
              </a:ln>
              <a:solidFill>
                <a:srgbClr val="C00000"/>
              </a:solidFill>
              <a:effectLst/>
              <a:uLnTx/>
              <a:uFillTx/>
              <a:latin typeface="+mj-lt"/>
              <a:ea typeface="+mj-ea"/>
              <a:cs typeface="+mj-cs"/>
            </a:endParaRPr>
          </a:p>
        </p:txBody>
      </p:sp>
      <p:sp>
        <p:nvSpPr>
          <p:cNvPr id="9" name="CaixaDeTexto 2"/>
          <p:cNvSpPr txBox="1"/>
          <p:nvPr/>
        </p:nvSpPr>
        <p:spPr>
          <a:xfrm>
            <a:off x="1071538" y="3643314"/>
            <a:ext cx="7929618" cy="2308324"/>
          </a:xfrm>
          <a:prstGeom prst="rect">
            <a:avLst/>
          </a:prstGeom>
          <a:noFill/>
        </p:spPr>
        <p:txBody>
          <a:bodyPr wrap="square" rtlCol="0">
            <a:spAutoFit/>
          </a:bodyPr>
          <a:lstStyle/>
          <a:p>
            <a:pPr algn="just"/>
            <a:r>
              <a:rPr lang="en-US" sz="2400" dirty="0" smtClean="0"/>
              <a:t>DTA  was used to determining the critical temperatures of the RMT occurring in the TiNi alloy, in its initial state and deformed states.</a:t>
            </a:r>
          </a:p>
          <a:p>
            <a:r>
              <a:rPr lang="en-US" sz="2400" u="sng" dirty="0" smtClean="0"/>
              <a:t>Equipment</a:t>
            </a:r>
            <a:r>
              <a:rPr lang="en-US" sz="2400" dirty="0" smtClean="0"/>
              <a:t>: ATVU-10A machine (Russia)  </a:t>
            </a:r>
          </a:p>
          <a:p>
            <a:r>
              <a:rPr lang="en-US" sz="2400" u="sng" dirty="0" smtClean="0"/>
              <a:t>Conditions</a:t>
            </a:r>
            <a:r>
              <a:rPr lang="en-US" sz="2400" dirty="0" smtClean="0"/>
              <a:t>: heating  at the rate of 0.08 </a:t>
            </a:r>
            <a:r>
              <a:rPr lang="en-US" sz="2400" baseline="30000" dirty="0" err="1" smtClean="0"/>
              <a:t>o</a:t>
            </a:r>
            <a:r>
              <a:rPr lang="en-US" sz="2400" dirty="0" err="1" smtClean="0"/>
              <a:t>C</a:t>
            </a:r>
            <a:r>
              <a:rPr lang="en-US" sz="2400" dirty="0" smtClean="0"/>
              <a:t>/sec, </a:t>
            </a:r>
          </a:p>
          <a:p>
            <a:r>
              <a:rPr lang="en-US" sz="2400" dirty="0" smtClean="0"/>
              <a:t>	       TG00 titanium as a standard. </a:t>
            </a:r>
            <a:endParaRPr lang="pt-BR" sz="2400"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608" y="44624"/>
            <a:ext cx="8796167" cy="4013406"/>
          </a:xfrm>
          <a:prstGeom prst="rect">
            <a:avLst/>
          </a:prstGeom>
          <a:noFill/>
        </p:spPr>
        <p:txBody>
          <a:bodyPr wrap="square" rtlCol="0">
            <a:spAutoFit/>
          </a:bodyPr>
          <a:lstStyle/>
          <a:p>
            <a:pPr>
              <a:lnSpc>
                <a:spcPct val="130000"/>
              </a:lnSpc>
              <a:defRPr/>
            </a:pPr>
            <a:r>
              <a:rPr lang="pt-BR" sz="2800" b="1" dirty="0">
                <a:solidFill>
                  <a:srgbClr val="19315D"/>
                </a:solidFill>
                <a:effectLst>
                  <a:outerShdw blurRad="38100" dist="38100" dir="2700000" algn="tl">
                    <a:srgbClr val="000000">
                      <a:alpha val="43137"/>
                    </a:srgbClr>
                  </a:outerShdw>
                </a:effectLst>
              </a:rPr>
              <a:t>UENF – Campos, RJ, </a:t>
            </a:r>
            <a:r>
              <a:rPr lang="pt-BR" sz="2800" b="1" dirty="0" smtClean="0">
                <a:solidFill>
                  <a:srgbClr val="19315D"/>
                </a:solidFill>
                <a:effectLst>
                  <a:outerShdw blurRad="38100" dist="38100" dir="2700000" algn="tl">
                    <a:srgbClr val="000000">
                      <a:alpha val="43137"/>
                    </a:srgbClr>
                  </a:outerShdw>
                </a:effectLst>
              </a:rPr>
              <a:t>Brasil</a:t>
            </a:r>
            <a:r>
              <a:rPr lang="ru-RU" sz="2800" b="1" dirty="0" smtClean="0">
                <a:solidFill>
                  <a:srgbClr val="19315D"/>
                </a:solidFill>
                <a:effectLst>
                  <a:outerShdw blurRad="38100" dist="38100" dir="2700000" algn="tl">
                    <a:srgbClr val="000000">
                      <a:alpha val="43137"/>
                    </a:srgbClr>
                  </a:outerShdw>
                </a:effectLst>
              </a:rPr>
              <a:t> </a:t>
            </a:r>
          </a:p>
          <a:p>
            <a:pPr>
              <a:lnSpc>
                <a:spcPct val="130000"/>
              </a:lnSpc>
              <a:defRPr/>
            </a:pPr>
            <a:r>
              <a:rPr lang="pt-BR" sz="2400" b="1" dirty="0" smtClean="0">
                <a:effectLst>
                  <a:outerShdw blurRad="38100" dist="38100" dir="2700000" algn="tl">
                    <a:srgbClr val="000000">
                      <a:alpha val="43137"/>
                    </a:srgbClr>
                  </a:outerShdw>
                </a:effectLst>
              </a:rPr>
              <a:t>Universidade </a:t>
            </a:r>
            <a:r>
              <a:rPr lang="pt-BR" sz="2400" b="1" dirty="0">
                <a:effectLst>
                  <a:outerShdw blurRad="38100" dist="38100" dir="2700000" algn="tl">
                    <a:srgbClr val="000000">
                      <a:alpha val="43137"/>
                    </a:srgbClr>
                  </a:outerShdw>
                </a:effectLst>
              </a:rPr>
              <a:t>Estadual do Norte </a:t>
            </a:r>
            <a:r>
              <a:rPr lang="pt-BR" sz="2400" b="1" dirty="0" smtClean="0">
                <a:effectLst>
                  <a:outerShdw blurRad="38100" dist="38100" dir="2700000" algn="tl">
                    <a:srgbClr val="000000">
                      <a:alpha val="43137"/>
                    </a:srgbClr>
                  </a:outerShdw>
                </a:effectLst>
              </a:rPr>
              <a:t>Fluminense</a:t>
            </a:r>
            <a:r>
              <a:rPr lang="ru-RU" sz="2400" b="1" dirty="0" smtClean="0">
                <a:effectLst>
                  <a:outerShdw blurRad="38100" dist="38100" dir="2700000" algn="tl">
                    <a:srgbClr val="000000">
                      <a:alpha val="43137"/>
                    </a:srgbClr>
                  </a:outerShdw>
                </a:effectLst>
              </a:rPr>
              <a:t> </a:t>
            </a:r>
            <a:r>
              <a:rPr lang="pt-BR" sz="2400" b="1" dirty="0" smtClean="0">
                <a:effectLst>
                  <a:outerShdw blurRad="38100" dist="38100" dir="2700000" algn="tl">
                    <a:srgbClr val="000000">
                      <a:alpha val="43137"/>
                    </a:srgbClr>
                  </a:outerShdw>
                </a:effectLst>
              </a:rPr>
              <a:t>Darcy Ribeiro  </a:t>
            </a:r>
            <a:r>
              <a:rPr lang="ru-RU" sz="2400" b="1" dirty="0" smtClean="0">
                <a:solidFill>
                  <a:srgbClr val="C00000"/>
                </a:solidFill>
                <a:effectLst>
                  <a:outerShdw blurRad="38100" dist="38100" dir="2700000" algn="tl">
                    <a:srgbClr val="000000">
                      <a:alpha val="43137"/>
                    </a:srgbClr>
                  </a:outerShdw>
                </a:effectLst>
              </a:rPr>
              <a:t>Государственный университет им. Дарси </a:t>
            </a:r>
            <a:r>
              <a:rPr lang="ru-RU" sz="2400" b="1" dirty="0" err="1" smtClean="0">
                <a:solidFill>
                  <a:srgbClr val="C00000"/>
                </a:solidFill>
                <a:effectLst>
                  <a:outerShdw blurRad="38100" dist="38100" dir="2700000" algn="tl">
                    <a:srgbClr val="000000">
                      <a:alpha val="43137"/>
                    </a:srgbClr>
                  </a:outerShdw>
                </a:effectLst>
              </a:rPr>
              <a:t>Рибейро</a:t>
            </a:r>
            <a:r>
              <a:rPr lang="ru-RU" sz="2400" b="1" dirty="0" smtClean="0">
                <a:solidFill>
                  <a:srgbClr val="C00000"/>
                </a:solidFill>
                <a:effectLst>
                  <a:outerShdw blurRad="38100" dist="38100" dir="2700000" algn="tl">
                    <a:srgbClr val="000000">
                      <a:alpha val="43137"/>
                    </a:srgbClr>
                  </a:outerShdw>
                </a:effectLst>
              </a:rPr>
              <a:t>  </a:t>
            </a:r>
          </a:p>
          <a:p>
            <a:pPr>
              <a:lnSpc>
                <a:spcPct val="130000"/>
              </a:lnSpc>
              <a:defRPr/>
            </a:pPr>
            <a:r>
              <a:rPr lang="ru-RU" sz="2400" dirty="0" smtClean="0"/>
              <a:t>Был создан по </a:t>
            </a:r>
            <a:r>
              <a:rPr lang="ru-RU" sz="2400" b="1" dirty="0" smtClean="0"/>
              <a:t>желанию и поддержке жителей города</a:t>
            </a:r>
            <a:r>
              <a:rPr lang="ru-RU" sz="2400" dirty="0" smtClean="0"/>
              <a:t>, </a:t>
            </a:r>
          </a:p>
          <a:p>
            <a:pPr marL="342900" indent="-342900">
              <a:lnSpc>
                <a:spcPct val="130000"/>
              </a:lnSpc>
              <a:buFontTx/>
              <a:buChar char="-"/>
              <a:defRPr/>
            </a:pPr>
            <a:r>
              <a:rPr lang="ru-RU" sz="2400" b="1" dirty="0" smtClean="0"/>
              <a:t>Был предусмотрен </a:t>
            </a:r>
            <a:r>
              <a:rPr lang="ru-RU" sz="2400" b="1" dirty="0"/>
              <a:t>законом </a:t>
            </a:r>
            <a:r>
              <a:rPr lang="ru-RU" sz="2400" b="1" dirty="0" smtClean="0"/>
              <a:t>Штата  РЖ 11.08.1990.</a:t>
            </a:r>
            <a:endParaRPr lang="ru-RU" sz="2400" dirty="0" smtClean="0"/>
          </a:p>
          <a:p>
            <a:pPr marL="342900" indent="-342900">
              <a:lnSpc>
                <a:spcPct val="130000"/>
              </a:lnSpc>
              <a:buFontTx/>
              <a:buChar char="-"/>
              <a:defRPr/>
            </a:pPr>
            <a:r>
              <a:rPr lang="ru-RU" sz="2400" dirty="0" smtClean="0"/>
              <a:t>Практическое претворение в жизнь получил в 1991 когда губернатором Штата </a:t>
            </a:r>
            <a:r>
              <a:rPr lang="ru-RU" sz="2400" dirty="0"/>
              <a:t>Рио-де-Жанейро</a:t>
            </a:r>
            <a:r>
              <a:rPr lang="ru-RU" sz="2400" dirty="0" smtClean="0"/>
              <a:t> был </a:t>
            </a:r>
            <a:r>
              <a:rPr lang="ru-RU" sz="2400" b="1" dirty="0" err="1" smtClean="0"/>
              <a:t>Леонел</a:t>
            </a:r>
            <a:r>
              <a:rPr lang="ru-RU" sz="2400" b="1" dirty="0" smtClean="0"/>
              <a:t> </a:t>
            </a:r>
            <a:r>
              <a:rPr lang="ru-RU" sz="2400" b="1" dirty="0" err="1" smtClean="0"/>
              <a:t>Бризола</a:t>
            </a:r>
            <a:r>
              <a:rPr lang="ru-RU" sz="2400" dirty="0" smtClean="0"/>
              <a:t> </a:t>
            </a:r>
          </a:p>
          <a:p>
            <a:pPr>
              <a:lnSpc>
                <a:spcPct val="130000"/>
              </a:lnSpc>
              <a:defRPr/>
            </a:pPr>
            <a:endParaRPr lang="ru-RU" sz="2400" b="1" dirty="0" smtClean="0">
              <a:solidFill>
                <a:srgbClr val="0070C0"/>
              </a:solidFill>
              <a:effectLst>
                <a:outerShdw blurRad="38100" dist="38100" dir="2700000" algn="tl">
                  <a:srgbClr val="000000">
                    <a:alpha val="43137"/>
                  </a:srgbClr>
                </a:outerShdw>
              </a:effectLst>
            </a:endParaRPr>
          </a:p>
        </p:txBody>
      </p:sp>
      <p:pic>
        <p:nvPicPr>
          <p:cNvPr id="4" name="Picture 2" descr="https://upload.wikimedia.org/wikipedia/commons/thumb/d/d9/Uenf_entrada.jpg/1024px-Uenf_entr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501008"/>
            <a:ext cx="5208434"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50532" name="Picture 4" descr="https://upload.wikimedia.org/wikipedia/commons/thumb/c/ce/Brizola.jpg/800px-Brizol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722"/>
          <a:stretch/>
        </p:blipFill>
        <p:spPr bwMode="auto">
          <a:xfrm>
            <a:off x="529661" y="3501008"/>
            <a:ext cx="2818203" cy="32125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03337" y="6588060"/>
            <a:ext cx="2460551" cy="369332"/>
          </a:xfrm>
          <a:prstGeom prst="rect">
            <a:avLst/>
          </a:prstGeom>
          <a:noFill/>
        </p:spPr>
        <p:txBody>
          <a:bodyPr wrap="square" rtlCol="0">
            <a:spAutoFit/>
          </a:bodyPr>
          <a:lstStyle/>
          <a:p>
            <a:r>
              <a:rPr lang="pt-PT" b="1" dirty="0">
                <a:solidFill>
                  <a:srgbClr val="FF0000"/>
                </a:solidFill>
              </a:rPr>
              <a:t>Leonel </a:t>
            </a:r>
            <a:r>
              <a:rPr lang="pt-PT" b="1" dirty="0" smtClean="0">
                <a:solidFill>
                  <a:srgbClr val="FF0000"/>
                </a:solidFill>
              </a:rPr>
              <a:t>Brizola</a:t>
            </a:r>
            <a:endParaRPr lang="pt-PT" b="1" dirty="0">
              <a:solidFill>
                <a:srgbClr val="FF0000"/>
              </a:solidFill>
            </a:endParaRPr>
          </a:p>
        </p:txBody>
      </p:sp>
    </p:spTree>
    <p:extLst>
      <p:ext uri="{BB962C8B-B14F-4D97-AF65-F5344CB8AC3E}">
        <p14:creationId xmlns:p14="http://schemas.microsoft.com/office/powerpoint/2010/main" val="208264601"/>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1143000"/>
          </a:xfrm>
        </p:spPr>
        <p:txBody>
          <a:bodyPr>
            <a:normAutofit/>
          </a:bodyPr>
          <a:lstStyle/>
          <a:p>
            <a:pPr algn="just"/>
            <a:r>
              <a:rPr lang="en-US" sz="2400" dirty="0" smtClean="0">
                <a:solidFill>
                  <a:srgbClr val="C00000"/>
                </a:solidFill>
                <a:effectLst>
                  <a:outerShdw blurRad="38100" dist="38100" dir="2700000" algn="tl">
                    <a:srgbClr val="000000">
                      <a:alpha val="43137"/>
                    </a:srgbClr>
                  </a:outerShdw>
                </a:effectLst>
              </a:rPr>
              <a:t>	     </a:t>
            </a:r>
            <a:r>
              <a:rPr lang="ru-RU" sz="2400" dirty="0" smtClean="0">
                <a:solidFill>
                  <a:srgbClr val="C00000"/>
                </a:solidFill>
                <a:effectLst>
                  <a:outerShdw blurRad="38100" dist="38100" dir="2700000" algn="tl">
                    <a:srgbClr val="000000">
                      <a:alpha val="43137"/>
                    </a:srgbClr>
                  </a:outerShdw>
                </a:effectLst>
              </a:rPr>
              <a:t>Динамический модуль упругости</a:t>
            </a:r>
            <a:r>
              <a:rPr lang="en-US" sz="2400" dirty="0" smtClean="0">
                <a:solidFill>
                  <a:srgbClr val="C00000"/>
                </a:solidFill>
                <a:effectLst>
                  <a:outerShdw blurRad="38100" dist="38100" dir="2700000" algn="tl">
                    <a:srgbClr val="000000">
                      <a:alpha val="43137"/>
                    </a:srgbClr>
                  </a:outerShdw>
                </a:effectLst>
              </a:rPr>
              <a:t>   (E and G)</a:t>
            </a:r>
            <a:r>
              <a:rPr lang="en-US" sz="2400" dirty="0" smtClean="0">
                <a:solidFill>
                  <a:srgbClr val="C00000"/>
                </a:solidFill>
              </a:rPr>
              <a:t> </a:t>
            </a:r>
          </a:p>
        </p:txBody>
      </p:sp>
      <p:sp>
        <p:nvSpPr>
          <p:cNvPr id="3" name="CaixaDeTexto 2"/>
          <p:cNvSpPr txBox="1"/>
          <p:nvPr/>
        </p:nvSpPr>
        <p:spPr>
          <a:xfrm>
            <a:off x="323528" y="1196752"/>
            <a:ext cx="8534752" cy="5632311"/>
          </a:xfrm>
          <a:prstGeom prst="rect">
            <a:avLst/>
          </a:prstGeom>
          <a:noFill/>
        </p:spPr>
        <p:txBody>
          <a:bodyPr wrap="square" rtlCol="0">
            <a:spAutoFit/>
          </a:bodyPr>
          <a:lstStyle/>
          <a:p>
            <a:pPr>
              <a:buFontTx/>
              <a:buChar char="-"/>
            </a:pPr>
            <a:r>
              <a:rPr lang="ru-RU" sz="2400" dirty="0" smtClean="0"/>
              <a:t>Измерение </a:t>
            </a:r>
            <a:r>
              <a:rPr lang="en-US" sz="2400" dirty="0">
                <a:solidFill>
                  <a:srgbClr val="C00000"/>
                </a:solidFill>
                <a:effectLst>
                  <a:outerShdw blurRad="38100" dist="38100" dir="2700000" algn="tl">
                    <a:srgbClr val="000000">
                      <a:alpha val="43137"/>
                    </a:srgbClr>
                  </a:outerShdw>
                </a:effectLst>
              </a:rPr>
              <a:t>E</a:t>
            </a:r>
            <a:r>
              <a:rPr lang="ru-RU" sz="2400" dirty="0">
                <a:solidFill>
                  <a:srgbClr val="C00000"/>
                </a:solidFill>
                <a:effectLst>
                  <a:outerShdw blurRad="38100" dist="38100" dir="2700000" algn="tl">
                    <a:srgbClr val="000000">
                      <a:alpha val="43137"/>
                    </a:srgbClr>
                  </a:outerShdw>
                </a:effectLst>
              </a:rPr>
              <a:t> </a:t>
            </a:r>
            <a:r>
              <a:rPr lang="ru-RU" sz="2400" dirty="0"/>
              <a:t>и </a:t>
            </a:r>
            <a:r>
              <a:rPr lang="en-US" sz="2400" dirty="0">
                <a:solidFill>
                  <a:srgbClr val="C00000"/>
                </a:solidFill>
                <a:effectLst>
                  <a:outerShdw blurRad="38100" dist="38100" dir="2700000" algn="tl">
                    <a:srgbClr val="000000">
                      <a:alpha val="43137"/>
                    </a:srgbClr>
                  </a:outerShdw>
                </a:effectLst>
              </a:rPr>
              <a:t>G </a:t>
            </a:r>
            <a:r>
              <a:rPr lang="ru-RU" sz="2400" dirty="0"/>
              <a:t>произведено при комнатной температуре и при нагреве – охлаждении в печи </a:t>
            </a:r>
            <a:r>
              <a:rPr lang="ru-RU" sz="2400" dirty="0" smtClean="0"/>
              <a:t> на </a:t>
            </a:r>
            <a:r>
              <a:rPr lang="en-US" sz="2400" dirty="0" smtClean="0">
                <a:solidFill>
                  <a:srgbClr val="FF0000"/>
                </a:solidFill>
                <a:effectLst>
                  <a:outerShdw blurRad="38100" dist="38100" dir="2700000" algn="tl">
                    <a:srgbClr val="000000">
                      <a:alpha val="43137"/>
                    </a:srgbClr>
                  </a:outerShdw>
                </a:effectLst>
              </a:rPr>
              <a:t>ELASTOMAT</a:t>
            </a:r>
            <a:endParaRPr lang="ru-RU" sz="2400" dirty="0" smtClean="0">
              <a:solidFill>
                <a:srgbClr val="FF0000"/>
              </a:solidFill>
              <a:effectLst>
                <a:outerShdw blurRad="38100" dist="38100" dir="2700000" algn="tl">
                  <a:srgbClr val="000000">
                    <a:alpha val="43137"/>
                  </a:srgbClr>
                </a:outerShdw>
              </a:effectLst>
            </a:endParaRPr>
          </a:p>
          <a:p>
            <a:pPr>
              <a:buFontTx/>
              <a:buChar char="-"/>
            </a:pPr>
            <a:r>
              <a:rPr lang="ru-RU" sz="2400" dirty="0" smtClean="0"/>
              <a:t> </a:t>
            </a:r>
            <a:r>
              <a:rPr lang="ru-RU" sz="2400" dirty="0"/>
              <a:t>путем </a:t>
            </a:r>
            <a:r>
              <a:rPr lang="ru-RU" sz="2400" dirty="0" smtClean="0"/>
              <a:t>измерения </a:t>
            </a:r>
            <a:r>
              <a:rPr lang="ru-RU" sz="2400" b="1" dirty="0" smtClean="0">
                <a:solidFill>
                  <a:srgbClr val="0070C0"/>
                </a:solidFill>
              </a:rPr>
              <a:t>продольных (</a:t>
            </a:r>
            <a:r>
              <a:rPr lang="en-US" sz="2400" i="1" dirty="0" err="1"/>
              <a:t>f</a:t>
            </a:r>
            <a:r>
              <a:rPr lang="en-US" sz="2400" baseline="-25000" dirty="0" err="1"/>
              <a:t>longitudinal</a:t>
            </a:r>
            <a:r>
              <a:rPr lang="ru-RU" sz="2400" b="1" dirty="0" smtClean="0">
                <a:solidFill>
                  <a:srgbClr val="0070C0"/>
                </a:solidFill>
              </a:rPr>
              <a:t> ) – </a:t>
            </a:r>
          </a:p>
          <a:p>
            <a:pPr>
              <a:buFontTx/>
              <a:buChar char="-"/>
            </a:pPr>
            <a:r>
              <a:rPr lang="ru-RU" sz="2400" b="1" dirty="0" smtClean="0">
                <a:solidFill>
                  <a:srgbClr val="0070C0"/>
                </a:solidFill>
              </a:rPr>
              <a:t>крутильных (</a:t>
            </a:r>
            <a:r>
              <a:rPr lang="en-US" sz="2400" i="1" dirty="0" err="1" smtClean="0"/>
              <a:t>f</a:t>
            </a:r>
            <a:r>
              <a:rPr lang="en-US" sz="2400" baseline="-25000" dirty="0" err="1" smtClean="0"/>
              <a:t>torsional</a:t>
            </a:r>
            <a:r>
              <a:rPr lang="ru-RU" sz="2400" b="1" dirty="0" smtClean="0">
                <a:solidFill>
                  <a:srgbClr val="0070C0"/>
                </a:solidFill>
              </a:rPr>
              <a:t> </a:t>
            </a:r>
            <a:r>
              <a:rPr lang="ru-RU" sz="2400" b="1" dirty="0">
                <a:solidFill>
                  <a:srgbClr val="0070C0"/>
                </a:solidFill>
              </a:rPr>
              <a:t>)</a:t>
            </a:r>
            <a:r>
              <a:rPr lang="ru-RU" sz="2400" b="1" dirty="0" smtClean="0">
                <a:solidFill>
                  <a:srgbClr val="0070C0"/>
                </a:solidFill>
              </a:rPr>
              <a:t> </a:t>
            </a:r>
            <a:r>
              <a:rPr lang="ru-RU" sz="2400" b="1" dirty="0">
                <a:solidFill>
                  <a:srgbClr val="0070C0"/>
                </a:solidFill>
              </a:rPr>
              <a:t>- изгибных </a:t>
            </a:r>
            <a:r>
              <a:rPr lang="ru-RU" sz="2400" b="1" dirty="0" smtClean="0">
                <a:solidFill>
                  <a:srgbClr val="0070C0"/>
                </a:solidFill>
              </a:rPr>
              <a:t>(</a:t>
            </a:r>
            <a:r>
              <a:rPr lang="en-US" sz="2400" i="1" dirty="0" smtClean="0"/>
              <a:t> </a:t>
            </a:r>
            <a:r>
              <a:rPr lang="en-US" sz="2400" i="1" dirty="0" err="1" smtClean="0"/>
              <a:t>f</a:t>
            </a:r>
            <a:r>
              <a:rPr lang="en-US" sz="2400" baseline="-25000" dirty="0" err="1" smtClean="0"/>
              <a:t>transverse</a:t>
            </a:r>
            <a:r>
              <a:rPr lang="ru-RU" sz="2400" b="1" dirty="0" smtClean="0">
                <a:solidFill>
                  <a:srgbClr val="0070C0"/>
                </a:solidFill>
              </a:rPr>
              <a:t>) </a:t>
            </a:r>
            <a:r>
              <a:rPr lang="ru-RU" sz="2400" dirty="0" smtClean="0"/>
              <a:t>резонансных </a:t>
            </a:r>
            <a:r>
              <a:rPr lang="ru-RU" sz="2400" dirty="0"/>
              <a:t>частот </a:t>
            </a:r>
            <a:endParaRPr lang="ru-RU" sz="2400" b="1" dirty="0">
              <a:solidFill>
                <a:srgbClr val="0070C0"/>
              </a:solidFill>
            </a:endParaRPr>
          </a:p>
          <a:p>
            <a:pPr algn="just"/>
            <a:endParaRPr lang="ru-RU" sz="2400" dirty="0" smtClean="0">
              <a:effectLst>
                <a:outerShdw blurRad="38100" dist="38100" dir="2700000" algn="tl">
                  <a:srgbClr val="000000">
                    <a:alpha val="43137"/>
                  </a:srgbClr>
                </a:outerShdw>
              </a:effectLst>
            </a:endParaRPr>
          </a:p>
          <a:p>
            <a:r>
              <a:rPr lang="en-US" sz="2400" i="1" dirty="0" err="1"/>
              <a:t>f</a:t>
            </a:r>
            <a:r>
              <a:rPr lang="en-US" sz="2400" baseline="-25000" dirty="0" err="1"/>
              <a:t>longitudinal</a:t>
            </a:r>
            <a:r>
              <a:rPr lang="en-US" sz="2400" dirty="0"/>
              <a:t> = 0.561 </a:t>
            </a:r>
            <a:r>
              <a:rPr lang="en-US" sz="2400" dirty="0">
                <a:sym typeface="Symbol"/>
              </a:rPr>
              <a:t></a:t>
            </a:r>
            <a:r>
              <a:rPr lang="en-US" sz="2400" dirty="0"/>
              <a:t> (L/d) </a:t>
            </a:r>
            <a:r>
              <a:rPr lang="en-US" sz="2400" dirty="0">
                <a:sym typeface="Symbol"/>
              </a:rPr>
              <a:t></a:t>
            </a:r>
            <a:r>
              <a:rPr lang="en-US" sz="2400" i="1" dirty="0"/>
              <a:t> </a:t>
            </a:r>
            <a:r>
              <a:rPr lang="en-US" sz="2400" i="1" dirty="0" err="1"/>
              <a:t>f</a:t>
            </a:r>
            <a:r>
              <a:rPr lang="en-US" sz="2400" baseline="-25000" dirty="0" err="1"/>
              <a:t>transverse</a:t>
            </a:r>
            <a:r>
              <a:rPr lang="en-US" sz="2400" baseline="-25000" dirty="0"/>
              <a:t> 	</a:t>
            </a:r>
            <a:endParaRPr lang="ru-RU" sz="2400" baseline="-25000" dirty="0" smtClean="0"/>
          </a:p>
          <a:p>
            <a:r>
              <a:rPr lang="en-US" sz="2400" baseline="-25000" dirty="0" smtClean="0"/>
              <a:t>          </a:t>
            </a:r>
            <a:r>
              <a:rPr lang="en-US" sz="2400" baseline="-25000" dirty="0"/>
              <a:t>	                                                       </a:t>
            </a:r>
            <a:endParaRPr lang="ru-RU" sz="2400" dirty="0"/>
          </a:p>
          <a:p>
            <a:r>
              <a:rPr lang="en-US" sz="2400" i="1" dirty="0"/>
              <a:t>                            </a:t>
            </a:r>
            <a:r>
              <a:rPr lang="en-US" sz="2400" i="1" dirty="0" err="1"/>
              <a:t>f</a:t>
            </a:r>
            <a:r>
              <a:rPr lang="en-US" sz="2400" baseline="-25000" dirty="0" err="1"/>
              <a:t>torsional</a:t>
            </a:r>
            <a:r>
              <a:rPr lang="en-US" sz="2400" baseline="-25000" dirty="0"/>
              <a:t> </a:t>
            </a:r>
            <a:r>
              <a:rPr lang="en-US" sz="2400" dirty="0">
                <a:sym typeface="Symbol"/>
              </a:rPr>
              <a:t></a:t>
            </a:r>
            <a:r>
              <a:rPr lang="en-US" sz="2400" dirty="0"/>
              <a:t> 0.6 </a:t>
            </a:r>
            <a:r>
              <a:rPr lang="pt-BR" sz="2400" dirty="0">
                <a:sym typeface="Symbol"/>
              </a:rPr>
              <a:t></a:t>
            </a:r>
            <a:r>
              <a:rPr lang="pt-BR" sz="2400" dirty="0"/>
              <a:t> </a:t>
            </a:r>
            <a:r>
              <a:rPr lang="en-US" sz="2400" i="1" dirty="0" err="1"/>
              <a:t>f</a:t>
            </a:r>
            <a:r>
              <a:rPr lang="en-US" sz="2400" baseline="-25000" dirty="0" err="1"/>
              <a:t>longitudinal</a:t>
            </a:r>
            <a:r>
              <a:rPr lang="en-US" sz="2400" baseline="-25000" dirty="0"/>
              <a:t> </a:t>
            </a:r>
            <a:r>
              <a:rPr lang="en-US" sz="2400" dirty="0"/>
              <a:t>            </a:t>
            </a:r>
            <a:endParaRPr lang="ru-RU" sz="2400" dirty="0" smtClean="0"/>
          </a:p>
          <a:p>
            <a:r>
              <a:rPr lang="en-US" sz="2400" dirty="0" smtClean="0"/>
              <a:t>                                                                       </a:t>
            </a:r>
            <a:endParaRPr lang="ru-RU" sz="2400" dirty="0"/>
          </a:p>
          <a:p>
            <a:r>
              <a:rPr lang="en-US" sz="2400" dirty="0"/>
              <a:t>                  E = 4,0775</a:t>
            </a:r>
            <a:r>
              <a:rPr lang="pt-BR" sz="2400" dirty="0">
                <a:sym typeface="Symbol"/>
              </a:rPr>
              <a:t></a:t>
            </a:r>
            <a:r>
              <a:rPr lang="en-US" sz="2400" dirty="0"/>
              <a:t> </a:t>
            </a:r>
            <a:r>
              <a:rPr lang="pt-BR" sz="2400" dirty="0">
                <a:sym typeface="Symbol"/>
              </a:rPr>
              <a:t></a:t>
            </a:r>
            <a:r>
              <a:rPr lang="en-US" sz="2400" dirty="0"/>
              <a:t> </a:t>
            </a:r>
            <a:r>
              <a:rPr lang="pt-BR" sz="2400" dirty="0">
                <a:sym typeface="Symbol"/>
              </a:rPr>
              <a:t></a:t>
            </a:r>
            <a:r>
              <a:rPr lang="en-US" sz="2400" dirty="0"/>
              <a:t> </a:t>
            </a:r>
            <a:r>
              <a:rPr lang="en-US" sz="2400" i="1" dirty="0"/>
              <a:t>L</a:t>
            </a:r>
            <a:r>
              <a:rPr lang="en-US" sz="2400" baseline="30000" dirty="0"/>
              <a:t>2 </a:t>
            </a:r>
            <a:r>
              <a:rPr lang="pt-BR" sz="2400" dirty="0">
                <a:sym typeface="Symbol"/>
              </a:rPr>
              <a:t></a:t>
            </a:r>
            <a:r>
              <a:rPr lang="en-US" sz="2400" dirty="0"/>
              <a:t> (</a:t>
            </a:r>
            <a:r>
              <a:rPr lang="en-US" sz="2400" i="1" dirty="0" err="1"/>
              <a:t>f</a:t>
            </a:r>
            <a:r>
              <a:rPr lang="en-US" sz="2400" baseline="-25000" dirty="0" err="1"/>
              <a:t>longitudinal</a:t>
            </a:r>
            <a:r>
              <a:rPr lang="en-US" sz="2400" dirty="0"/>
              <a:t>)</a:t>
            </a:r>
            <a:r>
              <a:rPr lang="en-US" sz="2400" baseline="30000" dirty="0"/>
              <a:t>2</a:t>
            </a:r>
            <a:r>
              <a:rPr lang="en-US" sz="2400" dirty="0"/>
              <a:t> </a:t>
            </a:r>
            <a:r>
              <a:rPr lang="pt-BR" sz="2400" dirty="0">
                <a:sym typeface="Symbol"/>
              </a:rPr>
              <a:t></a:t>
            </a:r>
            <a:r>
              <a:rPr lang="en-US" sz="2400" dirty="0"/>
              <a:t> 10</a:t>
            </a:r>
            <a:r>
              <a:rPr lang="en-US" sz="2400" baseline="30000" dirty="0"/>
              <a:t>-7</a:t>
            </a:r>
            <a:r>
              <a:rPr lang="en-US" sz="2400" dirty="0"/>
              <a:t> (</a:t>
            </a:r>
            <a:r>
              <a:rPr lang="en-US" sz="2400" dirty="0" err="1"/>
              <a:t>MPa</a:t>
            </a:r>
            <a:r>
              <a:rPr lang="en-US" sz="2400" dirty="0"/>
              <a:t>)   </a:t>
            </a:r>
            <a:endParaRPr lang="ru-RU" sz="2400" dirty="0" smtClean="0"/>
          </a:p>
          <a:p>
            <a:r>
              <a:rPr lang="en-US" sz="2400" dirty="0"/>
              <a:t>		                                          </a:t>
            </a:r>
            <a:endParaRPr lang="ru-RU" sz="2400" dirty="0"/>
          </a:p>
          <a:p>
            <a:r>
              <a:rPr lang="en-US" sz="2400" dirty="0"/>
              <a:t>                    G = 4,0775</a:t>
            </a:r>
            <a:r>
              <a:rPr lang="pt-BR" sz="2400" dirty="0">
                <a:sym typeface="Symbol"/>
              </a:rPr>
              <a:t></a:t>
            </a:r>
            <a:r>
              <a:rPr lang="en-US" sz="2400" i="1" dirty="0"/>
              <a:t>L</a:t>
            </a:r>
            <a:r>
              <a:rPr lang="en-US" sz="2400" baseline="30000" dirty="0"/>
              <a:t>2 </a:t>
            </a:r>
            <a:r>
              <a:rPr lang="pt-BR" sz="2400" dirty="0">
                <a:sym typeface="Symbol"/>
              </a:rPr>
              <a:t></a:t>
            </a:r>
            <a:r>
              <a:rPr lang="en-US" sz="2400" dirty="0"/>
              <a:t> (</a:t>
            </a:r>
            <a:r>
              <a:rPr lang="en-US" sz="2400" i="1" dirty="0" err="1"/>
              <a:t>f</a:t>
            </a:r>
            <a:r>
              <a:rPr lang="en-US" sz="2400" baseline="-25000" dirty="0" err="1"/>
              <a:t>torsional</a:t>
            </a:r>
            <a:r>
              <a:rPr lang="en-US" sz="2400" dirty="0"/>
              <a:t>)</a:t>
            </a:r>
            <a:r>
              <a:rPr lang="en-US" sz="2400" baseline="30000" dirty="0"/>
              <a:t>2</a:t>
            </a:r>
            <a:r>
              <a:rPr lang="en-US" sz="2400" dirty="0"/>
              <a:t> </a:t>
            </a:r>
            <a:r>
              <a:rPr lang="en-US" sz="2400" dirty="0">
                <a:sym typeface="Symbol"/>
              </a:rPr>
              <a:t></a:t>
            </a:r>
            <a:r>
              <a:rPr lang="en-US" sz="2400" dirty="0"/>
              <a:t>10</a:t>
            </a:r>
            <a:r>
              <a:rPr lang="en-US" sz="2400" baseline="30000" dirty="0"/>
              <a:t>-7</a:t>
            </a:r>
            <a:r>
              <a:rPr lang="en-US" sz="2400" dirty="0"/>
              <a:t> (</a:t>
            </a:r>
            <a:r>
              <a:rPr lang="en-US" sz="2400" dirty="0" err="1"/>
              <a:t>MPa</a:t>
            </a:r>
            <a:r>
              <a:rPr lang="en-US" sz="2400" dirty="0"/>
              <a:t>)	</a:t>
            </a:r>
            <a:endParaRPr lang="ru-RU" sz="2400" dirty="0" smtClean="0"/>
          </a:p>
          <a:p>
            <a:r>
              <a:rPr lang="en-US" sz="2400" dirty="0"/>
              <a:t>	                                                      </a:t>
            </a:r>
            <a:endParaRPr lang="ru-RU" sz="2400" dirty="0"/>
          </a:p>
          <a:p>
            <a:r>
              <a:rPr lang="pt-BR" sz="2400" dirty="0" smtClean="0">
                <a:sym typeface="Symbol"/>
              </a:rPr>
              <a:t></a:t>
            </a:r>
            <a:r>
              <a:rPr lang="en-US" sz="2400" dirty="0" smtClean="0"/>
              <a:t> </a:t>
            </a:r>
            <a:r>
              <a:rPr lang="en-US" sz="2400" dirty="0"/>
              <a:t>- </a:t>
            </a:r>
            <a:r>
              <a:rPr lang="ru-RU" sz="2400" dirty="0" smtClean="0"/>
              <a:t>плотность </a:t>
            </a:r>
            <a:r>
              <a:rPr lang="en-US" sz="2400" dirty="0" smtClean="0"/>
              <a:t>(g/cm</a:t>
            </a:r>
            <a:r>
              <a:rPr lang="en-US" sz="2400" baseline="30000" dirty="0" smtClean="0"/>
              <a:t>3</a:t>
            </a:r>
            <a:r>
              <a:rPr lang="en-US" sz="2400" dirty="0"/>
              <a:t>), </a:t>
            </a:r>
            <a:r>
              <a:rPr lang="en-US" sz="2400" i="1" dirty="0"/>
              <a:t>L – </a:t>
            </a:r>
            <a:r>
              <a:rPr lang="ru-RU" sz="2400" dirty="0" smtClean="0"/>
              <a:t>длина </a:t>
            </a:r>
            <a:r>
              <a:rPr lang="en-US" sz="2400" dirty="0" smtClean="0"/>
              <a:t>(mm</a:t>
            </a:r>
            <a:r>
              <a:rPr lang="en-US" sz="2400" dirty="0"/>
              <a:t>), </a:t>
            </a:r>
            <a:r>
              <a:rPr lang="en-US" sz="2400" dirty="0" smtClean="0"/>
              <a:t>d </a:t>
            </a:r>
            <a:r>
              <a:rPr lang="en-US" sz="2400" dirty="0"/>
              <a:t>– </a:t>
            </a:r>
            <a:r>
              <a:rPr lang="ru-RU" sz="2400" dirty="0" smtClean="0"/>
              <a:t>диаметр </a:t>
            </a:r>
            <a:r>
              <a:rPr lang="en-US" sz="2400" dirty="0" smtClean="0"/>
              <a:t>(mm</a:t>
            </a:r>
            <a:r>
              <a:rPr lang="en-US" sz="2400" dirty="0"/>
              <a:t>) </a:t>
            </a:r>
            <a:r>
              <a:rPr lang="ru-RU" sz="2400" dirty="0" smtClean="0"/>
              <a:t>образца</a:t>
            </a:r>
            <a:r>
              <a:rPr lang="en-US" sz="2400" dirty="0" smtClean="0"/>
              <a:t>.</a:t>
            </a:r>
            <a:r>
              <a:rPr lang="en-US" sz="2400" dirty="0" smtClean="0">
                <a:effectLst>
                  <a:outerShdw blurRad="38100" dist="38100" dir="2700000" algn="tl">
                    <a:srgbClr val="000000">
                      <a:alpha val="43137"/>
                    </a:srgbClr>
                  </a:outerShdw>
                </a:effectLst>
              </a:rPr>
              <a:t> </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14348" y="1052736"/>
            <a:ext cx="8429684" cy="2000548"/>
          </a:xfrm>
          <a:prstGeom prst="rect">
            <a:avLst/>
          </a:prstGeom>
          <a:noFill/>
        </p:spPr>
        <p:txBody>
          <a:bodyPr wrap="square" rtlCol="0">
            <a:spAutoFit/>
          </a:bodyPr>
          <a:lstStyle/>
          <a:p>
            <a:r>
              <a:rPr lang="en-US" sz="2000" u="sng" dirty="0" smtClean="0">
                <a:effectLst>
                  <a:outerShdw blurRad="38100" dist="38100" dir="2700000" algn="tl">
                    <a:srgbClr val="000000">
                      <a:alpha val="43137"/>
                    </a:srgbClr>
                  </a:outerShdw>
                </a:effectLst>
              </a:rPr>
              <a:t>Conditions</a:t>
            </a:r>
            <a:r>
              <a:rPr lang="en-US" sz="2000" dirty="0" smtClean="0">
                <a:effectLst>
                  <a:outerShdw blurRad="38100" dist="38100" dir="2700000" algn="tl">
                    <a:srgbClr val="000000">
                      <a:alpha val="43137"/>
                    </a:srgbClr>
                  </a:outerShdw>
                </a:effectLst>
              </a:rPr>
              <a:t>: </a:t>
            </a:r>
            <a:r>
              <a:rPr lang="en-US" sz="2000" dirty="0" smtClean="0"/>
              <a:t>Forced vibration frequency, supplied to the specimen, were tens kHz  maximum tension within 10</a:t>
            </a:r>
            <a:r>
              <a:rPr lang="en-US" sz="2000" baseline="30000" dirty="0" smtClean="0"/>
              <a:t>-1</a:t>
            </a:r>
            <a:r>
              <a:rPr lang="en-US" sz="2000" dirty="0" smtClean="0"/>
              <a:t> MPa </a:t>
            </a:r>
          </a:p>
          <a:p>
            <a:r>
              <a:rPr lang="en-US" sz="2000" dirty="0" smtClean="0"/>
              <a:t>relative deformation of the order of 10</a:t>
            </a:r>
            <a:r>
              <a:rPr lang="en-US" sz="2000" baseline="30000" dirty="0" smtClean="0"/>
              <a:t>-3</a:t>
            </a:r>
            <a:r>
              <a:rPr lang="en-US" sz="2000" dirty="0" smtClean="0"/>
              <a:t>-10</a:t>
            </a:r>
            <a:r>
              <a:rPr lang="en-US" sz="2000" baseline="30000" dirty="0" smtClean="0"/>
              <a:t>-5</a:t>
            </a:r>
            <a:r>
              <a:rPr lang="en-US" sz="2000" dirty="0" smtClean="0"/>
              <a:t> %. </a:t>
            </a:r>
          </a:p>
          <a:p>
            <a:r>
              <a:rPr lang="en-US" sz="2000" dirty="0" smtClean="0"/>
              <a:t>The frequency range of the equipment is 0.6-26 kHz.</a:t>
            </a:r>
            <a:endParaRPr lang="en-US" sz="2000" dirty="0" smtClean="0">
              <a:solidFill>
                <a:srgbClr val="0070C0"/>
              </a:solidFill>
            </a:endParaRPr>
          </a:p>
          <a:p>
            <a:pPr>
              <a:buFontTx/>
              <a:buChar char="-"/>
            </a:pPr>
            <a:endParaRPr lang="en-US" sz="2000" dirty="0" smtClean="0"/>
          </a:p>
          <a:p>
            <a:pPr>
              <a:buFontTx/>
              <a:buChar char="-"/>
            </a:pPr>
            <a:r>
              <a:rPr lang="en-US" sz="2400" dirty="0" smtClean="0"/>
              <a:t>  </a:t>
            </a:r>
            <a:endParaRPr lang="ru-RU" sz="2400" b="1" dirty="0" smtClean="0">
              <a:solidFill>
                <a:srgbClr val="0070C0"/>
              </a:solidFill>
            </a:endParaRPr>
          </a:p>
        </p:txBody>
      </p:sp>
      <p:sp>
        <p:nvSpPr>
          <p:cNvPr id="5" name="Título 1"/>
          <p:cNvSpPr txBox="1">
            <a:spLocks/>
          </p:cNvSpPr>
          <p:nvPr/>
        </p:nvSpPr>
        <p:spPr>
          <a:xfrm>
            <a:off x="457200" y="274638"/>
            <a:ext cx="8229600" cy="56207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Измерение динамического модуля </a:t>
            </a:r>
            <a:r>
              <a:rPr kumimoji="0" lang="en-US" sz="24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(E and G)</a:t>
            </a:r>
            <a:r>
              <a:rPr kumimoji="0" lang="en-US" sz="2400" b="0" i="0" u="none" strike="noStrike" kern="1200" cap="none" spc="0" normalizeH="0" baseline="0" noProof="0" dirty="0" smtClean="0">
                <a:ln>
                  <a:noFill/>
                </a:ln>
                <a:solidFill>
                  <a:srgbClr val="C00000"/>
                </a:solidFill>
                <a:effectLst/>
                <a:uLnTx/>
                <a:uFillTx/>
                <a:latin typeface="+mj-lt"/>
                <a:ea typeface="+mj-ea"/>
                <a:cs typeface="+mj-cs"/>
              </a:rPr>
              <a:t> </a:t>
            </a:r>
          </a:p>
        </p:txBody>
      </p:sp>
      <p:pic>
        <p:nvPicPr>
          <p:cNvPr id="146434" name="Picture 2" descr="D:\Fotos 2017-2018 Comp Mamy\102\DSC034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046" y="2780928"/>
            <a:ext cx="4320000"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46435" name="Picture 3" descr="D:\Fotos 2017-2018 Comp Mamy\102\DSC034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7807" y="2780928"/>
            <a:ext cx="4320000" cy="32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41784"/>
            <a:ext cx="8229600" cy="926976"/>
          </a:xfrm>
        </p:spPr>
        <p:txBody>
          <a:bodyPr>
            <a:normAutofit/>
          </a:bodyPr>
          <a:lstStyle/>
          <a:p>
            <a:r>
              <a:rPr lang="ru-RU" sz="2400" b="1" dirty="0" smtClean="0">
                <a:solidFill>
                  <a:srgbClr val="C00000"/>
                </a:solidFill>
              </a:rPr>
              <a:t>Дифракция </a:t>
            </a:r>
            <a:r>
              <a:rPr lang="en-US" sz="2400" b="1" dirty="0" smtClean="0">
                <a:solidFill>
                  <a:srgbClr val="C00000"/>
                </a:solidFill>
              </a:rPr>
              <a:t>X-Ray  (XRD) </a:t>
            </a:r>
            <a:r>
              <a:rPr lang="pt-BR" sz="2400" dirty="0" smtClean="0">
                <a:solidFill>
                  <a:srgbClr val="C00000"/>
                </a:solidFill>
              </a:rPr>
              <a:t> </a:t>
            </a:r>
            <a:endParaRPr lang="pt-BR" sz="2400" dirty="0">
              <a:solidFill>
                <a:srgbClr val="C00000"/>
              </a:solidFill>
            </a:endParaRPr>
          </a:p>
        </p:txBody>
      </p:sp>
      <p:sp>
        <p:nvSpPr>
          <p:cNvPr id="3" name="CaixaDeTexto 2"/>
          <p:cNvSpPr txBox="1"/>
          <p:nvPr/>
        </p:nvSpPr>
        <p:spPr>
          <a:xfrm>
            <a:off x="1071538" y="1214422"/>
            <a:ext cx="7929618" cy="4616648"/>
          </a:xfrm>
          <a:prstGeom prst="rect">
            <a:avLst/>
          </a:prstGeom>
          <a:noFill/>
        </p:spPr>
        <p:txBody>
          <a:bodyPr wrap="square" rtlCol="0">
            <a:spAutoFit/>
          </a:bodyPr>
          <a:lstStyle/>
          <a:p>
            <a:endParaRPr lang="en-US" sz="1500" dirty="0" smtClean="0"/>
          </a:p>
          <a:p>
            <a:r>
              <a:rPr lang="en-US" sz="2400" u="sng" dirty="0" smtClean="0"/>
              <a:t>Equipments</a:t>
            </a:r>
            <a:r>
              <a:rPr lang="en-US" sz="2400" dirty="0" smtClean="0"/>
              <a:t>: </a:t>
            </a:r>
          </a:p>
          <a:p>
            <a:r>
              <a:rPr lang="en-US" sz="2400" dirty="0" smtClean="0">
                <a:solidFill>
                  <a:srgbClr val="0070C0"/>
                </a:solidFill>
                <a:effectLst>
                  <a:outerShdw blurRad="38100" dist="38100" dir="2700000" algn="tl">
                    <a:srgbClr val="000000">
                      <a:alpha val="43137"/>
                    </a:srgbClr>
                  </a:outerShdw>
                </a:effectLst>
              </a:rPr>
              <a:t>DRON-2</a:t>
            </a:r>
            <a:r>
              <a:rPr lang="en-US" sz="2400" dirty="0" smtClean="0"/>
              <a:t>  (at room temperature)</a:t>
            </a:r>
          </a:p>
          <a:p>
            <a:r>
              <a:rPr lang="en-US" sz="2400" dirty="0" smtClean="0"/>
              <a:t>X-ray cooper </a:t>
            </a:r>
            <a:r>
              <a:rPr lang="en-US" sz="2400" dirty="0" err="1" smtClean="0"/>
              <a:t>K</a:t>
            </a:r>
            <a:r>
              <a:rPr lang="en-US" sz="2400" baseline="-25000" dirty="0" err="1" smtClean="0"/>
              <a:t>α</a:t>
            </a:r>
            <a:r>
              <a:rPr lang="en-US" sz="2400" dirty="0" smtClean="0"/>
              <a:t>-radiation (λ of 0.154178nm),  </a:t>
            </a:r>
          </a:p>
          <a:p>
            <a:r>
              <a:rPr lang="en-US" sz="2400" dirty="0" smtClean="0"/>
              <a:t>Angular range 2</a:t>
            </a:r>
            <a:r>
              <a:rPr lang="en-US" sz="2400" dirty="0" smtClean="0">
                <a:sym typeface="Symbol"/>
              </a:rPr>
              <a:t></a:t>
            </a:r>
            <a:r>
              <a:rPr lang="en-US" sz="2400" dirty="0" smtClean="0"/>
              <a:t>= 36-48</a:t>
            </a:r>
            <a:r>
              <a:rPr lang="en-US" sz="2400" baseline="30000" dirty="0" smtClean="0"/>
              <a:t>o</a:t>
            </a:r>
            <a:r>
              <a:rPr lang="en-US" sz="2400" dirty="0" smtClean="0"/>
              <a:t> </a:t>
            </a:r>
          </a:p>
          <a:p>
            <a:endParaRPr lang="pt-BR" sz="1500" dirty="0" smtClean="0"/>
          </a:p>
          <a:p>
            <a:pPr algn="just"/>
            <a:r>
              <a:rPr lang="en-US" sz="2400" dirty="0" smtClean="0">
                <a:solidFill>
                  <a:srgbClr val="0070C0"/>
                </a:solidFill>
                <a:effectLst>
                  <a:outerShdw blurRad="38100" dist="38100" dir="2700000" algn="tl">
                    <a:srgbClr val="000000">
                      <a:alpha val="43137"/>
                    </a:srgbClr>
                  </a:outerShdw>
                </a:effectLst>
              </a:rPr>
              <a:t>URS-50-IM</a:t>
            </a:r>
            <a:r>
              <a:rPr lang="en-US" sz="2400" dirty="0" smtClean="0"/>
              <a:t>  (heating to +250</a:t>
            </a:r>
            <a:r>
              <a:rPr lang="en-US" sz="2400" baseline="30000" dirty="0" smtClean="0"/>
              <a:t>o</a:t>
            </a:r>
            <a:r>
              <a:rPr lang="en-US" sz="2400" dirty="0" smtClean="0"/>
              <a:t> C and cooling to -160</a:t>
            </a:r>
            <a:r>
              <a:rPr lang="en-US" sz="2400" baseline="30000" dirty="0" smtClean="0"/>
              <a:t>o</a:t>
            </a:r>
            <a:r>
              <a:rPr lang="en-US" sz="2400" dirty="0" smtClean="0"/>
              <a:t> C )</a:t>
            </a:r>
          </a:p>
          <a:p>
            <a:pPr algn="just"/>
            <a:r>
              <a:rPr lang="en-US" sz="2400" dirty="0" smtClean="0"/>
              <a:t>with the low-temperature attachment KRN-190, </a:t>
            </a:r>
          </a:p>
          <a:p>
            <a:pPr algn="just"/>
            <a:r>
              <a:rPr lang="en-US" sz="2400" dirty="0" smtClean="0"/>
              <a:t>with a high temperature attachment for heating to 400</a:t>
            </a:r>
            <a:r>
              <a:rPr lang="en-US" sz="2400" baseline="30000" dirty="0" smtClean="0"/>
              <a:t>o</a:t>
            </a:r>
            <a:r>
              <a:rPr lang="en-US" sz="2400" dirty="0" smtClean="0"/>
              <a:t>C </a:t>
            </a:r>
          </a:p>
          <a:p>
            <a:r>
              <a:rPr lang="en-US" sz="2400" dirty="0" smtClean="0"/>
              <a:t>	Angular range 2</a:t>
            </a:r>
            <a:r>
              <a:rPr lang="en-US" sz="2400" dirty="0" smtClean="0">
                <a:sym typeface="Symbol"/>
              </a:rPr>
              <a:t></a:t>
            </a:r>
            <a:r>
              <a:rPr lang="en-US" sz="2400" dirty="0" smtClean="0"/>
              <a:t>= 36-46</a:t>
            </a:r>
            <a:r>
              <a:rPr lang="en-US" sz="2400" baseline="30000" dirty="0" smtClean="0"/>
              <a:t>o</a:t>
            </a:r>
            <a:r>
              <a:rPr lang="en-US" sz="2400" dirty="0" smtClean="0"/>
              <a:t> </a:t>
            </a:r>
          </a:p>
          <a:p>
            <a:endParaRPr lang="en-US" sz="2400" dirty="0" smtClean="0"/>
          </a:p>
          <a:p>
            <a:r>
              <a:rPr lang="en-US" sz="2400" dirty="0" smtClean="0"/>
              <a:t>in filtered copper K</a:t>
            </a:r>
            <a:r>
              <a:rPr lang="en-US" sz="2400" baseline="-25000" dirty="0" smtClean="0">
                <a:sym typeface="Symbol"/>
              </a:rPr>
              <a:t></a:t>
            </a:r>
            <a:r>
              <a:rPr lang="en-US" sz="2400" dirty="0" smtClean="0"/>
              <a:t>-radiation with isothermal holding of about 10 min. </a:t>
            </a:r>
            <a:endParaRPr lang="pt-BR" sz="2400"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aixaDeTexto 40"/>
          <p:cNvSpPr txBox="1"/>
          <p:nvPr/>
        </p:nvSpPr>
        <p:spPr>
          <a:xfrm>
            <a:off x="785786" y="142852"/>
            <a:ext cx="8143932" cy="3416320"/>
          </a:xfrm>
          <a:prstGeom prst="rect">
            <a:avLst/>
          </a:prstGeom>
          <a:noFill/>
        </p:spPr>
        <p:txBody>
          <a:bodyPr wrap="square" rtlCol="0">
            <a:spAutoFit/>
          </a:bodyPr>
          <a:lstStyle/>
          <a:p>
            <a:pPr algn="just"/>
            <a:r>
              <a:rPr lang="en-US" sz="2200" dirty="0" smtClean="0">
                <a:solidFill>
                  <a:srgbClr val="C00000"/>
                </a:solidFill>
                <a:effectLst>
                  <a:outerShdw blurRad="38100" dist="38100" dir="2700000" algn="tl">
                    <a:srgbClr val="000000">
                      <a:alpha val="43137"/>
                    </a:srgbClr>
                  </a:outerShdw>
                </a:effectLst>
              </a:rPr>
              <a:t>	</a:t>
            </a:r>
            <a:r>
              <a:rPr lang="en-US" sz="2400" dirty="0" smtClean="0">
                <a:solidFill>
                  <a:srgbClr val="C00000"/>
                </a:solidFill>
                <a:effectLst>
                  <a:outerShdw blurRad="38100" dist="38100" dir="2700000" algn="tl">
                    <a:srgbClr val="000000">
                      <a:alpha val="43137"/>
                    </a:srgbClr>
                  </a:outerShdw>
                </a:effectLst>
              </a:rPr>
              <a:t>Measuring of the Electrical  Resistivity   (</a:t>
            </a:r>
            <a:r>
              <a:rPr lang="en-US" sz="2400" dirty="0" smtClean="0">
                <a:solidFill>
                  <a:srgbClr val="C00000"/>
                </a:solidFill>
                <a:effectLst>
                  <a:outerShdw blurRad="38100" dist="38100" dir="2700000" algn="tl">
                    <a:srgbClr val="000000">
                      <a:alpha val="43137"/>
                    </a:srgbClr>
                  </a:outerShdw>
                </a:effectLst>
                <a:sym typeface="Symbol"/>
              </a:rPr>
              <a:t>)</a:t>
            </a:r>
            <a:r>
              <a:rPr lang="en-US" sz="2400" dirty="0" smtClean="0"/>
              <a:t> </a:t>
            </a:r>
          </a:p>
          <a:p>
            <a:pPr algn="just"/>
            <a:r>
              <a:rPr lang="en-US" sz="2400" dirty="0" smtClean="0">
                <a:effectLst>
                  <a:outerShdw blurRad="38100" dist="38100" dir="2700000" algn="tl">
                    <a:srgbClr val="000000">
                      <a:alpha val="43137"/>
                    </a:srgbClr>
                  </a:outerShdw>
                </a:effectLst>
              </a:rPr>
              <a:t>The electrical resistivity is very sensitive to phase changes in materials</a:t>
            </a:r>
            <a:r>
              <a:rPr lang="en-US" sz="2400" dirty="0" smtClean="0"/>
              <a:t>. </a:t>
            </a:r>
          </a:p>
          <a:p>
            <a:pPr algn="just"/>
            <a:r>
              <a:rPr lang="en-US" sz="2400" dirty="0" smtClean="0"/>
              <a:t>The resistivity (</a:t>
            </a:r>
            <a:r>
              <a:rPr lang="en-US" sz="2400" dirty="0" smtClean="0">
                <a:sym typeface="Symbol"/>
              </a:rPr>
              <a:t></a:t>
            </a:r>
            <a:r>
              <a:rPr lang="en-US" sz="2400" dirty="0" smtClean="0"/>
              <a:t>) of samples of the </a:t>
            </a:r>
            <a:r>
              <a:rPr lang="en-US" sz="2400" dirty="0" err="1" smtClean="0"/>
              <a:t>TiNi</a:t>
            </a:r>
            <a:r>
              <a:rPr lang="en-US" sz="2400" dirty="0" smtClean="0"/>
              <a:t> alloy was determined using a </a:t>
            </a:r>
            <a:r>
              <a:rPr lang="en-US" sz="2400" dirty="0" smtClean="0">
                <a:effectLst>
                  <a:outerShdw blurRad="38100" dist="38100" dir="2700000" algn="tl">
                    <a:srgbClr val="000000">
                      <a:alpha val="43137"/>
                    </a:srgbClr>
                  </a:outerShdw>
                </a:effectLst>
              </a:rPr>
              <a:t>Wheatstone bridge circuit </a:t>
            </a:r>
            <a:r>
              <a:rPr lang="en-US" sz="2400" dirty="0" smtClean="0"/>
              <a:t>with a constant current source (A), resistance box and a standard resistor (N). </a:t>
            </a:r>
          </a:p>
          <a:p>
            <a:pPr algn="just"/>
            <a:r>
              <a:rPr lang="en-US" sz="2400" dirty="0" smtClean="0"/>
              <a:t>Measuring a voltage drop on the sample (</a:t>
            </a:r>
            <a:r>
              <a:rPr lang="en-US" sz="2400" dirty="0" err="1" smtClean="0"/>
              <a:t>V</a:t>
            </a:r>
            <a:r>
              <a:rPr lang="en-US" sz="2400" baseline="-25000" dirty="0" err="1" smtClean="0"/>
              <a:t>x</a:t>
            </a:r>
            <a:r>
              <a:rPr lang="en-US" sz="2400" dirty="0" smtClean="0"/>
              <a:t>), the area of its cross section (S) and a length of measured section (</a:t>
            </a:r>
            <a:r>
              <a:rPr lang="en-US" sz="2400" i="1" dirty="0" smtClean="0"/>
              <a:t>L</a:t>
            </a:r>
            <a:r>
              <a:rPr lang="en-US" sz="2400" dirty="0" smtClean="0"/>
              <a:t>), </a:t>
            </a:r>
            <a:r>
              <a:rPr lang="en-US" sz="2400" dirty="0" smtClean="0">
                <a:sym typeface="Symbol"/>
              </a:rPr>
              <a:t> </a:t>
            </a:r>
            <a:r>
              <a:rPr lang="en-US" sz="2400" dirty="0" smtClean="0"/>
              <a:t>was determined by equation :</a:t>
            </a:r>
            <a:endParaRPr lang="pt-BR" sz="2400" dirty="0"/>
          </a:p>
        </p:txBody>
      </p:sp>
      <p:pic>
        <p:nvPicPr>
          <p:cNvPr id="46" name="Imagem 45" descr="mostovye shemy 1.png"/>
          <p:cNvPicPr>
            <a:picLocks noChangeAspect="1"/>
          </p:cNvPicPr>
          <p:nvPr/>
        </p:nvPicPr>
        <p:blipFill>
          <a:blip r:embed="rId2" cstate="print"/>
          <a:stretch>
            <a:fillRect/>
          </a:stretch>
        </p:blipFill>
        <p:spPr>
          <a:xfrm>
            <a:off x="1100486" y="3500438"/>
            <a:ext cx="2828572" cy="2828572"/>
          </a:xfrm>
          <a:prstGeom prst="rect">
            <a:avLst/>
          </a:prstGeom>
        </p:spPr>
      </p:pic>
      <p:sp>
        <p:nvSpPr>
          <p:cNvPr id="75" name="CaixaDeTexto 74"/>
          <p:cNvSpPr txBox="1"/>
          <p:nvPr/>
        </p:nvSpPr>
        <p:spPr>
          <a:xfrm>
            <a:off x="4071934" y="5221444"/>
            <a:ext cx="3643338" cy="707886"/>
          </a:xfrm>
          <a:prstGeom prst="rect">
            <a:avLst/>
          </a:prstGeom>
          <a:noFill/>
        </p:spPr>
        <p:txBody>
          <a:bodyPr wrap="square" rtlCol="0">
            <a:spAutoFit/>
          </a:bodyPr>
          <a:lstStyle/>
          <a:p>
            <a:r>
              <a:rPr lang="en-US" sz="2000" i="1" dirty="0" smtClean="0">
                <a:effectLst>
                  <a:outerShdw blurRad="38100" dist="38100" dir="2700000" algn="tl">
                    <a:srgbClr val="000000">
                      <a:alpha val="43137"/>
                    </a:srgbClr>
                  </a:outerShdw>
                </a:effectLst>
              </a:rPr>
              <a:t>L</a:t>
            </a:r>
            <a:r>
              <a:rPr lang="en-US" sz="2000" dirty="0" smtClean="0"/>
              <a:t>  -length of  a measured section.</a:t>
            </a:r>
            <a:endParaRPr lang="pt-BR" sz="2000" dirty="0" smtClean="0"/>
          </a:p>
          <a:p>
            <a:r>
              <a:rPr lang="en-US" sz="2000" dirty="0" smtClean="0"/>
              <a:t> </a:t>
            </a:r>
            <a:r>
              <a:rPr lang="en-US" sz="2000" dirty="0" smtClean="0">
                <a:effectLst>
                  <a:outerShdw blurRad="38100" dist="38100" dir="2700000" algn="tl">
                    <a:srgbClr val="000000">
                      <a:alpha val="43137"/>
                    </a:srgbClr>
                  </a:outerShdw>
                </a:effectLst>
              </a:rPr>
              <a:t>S</a:t>
            </a:r>
            <a:r>
              <a:rPr lang="en-US" sz="2000" dirty="0" smtClean="0"/>
              <a:t>-  area of cross section </a:t>
            </a:r>
            <a:endParaRPr lang="pt-BR" sz="2000" dirty="0" smtClean="0"/>
          </a:p>
        </p:txBody>
      </p:sp>
      <p:pic>
        <p:nvPicPr>
          <p:cNvPr id="2050" name="Picture 2"/>
          <p:cNvPicPr>
            <a:picLocks noChangeAspect="1" noChangeArrowheads="1"/>
          </p:cNvPicPr>
          <p:nvPr/>
        </p:nvPicPr>
        <p:blipFill>
          <a:blip r:embed="rId3" cstate="print"/>
          <a:srcRect/>
          <a:stretch>
            <a:fillRect/>
          </a:stretch>
        </p:blipFill>
        <p:spPr bwMode="auto">
          <a:xfrm>
            <a:off x="4357712" y="3890972"/>
            <a:ext cx="3714750" cy="895350"/>
          </a:xfrm>
          <a:prstGeom prst="rect">
            <a:avLst/>
          </a:prstGeom>
          <a:noFill/>
          <a:ln w="9525">
            <a:noFill/>
            <a:miter lim="800000"/>
            <a:headEnd/>
            <a:tailEnd/>
          </a:ln>
          <a:effectLst/>
        </p:spPr>
      </p:pic>
      <p:sp>
        <p:nvSpPr>
          <p:cNvPr id="39" name="CaixaDeTexto 38"/>
          <p:cNvSpPr txBox="1"/>
          <p:nvPr/>
        </p:nvSpPr>
        <p:spPr>
          <a:xfrm>
            <a:off x="714348" y="6386476"/>
            <a:ext cx="6929486" cy="400110"/>
          </a:xfrm>
          <a:prstGeom prst="rect">
            <a:avLst/>
          </a:prstGeom>
          <a:noFill/>
        </p:spPr>
        <p:txBody>
          <a:bodyPr wrap="square" rtlCol="0">
            <a:spAutoFit/>
          </a:bodyPr>
          <a:lstStyle/>
          <a:p>
            <a:pPr algn="just"/>
            <a:r>
              <a:rPr lang="pt-BR" sz="2000" b="1" dirty="0" smtClean="0"/>
              <a:t>Fig. 2.5. Scheme of  measuring of  electrical resistivity  </a:t>
            </a:r>
            <a:endParaRPr lang="pt-BR" sz="2000" b="1" dirty="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42994" y="-2143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3 - Results</a:t>
            </a:r>
            <a:endParaRPr kumimoji="0" lang="pt-BR" sz="360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5" name="CaixaDeTexto 4"/>
          <p:cNvSpPr txBox="1"/>
          <p:nvPr/>
        </p:nvSpPr>
        <p:spPr>
          <a:xfrm>
            <a:off x="928662" y="857232"/>
            <a:ext cx="7215238" cy="461665"/>
          </a:xfrm>
          <a:prstGeom prst="rect">
            <a:avLst/>
          </a:prstGeom>
          <a:noFill/>
        </p:spPr>
        <p:txBody>
          <a:bodyPr wrap="square" rtlCol="0">
            <a:spAutoFit/>
          </a:bodyPr>
          <a:lstStyle/>
          <a:p>
            <a:r>
              <a:rPr lang="en-US" sz="2400" b="1" dirty="0" err="1" smtClean="0">
                <a:solidFill>
                  <a:srgbClr val="0070C0"/>
                </a:solidFill>
                <a:effectLst>
                  <a:outerShdw blurRad="38100" dist="38100" dir="2700000" algn="tl">
                    <a:srgbClr val="000000">
                      <a:alpha val="43137"/>
                    </a:srgbClr>
                  </a:outerShdw>
                </a:effectLst>
              </a:rPr>
              <a:t>TiNi</a:t>
            </a:r>
            <a:r>
              <a:rPr lang="en-US" sz="2400" b="1" dirty="0" smtClean="0">
                <a:solidFill>
                  <a:srgbClr val="0070C0"/>
                </a:solidFill>
                <a:effectLst>
                  <a:outerShdw blurRad="38100" dist="38100" dir="2700000" algn="tl">
                    <a:srgbClr val="000000">
                      <a:alpha val="43137"/>
                    </a:srgbClr>
                  </a:outerShdw>
                </a:effectLst>
              </a:rPr>
              <a:t> alloy - Initial annealed state (no-deformed) </a:t>
            </a:r>
            <a:endParaRPr lang="pt-BR" sz="2400" dirty="0" smtClean="0">
              <a:solidFill>
                <a:srgbClr val="0070C0"/>
              </a:solidFill>
              <a:effectLst>
                <a:outerShdw blurRad="38100" dist="38100" dir="2700000" algn="tl">
                  <a:srgbClr val="000000">
                    <a:alpha val="43137"/>
                  </a:srgbClr>
                </a:outerShdw>
              </a:effectLst>
            </a:endParaRPr>
          </a:p>
        </p:txBody>
      </p:sp>
      <p:sp>
        <p:nvSpPr>
          <p:cNvPr id="6" name="CaixaDeTexto 5"/>
          <p:cNvSpPr txBox="1"/>
          <p:nvPr/>
        </p:nvSpPr>
        <p:spPr>
          <a:xfrm>
            <a:off x="928662" y="1357298"/>
            <a:ext cx="8143932" cy="1200329"/>
          </a:xfrm>
          <a:prstGeom prst="rect">
            <a:avLst/>
          </a:prstGeom>
          <a:noFill/>
        </p:spPr>
        <p:txBody>
          <a:bodyPr wrap="square" rtlCol="0">
            <a:spAutoFit/>
          </a:bodyPr>
          <a:lstStyle/>
          <a:p>
            <a:r>
              <a:rPr lang="en-US" sz="2400" dirty="0" smtClean="0"/>
              <a:t>The structure of the TiNi alloy, at room temperature, in its initial annealed state, was a martensite B19´ and fine inclusions of a </a:t>
            </a:r>
            <a:r>
              <a:rPr lang="en-US" sz="2400" dirty="0" err="1" smtClean="0"/>
              <a:t>intermetalic</a:t>
            </a:r>
            <a:r>
              <a:rPr lang="en-US" sz="2400" dirty="0" smtClean="0"/>
              <a:t> Ti</a:t>
            </a:r>
            <a:r>
              <a:rPr lang="en-US" sz="2400" baseline="-25000" dirty="0" smtClean="0"/>
              <a:t>2</a:t>
            </a:r>
            <a:r>
              <a:rPr lang="en-US" sz="2400" dirty="0" smtClean="0"/>
              <a:t>Ni. </a:t>
            </a:r>
            <a:endParaRPr lang="pt-BR" dirty="0"/>
          </a:p>
        </p:txBody>
      </p:sp>
      <p:grpSp>
        <p:nvGrpSpPr>
          <p:cNvPr id="6146" name="Group 2"/>
          <p:cNvGrpSpPr>
            <a:grpSpLocks/>
          </p:cNvGrpSpPr>
          <p:nvPr/>
        </p:nvGrpSpPr>
        <p:grpSpPr bwMode="auto">
          <a:xfrm>
            <a:off x="1285852" y="2714620"/>
            <a:ext cx="6500858" cy="2714644"/>
            <a:chOff x="1737" y="10643"/>
            <a:chExt cx="8937" cy="3304"/>
          </a:xfrm>
        </p:grpSpPr>
        <p:grpSp>
          <p:nvGrpSpPr>
            <p:cNvPr id="6147" name="Group 3"/>
            <p:cNvGrpSpPr>
              <a:grpSpLocks/>
            </p:cNvGrpSpPr>
            <p:nvPr/>
          </p:nvGrpSpPr>
          <p:grpSpPr bwMode="auto">
            <a:xfrm>
              <a:off x="1808" y="10669"/>
              <a:ext cx="8792" cy="3174"/>
              <a:chOff x="1727" y="6490"/>
              <a:chExt cx="8792" cy="3174"/>
            </a:xfrm>
          </p:grpSpPr>
          <p:pic>
            <p:nvPicPr>
              <p:cNvPr id="6148" name="Picture 4" descr="id 320x Xe -4"/>
              <p:cNvPicPr>
                <a:picLocks noChangeAspect="1" noChangeArrowheads="1"/>
              </p:cNvPicPr>
              <p:nvPr/>
            </p:nvPicPr>
            <p:blipFill>
              <a:blip r:embed="rId2" cstate="print">
                <a:lum contrast="40000"/>
              </a:blip>
              <a:srcRect/>
              <a:stretch>
                <a:fillRect/>
              </a:stretch>
            </p:blipFill>
            <p:spPr bwMode="auto">
              <a:xfrm>
                <a:off x="1727" y="6490"/>
                <a:ext cx="4232" cy="3174"/>
              </a:xfrm>
              <a:prstGeom prst="rect">
                <a:avLst/>
              </a:prstGeom>
              <a:noFill/>
            </p:spPr>
          </p:pic>
          <p:pic>
            <p:nvPicPr>
              <p:cNvPr id="6149" name="Picture 5" descr="id 500x Xe -6"/>
              <p:cNvPicPr>
                <a:picLocks noChangeAspect="1" noChangeArrowheads="1"/>
              </p:cNvPicPr>
              <p:nvPr/>
            </p:nvPicPr>
            <p:blipFill>
              <a:blip r:embed="rId3" cstate="print">
                <a:lum contrast="40000"/>
              </a:blip>
              <a:srcRect/>
              <a:stretch>
                <a:fillRect/>
              </a:stretch>
            </p:blipFill>
            <p:spPr bwMode="auto">
              <a:xfrm>
                <a:off x="6287" y="6490"/>
                <a:ext cx="4232" cy="3174"/>
              </a:xfrm>
              <a:prstGeom prst="rect">
                <a:avLst/>
              </a:prstGeom>
              <a:noFill/>
            </p:spPr>
          </p:pic>
        </p:grpSp>
        <p:sp>
          <p:nvSpPr>
            <p:cNvPr id="6150" name="Text Box 6"/>
            <p:cNvSpPr txBox="1">
              <a:spLocks noChangeArrowheads="1"/>
            </p:cNvSpPr>
            <p:nvPr/>
          </p:nvSpPr>
          <p:spPr bwMode="auto">
            <a:xfrm>
              <a:off x="5459" y="10643"/>
              <a:ext cx="669" cy="5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100" b="1" i="0" u="none" strike="noStrike" cap="none" normalizeH="0" baseline="0" smtClean="0">
                  <a:ln>
                    <a:noFill/>
                  </a:ln>
                  <a:solidFill>
                    <a:srgbClr val="FFFFFF"/>
                  </a:solidFill>
                  <a:effectLst/>
                  <a:latin typeface="Arial" pitchFamily="34" charset="0"/>
                </a:rPr>
                <a:t>(a)</a:t>
              </a:r>
              <a:endParaRPr kumimoji="0" lang="pt-BR" sz="1800" b="0" i="0" u="none" strike="noStrike" cap="none" normalizeH="0" baseline="0" smtClean="0">
                <a:ln>
                  <a:noFill/>
                </a:ln>
                <a:solidFill>
                  <a:schemeClr val="tx1"/>
                </a:solidFill>
                <a:effectLst/>
                <a:latin typeface="Arial" pitchFamily="34" charset="0"/>
              </a:endParaRPr>
            </a:p>
          </p:txBody>
        </p:sp>
        <p:sp>
          <p:nvSpPr>
            <p:cNvPr id="6151" name="Text Box 7"/>
            <p:cNvSpPr txBox="1">
              <a:spLocks noChangeArrowheads="1"/>
            </p:cNvSpPr>
            <p:nvPr/>
          </p:nvSpPr>
          <p:spPr bwMode="auto">
            <a:xfrm>
              <a:off x="10005" y="10653"/>
              <a:ext cx="669" cy="5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100" b="1" i="0" u="none" strike="noStrike" cap="none" normalizeH="0" baseline="0" smtClean="0">
                  <a:ln>
                    <a:noFill/>
                  </a:ln>
                  <a:solidFill>
                    <a:srgbClr val="FFFFFF"/>
                  </a:solidFill>
                  <a:effectLst/>
                  <a:latin typeface="Arial" pitchFamily="34" charset="0"/>
                </a:rPr>
                <a:t>(b)</a:t>
              </a:r>
              <a:endParaRPr kumimoji="0" lang="pt-BR" sz="1800" b="0" i="0" u="none" strike="noStrike" cap="none" normalizeH="0" baseline="0" smtClean="0">
                <a:ln>
                  <a:noFill/>
                </a:ln>
                <a:solidFill>
                  <a:schemeClr val="tx1"/>
                </a:solidFill>
                <a:effectLst/>
                <a:latin typeface="Arial" pitchFamily="34" charset="0"/>
              </a:endParaRPr>
            </a:p>
          </p:txBody>
        </p:sp>
        <p:grpSp>
          <p:nvGrpSpPr>
            <p:cNvPr id="6152" name="Group 8"/>
            <p:cNvGrpSpPr>
              <a:grpSpLocks/>
            </p:cNvGrpSpPr>
            <p:nvPr/>
          </p:nvGrpSpPr>
          <p:grpSpPr bwMode="auto">
            <a:xfrm>
              <a:off x="6269" y="13312"/>
              <a:ext cx="1086" cy="635"/>
              <a:chOff x="6308" y="7545"/>
              <a:chExt cx="1086" cy="635"/>
            </a:xfrm>
          </p:grpSpPr>
          <p:cxnSp>
            <p:nvCxnSpPr>
              <p:cNvPr id="6153" name="AutoShape 9"/>
              <p:cNvCxnSpPr>
                <a:cxnSpLocks noChangeShapeType="1"/>
              </p:cNvCxnSpPr>
              <p:nvPr/>
            </p:nvCxnSpPr>
            <p:spPr bwMode="auto">
              <a:xfrm>
                <a:off x="6522" y="7925"/>
                <a:ext cx="340" cy="0"/>
              </a:xfrm>
              <a:prstGeom prst="straightConnector1">
                <a:avLst/>
              </a:prstGeom>
              <a:noFill/>
              <a:ln w="38100">
                <a:solidFill>
                  <a:srgbClr val="FFFFFF"/>
                </a:solidFill>
                <a:round/>
                <a:headEnd/>
                <a:tailEnd/>
              </a:ln>
            </p:spPr>
          </p:cxnSp>
          <p:sp>
            <p:nvSpPr>
              <p:cNvPr id="6154" name="Text Box 10"/>
              <p:cNvSpPr txBox="1">
                <a:spLocks noChangeArrowheads="1"/>
              </p:cNvSpPr>
              <p:nvPr/>
            </p:nvSpPr>
            <p:spPr bwMode="auto">
              <a:xfrm>
                <a:off x="6308" y="7545"/>
                <a:ext cx="1086" cy="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100" b="1" i="0" u="none" strike="noStrike" cap="none" normalizeH="0" baseline="0" smtClean="0">
                    <a:ln>
                      <a:noFill/>
                    </a:ln>
                    <a:solidFill>
                      <a:srgbClr val="FFFFFF"/>
                    </a:solidFill>
                    <a:effectLst/>
                    <a:latin typeface="Arial" pitchFamily="34" charset="0"/>
                  </a:rPr>
                  <a:t>10μm</a:t>
                </a:r>
                <a:endParaRPr kumimoji="0" lang="pt-BR" sz="1800" b="0" i="0" u="none" strike="noStrike" cap="none" normalizeH="0" baseline="0" smtClean="0">
                  <a:ln>
                    <a:noFill/>
                  </a:ln>
                  <a:solidFill>
                    <a:schemeClr val="tx1"/>
                  </a:solidFill>
                  <a:effectLst/>
                  <a:latin typeface="Arial" pitchFamily="34" charset="0"/>
                </a:endParaRPr>
              </a:p>
            </p:txBody>
          </p:sp>
        </p:grpSp>
        <p:grpSp>
          <p:nvGrpSpPr>
            <p:cNvPr id="6155" name="Group 11"/>
            <p:cNvGrpSpPr>
              <a:grpSpLocks/>
            </p:cNvGrpSpPr>
            <p:nvPr/>
          </p:nvGrpSpPr>
          <p:grpSpPr bwMode="auto">
            <a:xfrm>
              <a:off x="1737" y="13311"/>
              <a:ext cx="1086" cy="635"/>
              <a:chOff x="1774" y="4125"/>
              <a:chExt cx="1086" cy="635"/>
            </a:xfrm>
          </p:grpSpPr>
          <p:cxnSp>
            <p:nvCxnSpPr>
              <p:cNvPr id="6156" name="AutoShape 12"/>
              <p:cNvCxnSpPr>
                <a:cxnSpLocks noChangeShapeType="1"/>
              </p:cNvCxnSpPr>
              <p:nvPr/>
            </p:nvCxnSpPr>
            <p:spPr bwMode="auto">
              <a:xfrm>
                <a:off x="1958" y="4506"/>
                <a:ext cx="454" cy="1"/>
              </a:xfrm>
              <a:prstGeom prst="straightConnector1">
                <a:avLst/>
              </a:prstGeom>
              <a:noFill/>
              <a:ln w="38100">
                <a:solidFill>
                  <a:srgbClr val="FFFFFF"/>
                </a:solidFill>
                <a:round/>
                <a:headEnd/>
                <a:tailEnd/>
              </a:ln>
            </p:spPr>
          </p:cxnSp>
          <p:sp>
            <p:nvSpPr>
              <p:cNvPr id="6157" name="Text Box 13"/>
              <p:cNvSpPr txBox="1">
                <a:spLocks noChangeArrowheads="1"/>
              </p:cNvSpPr>
              <p:nvPr/>
            </p:nvSpPr>
            <p:spPr bwMode="auto">
              <a:xfrm>
                <a:off x="1774" y="4125"/>
                <a:ext cx="1086" cy="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100" b="1" i="0" u="none" strike="noStrike" cap="none" normalizeH="0" baseline="0" smtClean="0">
                    <a:ln>
                      <a:noFill/>
                    </a:ln>
                    <a:solidFill>
                      <a:srgbClr val="FFFFFF"/>
                    </a:solidFill>
                    <a:effectLst/>
                    <a:latin typeface="Arial" pitchFamily="34" charset="0"/>
                  </a:rPr>
                  <a:t>20μm</a:t>
                </a:r>
                <a:endParaRPr kumimoji="0" lang="pt-BR" sz="1800" b="0" i="0" u="none" strike="noStrike" cap="none" normalizeH="0" baseline="0" smtClean="0">
                  <a:ln>
                    <a:noFill/>
                  </a:ln>
                  <a:solidFill>
                    <a:schemeClr val="tx1"/>
                  </a:solidFill>
                  <a:effectLst/>
                  <a:latin typeface="Arial" pitchFamily="34" charset="0"/>
                </a:endParaRPr>
              </a:p>
            </p:txBody>
          </p:sp>
        </p:grpSp>
      </p:grpSp>
      <p:sp>
        <p:nvSpPr>
          <p:cNvPr id="19" name="CaixaDeTexto 18"/>
          <p:cNvSpPr txBox="1"/>
          <p:nvPr/>
        </p:nvSpPr>
        <p:spPr>
          <a:xfrm>
            <a:off x="357158" y="5506066"/>
            <a:ext cx="8286808" cy="1323439"/>
          </a:xfrm>
          <a:prstGeom prst="rect">
            <a:avLst/>
          </a:prstGeom>
          <a:noFill/>
        </p:spPr>
        <p:txBody>
          <a:bodyPr wrap="square" rtlCol="0">
            <a:spAutoFit/>
          </a:bodyPr>
          <a:lstStyle/>
          <a:p>
            <a:pPr algn="ctr"/>
            <a:r>
              <a:rPr lang="en-US" sz="2000" b="1" dirty="0" smtClean="0"/>
              <a:t>Fig. 3.1. Microstructure of the TiNi alloy  in initial state </a:t>
            </a:r>
          </a:p>
          <a:p>
            <a:pPr algn="ctr"/>
            <a:r>
              <a:rPr lang="en-US" sz="2000" b="1" dirty="0" smtClean="0"/>
              <a:t>The surface after polishing suffered chemical attack by the solution </a:t>
            </a:r>
          </a:p>
          <a:p>
            <a:pPr algn="ctr"/>
            <a:r>
              <a:rPr lang="en-US" sz="2000" b="1" dirty="0" smtClean="0"/>
              <a:t>(HF+ HNO</a:t>
            </a:r>
            <a:r>
              <a:rPr lang="en-US" sz="2000" b="1" baseline="-25000" dirty="0" smtClean="0"/>
              <a:t>3</a:t>
            </a:r>
            <a:r>
              <a:rPr lang="en-US" sz="2000" b="1" dirty="0" smtClean="0"/>
              <a:t>+H</a:t>
            </a:r>
            <a:r>
              <a:rPr lang="en-US" sz="2000" b="1" baseline="-25000" dirty="0" smtClean="0"/>
              <a:t>2</a:t>
            </a:r>
            <a:r>
              <a:rPr lang="en-US" sz="2000" b="1" dirty="0" smtClean="0"/>
              <a:t>O). NEOPHOT-32. Differential interference. </a:t>
            </a:r>
          </a:p>
          <a:p>
            <a:pPr algn="ctr"/>
            <a:r>
              <a:rPr lang="en-US" sz="2000" b="1" dirty="0" smtClean="0"/>
              <a:t>Magnification 320X (a) and 500X (b)</a:t>
            </a:r>
            <a:endParaRPr lang="pt-BR" sz="2000" dirty="0" smtClean="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71414"/>
            <a:ext cx="8429684" cy="461665"/>
          </a:xfrm>
          <a:prstGeom prst="rect">
            <a:avLst/>
          </a:prstGeom>
          <a:noFill/>
        </p:spPr>
        <p:txBody>
          <a:bodyPr wrap="square" rtlCol="0">
            <a:spAutoFit/>
          </a:bodyPr>
          <a:lstStyle/>
          <a:p>
            <a:pPr algn="ctr"/>
            <a:r>
              <a:rPr lang="en-US" sz="2400" b="1" dirty="0" smtClean="0">
                <a:solidFill>
                  <a:schemeClr val="tx2">
                    <a:lumMod val="60000"/>
                    <a:lumOff val="40000"/>
                  </a:schemeClr>
                </a:solidFill>
              </a:rPr>
              <a:t>Ti-54 wt.%Ni  alloy. Initial annealed state (no-deformed) </a:t>
            </a:r>
            <a:endParaRPr lang="pt-BR" sz="2400" dirty="0">
              <a:solidFill>
                <a:schemeClr val="tx2">
                  <a:lumMod val="60000"/>
                  <a:lumOff val="40000"/>
                </a:schemeClr>
              </a:solidFill>
            </a:endParaRPr>
          </a:p>
        </p:txBody>
      </p:sp>
      <p:graphicFrame>
        <p:nvGraphicFramePr>
          <p:cNvPr id="5" name="Tabela 4"/>
          <p:cNvGraphicFramePr>
            <a:graphicFrameLocks noGrp="1"/>
          </p:cNvGraphicFramePr>
          <p:nvPr/>
        </p:nvGraphicFramePr>
        <p:xfrm>
          <a:off x="785816" y="676268"/>
          <a:ext cx="8143901" cy="1752600"/>
        </p:xfrm>
        <a:graphic>
          <a:graphicData uri="http://schemas.openxmlformats.org/drawingml/2006/table">
            <a:tbl>
              <a:tblPr/>
              <a:tblGrid>
                <a:gridCol w="1142978"/>
                <a:gridCol w="1143008"/>
                <a:gridCol w="1143008"/>
                <a:gridCol w="1357322"/>
                <a:gridCol w="1071570"/>
                <a:gridCol w="1128251"/>
                <a:gridCol w="1157764"/>
              </a:tblGrid>
              <a:tr h="1028707">
                <a:tc>
                  <a:txBody>
                    <a:bodyPr/>
                    <a:lstStyle/>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rPr>
                        <a:t>Structure</a:t>
                      </a:r>
                      <a:endParaRPr lang="pt-BR" sz="2000" dirty="0">
                        <a:effectLst>
                          <a:outerShdw blurRad="38100" dist="38100" dir="2700000" algn="tl">
                            <a:srgbClr val="000000">
                              <a:alpha val="43137"/>
                            </a:srgbClr>
                          </a:outerShdw>
                        </a:effectLst>
                        <a:latin typeface="Calibri"/>
                        <a:ea typeface="Calibri"/>
                        <a:cs typeface="Times New Roman"/>
                      </a:endParaRPr>
                    </a:p>
                  </a:txBody>
                  <a:tcPr marL="66616" marR="66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rPr>
                        <a:t>Modulus E, </a:t>
                      </a:r>
                      <a:r>
                        <a:rPr lang="en-US" sz="2000" dirty="0" err="1">
                          <a:effectLst>
                            <a:outerShdw blurRad="38100" dist="38100" dir="2700000" algn="tl">
                              <a:srgbClr val="000000">
                                <a:alpha val="43137"/>
                              </a:srgbClr>
                            </a:outerShdw>
                          </a:effectLst>
                          <a:latin typeface="Times New Roman"/>
                          <a:ea typeface="Calibri"/>
                          <a:cs typeface="Times New Roman"/>
                        </a:rPr>
                        <a:t>GPa</a:t>
                      </a:r>
                      <a:endParaRPr lang="pt-BR" sz="2000" dirty="0">
                        <a:effectLst>
                          <a:outerShdw blurRad="38100" dist="38100" dir="2700000" algn="tl">
                            <a:srgbClr val="000000">
                              <a:alpha val="43137"/>
                            </a:srgbClr>
                          </a:outerShdw>
                        </a:effectLst>
                        <a:latin typeface="Calibri"/>
                        <a:ea typeface="Calibri"/>
                        <a:cs typeface="Times New Roman"/>
                      </a:endParaRPr>
                    </a:p>
                  </a:txBody>
                  <a:tcPr marL="66616" marR="66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rPr>
                        <a:t>Modulus G, </a:t>
                      </a:r>
                      <a:r>
                        <a:rPr lang="en-US" sz="2000" dirty="0" err="1">
                          <a:effectLst>
                            <a:outerShdw blurRad="38100" dist="38100" dir="2700000" algn="tl">
                              <a:srgbClr val="000000">
                                <a:alpha val="43137"/>
                              </a:srgbClr>
                            </a:outerShdw>
                          </a:effectLst>
                          <a:latin typeface="Times New Roman"/>
                          <a:ea typeface="Calibri"/>
                          <a:cs typeface="Times New Roman"/>
                        </a:rPr>
                        <a:t>GPa</a:t>
                      </a:r>
                      <a:endParaRPr lang="pt-BR" sz="2000" dirty="0">
                        <a:effectLst>
                          <a:outerShdw blurRad="38100" dist="38100" dir="2700000" algn="tl">
                            <a:srgbClr val="000000">
                              <a:alpha val="43137"/>
                            </a:srgbClr>
                          </a:outerShdw>
                        </a:effectLst>
                        <a:latin typeface="Calibri"/>
                        <a:ea typeface="Calibri"/>
                        <a:cs typeface="Times New Roman"/>
                      </a:endParaRPr>
                    </a:p>
                  </a:txBody>
                  <a:tcPr marL="66616" marR="66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rPr>
                        <a:t>Electrical resistivity,</a:t>
                      </a:r>
                      <a:endParaRPr lang="pt-BR" sz="2000" dirty="0">
                        <a:effectLst>
                          <a:outerShdw blurRad="38100" dist="38100" dir="2700000" algn="tl">
                            <a:srgbClr val="000000">
                              <a:alpha val="43137"/>
                            </a:srgbClr>
                          </a:outerShdw>
                        </a:effectLst>
                        <a:latin typeface="Calibri"/>
                        <a:ea typeface="Calibri"/>
                        <a:cs typeface="Times New Roman"/>
                      </a:endParaRPr>
                    </a:p>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sym typeface="Symbol"/>
                        </a:rPr>
                        <a:t></a:t>
                      </a:r>
                      <a:r>
                        <a:rPr lang="en-US" sz="2000" dirty="0">
                          <a:effectLst>
                            <a:outerShdw blurRad="38100" dist="38100" dir="2700000" algn="tl">
                              <a:srgbClr val="000000">
                                <a:alpha val="43137"/>
                              </a:srgbClr>
                            </a:outerShdw>
                          </a:effectLst>
                          <a:latin typeface="Times New Roman"/>
                          <a:ea typeface="Calibri"/>
                          <a:cs typeface="Times New Roman"/>
                        </a:rPr>
                        <a:t>, </a:t>
                      </a:r>
                      <a:r>
                        <a:rPr lang="en-US" sz="2000" dirty="0">
                          <a:effectLst>
                            <a:outerShdw blurRad="38100" dist="38100" dir="2700000" algn="tl">
                              <a:srgbClr val="000000">
                                <a:alpha val="43137"/>
                              </a:srgbClr>
                            </a:outerShdw>
                          </a:effectLst>
                          <a:latin typeface="Times New Roman"/>
                          <a:ea typeface="Calibri"/>
                          <a:cs typeface="Times New Roman"/>
                          <a:sym typeface="Symbol"/>
                        </a:rPr>
                        <a:t></a:t>
                      </a:r>
                      <a:r>
                        <a:rPr lang="en-US" sz="2000" dirty="0">
                          <a:effectLst>
                            <a:outerShdw blurRad="38100" dist="38100" dir="2700000" algn="tl">
                              <a:srgbClr val="000000">
                                <a:alpha val="43137"/>
                              </a:srgbClr>
                            </a:outerShdw>
                          </a:effectLst>
                          <a:latin typeface="Times New Roman"/>
                          <a:ea typeface="Calibri"/>
                          <a:cs typeface="Times New Roman"/>
                        </a:rPr>
                        <a:t>.cm</a:t>
                      </a:r>
                      <a:endParaRPr lang="pt-BR" sz="2000" dirty="0">
                        <a:effectLst>
                          <a:outerShdw blurRad="38100" dist="38100" dir="2700000" algn="tl">
                            <a:srgbClr val="000000">
                              <a:alpha val="43137"/>
                            </a:srgbClr>
                          </a:outerShdw>
                        </a:effectLst>
                        <a:latin typeface="Calibri"/>
                        <a:ea typeface="Calibri"/>
                        <a:cs typeface="Times New Roman"/>
                      </a:endParaRPr>
                    </a:p>
                  </a:txBody>
                  <a:tcPr marL="66616" marR="66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rPr>
                        <a:t>Density</a:t>
                      </a:r>
                      <a:endParaRPr lang="pt-BR" sz="2000" dirty="0">
                        <a:effectLst>
                          <a:outerShdw blurRad="38100" dist="38100" dir="2700000" algn="tl">
                            <a:srgbClr val="000000">
                              <a:alpha val="43137"/>
                            </a:srgbClr>
                          </a:outerShdw>
                        </a:effectLst>
                        <a:latin typeface="Calibri"/>
                        <a:ea typeface="Calibri"/>
                        <a:cs typeface="Times New Roman"/>
                      </a:endParaRPr>
                    </a:p>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rPr>
                        <a:t>g/cm</a:t>
                      </a:r>
                      <a:r>
                        <a:rPr lang="en-US" sz="2000" baseline="30000" dirty="0">
                          <a:effectLst>
                            <a:outerShdw blurRad="38100" dist="38100" dir="2700000" algn="tl">
                              <a:srgbClr val="000000">
                                <a:alpha val="43137"/>
                              </a:srgbClr>
                            </a:outerShdw>
                          </a:effectLst>
                          <a:latin typeface="Times New Roman"/>
                          <a:ea typeface="Calibri"/>
                          <a:cs typeface="Times New Roman"/>
                        </a:rPr>
                        <a:t>3</a:t>
                      </a:r>
                      <a:endParaRPr lang="pt-BR" sz="2000" dirty="0">
                        <a:effectLst>
                          <a:outerShdw blurRad="38100" dist="38100" dir="2700000" algn="tl">
                            <a:srgbClr val="000000">
                              <a:alpha val="43137"/>
                            </a:srgbClr>
                          </a:outerShdw>
                        </a:effectLst>
                        <a:latin typeface="Calibri"/>
                        <a:ea typeface="Calibri"/>
                        <a:cs typeface="Times New Roman"/>
                      </a:endParaRPr>
                    </a:p>
                  </a:txBody>
                  <a:tcPr marL="66616" marR="66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rPr>
                        <a:t>A</a:t>
                      </a:r>
                      <a:r>
                        <a:rPr lang="en-US" sz="2000" baseline="-25000" dirty="0">
                          <a:effectLst>
                            <a:outerShdw blurRad="38100" dist="38100" dir="2700000" algn="tl">
                              <a:srgbClr val="000000">
                                <a:alpha val="43137"/>
                              </a:srgbClr>
                            </a:outerShdw>
                          </a:effectLst>
                          <a:latin typeface="Times New Roman"/>
                          <a:ea typeface="Calibri"/>
                          <a:cs typeface="Times New Roman"/>
                        </a:rPr>
                        <a:t>s</a:t>
                      </a:r>
                      <a:r>
                        <a:rPr lang="en-US" sz="2000" dirty="0">
                          <a:effectLst>
                            <a:outerShdw blurRad="38100" dist="38100" dir="2700000" algn="tl">
                              <a:srgbClr val="000000">
                                <a:alpha val="43137"/>
                              </a:srgbClr>
                            </a:outerShdw>
                          </a:effectLst>
                          <a:latin typeface="Times New Roman"/>
                          <a:ea typeface="Calibri"/>
                          <a:cs typeface="Times New Roman"/>
                        </a:rPr>
                        <a:t> - </a:t>
                      </a:r>
                      <a:r>
                        <a:rPr lang="en-US" sz="2000" dirty="0" err="1">
                          <a:effectLst>
                            <a:outerShdw blurRad="38100" dist="38100" dir="2700000" algn="tl">
                              <a:srgbClr val="000000">
                                <a:alpha val="43137"/>
                              </a:srgbClr>
                            </a:outerShdw>
                          </a:effectLst>
                          <a:latin typeface="Times New Roman"/>
                          <a:ea typeface="Calibri"/>
                          <a:cs typeface="Times New Roman"/>
                        </a:rPr>
                        <a:t>A</a:t>
                      </a:r>
                      <a:r>
                        <a:rPr lang="en-US" sz="2000" baseline="-25000" dirty="0" err="1">
                          <a:effectLst>
                            <a:outerShdw blurRad="38100" dist="38100" dir="2700000" algn="tl">
                              <a:srgbClr val="000000">
                                <a:alpha val="43137"/>
                              </a:srgbClr>
                            </a:outerShdw>
                          </a:effectLst>
                          <a:latin typeface="Times New Roman"/>
                          <a:ea typeface="Calibri"/>
                          <a:cs typeface="Times New Roman"/>
                        </a:rPr>
                        <a:t>f</a:t>
                      </a:r>
                      <a:r>
                        <a:rPr lang="en-US" sz="2000" dirty="0">
                          <a:effectLst>
                            <a:outerShdw blurRad="38100" dist="38100" dir="2700000" algn="tl">
                              <a:srgbClr val="000000">
                                <a:alpha val="43137"/>
                              </a:srgbClr>
                            </a:outerShdw>
                          </a:effectLst>
                          <a:latin typeface="Times New Roman"/>
                          <a:ea typeface="Calibri"/>
                          <a:cs typeface="Times New Roman"/>
                        </a:rPr>
                        <a:t>,</a:t>
                      </a:r>
                      <a:endParaRPr lang="pt-BR" sz="2000" dirty="0">
                        <a:effectLst>
                          <a:outerShdw blurRad="38100" dist="38100" dir="2700000" algn="tl">
                            <a:srgbClr val="000000">
                              <a:alpha val="43137"/>
                            </a:srgbClr>
                          </a:outerShdw>
                        </a:effectLst>
                        <a:latin typeface="Calibri"/>
                        <a:ea typeface="Calibri"/>
                        <a:cs typeface="Times New Roman"/>
                      </a:endParaRPr>
                    </a:p>
                    <a:p>
                      <a:pPr algn="ctr">
                        <a:lnSpc>
                          <a:spcPct val="115000"/>
                        </a:lnSpc>
                        <a:spcAft>
                          <a:spcPts val="0"/>
                        </a:spcAft>
                      </a:pPr>
                      <a:r>
                        <a:rPr lang="en-US" sz="2000" baseline="30000" dirty="0">
                          <a:effectLst>
                            <a:outerShdw blurRad="38100" dist="38100" dir="2700000" algn="tl">
                              <a:srgbClr val="000000">
                                <a:alpha val="43137"/>
                              </a:srgbClr>
                            </a:outerShdw>
                          </a:effectLst>
                          <a:latin typeface="Times New Roman"/>
                          <a:ea typeface="Calibri"/>
                          <a:cs typeface="Times New Roman"/>
                        </a:rPr>
                        <a:t>o</a:t>
                      </a:r>
                      <a:r>
                        <a:rPr lang="en-US" sz="2000" dirty="0">
                          <a:effectLst>
                            <a:outerShdw blurRad="38100" dist="38100" dir="2700000" algn="tl">
                              <a:srgbClr val="000000">
                                <a:alpha val="43137"/>
                              </a:srgbClr>
                            </a:outerShdw>
                          </a:effectLst>
                          <a:latin typeface="Times New Roman"/>
                          <a:ea typeface="Calibri"/>
                          <a:cs typeface="Times New Roman"/>
                        </a:rPr>
                        <a:t> C</a:t>
                      </a:r>
                      <a:endParaRPr lang="pt-BR" sz="2000" dirty="0">
                        <a:effectLst>
                          <a:outerShdw blurRad="38100" dist="38100" dir="2700000" algn="tl">
                            <a:srgbClr val="000000">
                              <a:alpha val="43137"/>
                            </a:srgbClr>
                          </a:outerShdw>
                        </a:effectLst>
                        <a:latin typeface="Calibri"/>
                        <a:ea typeface="Calibri"/>
                        <a:cs typeface="Times New Roman"/>
                      </a:endParaRPr>
                    </a:p>
                  </a:txBody>
                  <a:tcPr marL="66616" marR="66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rPr>
                        <a:t>M</a:t>
                      </a:r>
                      <a:r>
                        <a:rPr lang="en-US" sz="2000" baseline="-25000" dirty="0">
                          <a:effectLst>
                            <a:outerShdw blurRad="38100" dist="38100" dir="2700000" algn="tl">
                              <a:srgbClr val="000000">
                                <a:alpha val="43137"/>
                              </a:srgbClr>
                            </a:outerShdw>
                          </a:effectLst>
                          <a:latin typeface="Times New Roman"/>
                          <a:ea typeface="Calibri"/>
                          <a:cs typeface="Times New Roman"/>
                        </a:rPr>
                        <a:t>s</a:t>
                      </a:r>
                      <a:r>
                        <a:rPr lang="en-US" sz="2000" dirty="0">
                          <a:effectLst>
                            <a:outerShdw blurRad="38100" dist="38100" dir="2700000" algn="tl">
                              <a:srgbClr val="000000">
                                <a:alpha val="43137"/>
                              </a:srgbClr>
                            </a:outerShdw>
                          </a:effectLst>
                          <a:latin typeface="Times New Roman"/>
                          <a:ea typeface="Calibri"/>
                          <a:cs typeface="Times New Roman"/>
                        </a:rPr>
                        <a:t>-M</a:t>
                      </a:r>
                      <a:r>
                        <a:rPr lang="en-US" sz="2000" baseline="-25000" dirty="0">
                          <a:effectLst>
                            <a:outerShdw blurRad="38100" dist="38100" dir="2700000" algn="tl">
                              <a:srgbClr val="000000">
                                <a:alpha val="43137"/>
                              </a:srgbClr>
                            </a:outerShdw>
                          </a:effectLst>
                          <a:latin typeface="Times New Roman"/>
                          <a:ea typeface="Calibri"/>
                          <a:cs typeface="Times New Roman"/>
                        </a:rPr>
                        <a:t>f</a:t>
                      </a:r>
                      <a:endParaRPr lang="pt-BR" sz="2000" dirty="0">
                        <a:effectLst>
                          <a:outerShdw blurRad="38100" dist="38100" dir="2700000" algn="tl">
                            <a:srgbClr val="000000">
                              <a:alpha val="43137"/>
                            </a:srgbClr>
                          </a:outerShdw>
                        </a:effectLst>
                        <a:latin typeface="Calibri"/>
                        <a:ea typeface="Calibri"/>
                        <a:cs typeface="Times New Roman"/>
                      </a:endParaRPr>
                    </a:p>
                    <a:p>
                      <a:pPr algn="ctr">
                        <a:lnSpc>
                          <a:spcPct val="115000"/>
                        </a:lnSpc>
                        <a:spcAft>
                          <a:spcPts val="0"/>
                        </a:spcAft>
                      </a:pPr>
                      <a:r>
                        <a:rPr lang="en-US" sz="2000" baseline="30000" dirty="0">
                          <a:effectLst>
                            <a:outerShdw blurRad="38100" dist="38100" dir="2700000" algn="tl">
                              <a:srgbClr val="000000">
                                <a:alpha val="43137"/>
                              </a:srgbClr>
                            </a:outerShdw>
                          </a:effectLst>
                          <a:latin typeface="Times New Roman"/>
                          <a:ea typeface="Calibri"/>
                          <a:cs typeface="Times New Roman"/>
                        </a:rPr>
                        <a:t>o</a:t>
                      </a:r>
                      <a:r>
                        <a:rPr lang="en-US" sz="2000" dirty="0">
                          <a:effectLst>
                            <a:outerShdw blurRad="38100" dist="38100" dir="2700000" algn="tl">
                              <a:srgbClr val="000000">
                                <a:alpha val="43137"/>
                              </a:srgbClr>
                            </a:outerShdw>
                          </a:effectLst>
                          <a:latin typeface="Times New Roman"/>
                          <a:ea typeface="Calibri"/>
                          <a:cs typeface="Times New Roman"/>
                        </a:rPr>
                        <a:t> C</a:t>
                      </a:r>
                      <a:endParaRPr lang="pt-BR" sz="2000" dirty="0">
                        <a:effectLst>
                          <a:outerShdw blurRad="38100" dist="38100" dir="2700000" algn="tl">
                            <a:srgbClr val="000000">
                              <a:alpha val="43137"/>
                            </a:srgbClr>
                          </a:outerShdw>
                        </a:effectLst>
                        <a:latin typeface="Calibri"/>
                        <a:ea typeface="Calibri"/>
                        <a:cs typeface="Times New Roman"/>
                      </a:endParaRPr>
                    </a:p>
                  </a:txBody>
                  <a:tcPr marL="66616" marR="66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5">
                <a:tc>
                  <a:txBody>
                    <a:bodyPr/>
                    <a:lstStyle/>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rPr>
                        <a:t>B19</a:t>
                      </a:r>
                      <a:r>
                        <a:rPr lang="en-US" sz="2000" dirty="0" smtClean="0">
                          <a:effectLst>
                            <a:outerShdw blurRad="38100" dist="38100" dir="2700000" algn="tl">
                              <a:srgbClr val="000000">
                                <a:alpha val="43137"/>
                              </a:srgbClr>
                            </a:outerShdw>
                          </a:effectLst>
                          <a:latin typeface="Times New Roman"/>
                          <a:ea typeface="Calibri"/>
                          <a:cs typeface="Times New Roman"/>
                        </a:rPr>
                        <a:t>´+</a:t>
                      </a:r>
                    </a:p>
                    <a:p>
                      <a:pPr algn="ctr">
                        <a:lnSpc>
                          <a:spcPct val="115000"/>
                        </a:lnSpc>
                        <a:spcAft>
                          <a:spcPts val="0"/>
                        </a:spcAft>
                      </a:pPr>
                      <a:r>
                        <a:rPr lang="en-US" sz="2000" dirty="0" smtClean="0">
                          <a:effectLst>
                            <a:outerShdw blurRad="38100" dist="38100" dir="2700000" algn="tl">
                              <a:srgbClr val="000000">
                                <a:alpha val="43137"/>
                              </a:srgbClr>
                            </a:outerShdw>
                          </a:effectLst>
                          <a:latin typeface="Times New Roman"/>
                          <a:ea typeface="Calibri"/>
                          <a:cs typeface="Times New Roman"/>
                        </a:rPr>
                        <a:t>(</a:t>
                      </a:r>
                      <a:r>
                        <a:rPr lang="en-US" sz="2000" dirty="0">
                          <a:effectLst>
                            <a:outerShdw blurRad="38100" dist="38100" dir="2700000" algn="tl">
                              <a:srgbClr val="000000">
                                <a:alpha val="43137"/>
                              </a:srgbClr>
                            </a:outerShdw>
                          </a:effectLst>
                          <a:latin typeface="Times New Roman"/>
                          <a:ea typeface="Calibri"/>
                          <a:cs typeface="Times New Roman"/>
                        </a:rPr>
                        <a:t>T</a:t>
                      </a:r>
                      <a:r>
                        <a:rPr lang="en-US" sz="2000" baseline="-25000" dirty="0">
                          <a:effectLst>
                            <a:outerShdw blurRad="38100" dist="38100" dir="2700000" algn="tl">
                              <a:srgbClr val="000000">
                                <a:alpha val="43137"/>
                              </a:srgbClr>
                            </a:outerShdw>
                          </a:effectLst>
                          <a:latin typeface="Times New Roman"/>
                          <a:ea typeface="Calibri"/>
                          <a:cs typeface="Times New Roman"/>
                        </a:rPr>
                        <a:t>2</a:t>
                      </a:r>
                      <a:r>
                        <a:rPr lang="en-US" sz="2000" dirty="0">
                          <a:effectLst>
                            <a:outerShdw blurRad="38100" dist="38100" dir="2700000" algn="tl">
                              <a:srgbClr val="000000">
                                <a:alpha val="43137"/>
                              </a:srgbClr>
                            </a:outerShdw>
                          </a:effectLst>
                          <a:latin typeface="Times New Roman"/>
                          <a:ea typeface="Calibri"/>
                          <a:cs typeface="Times New Roman"/>
                        </a:rPr>
                        <a:t>Ni)</a:t>
                      </a:r>
                      <a:endParaRPr lang="pt-BR" sz="2000" dirty="0">
                        <a:effectLst>
                          <a:outerShdw blurRad="38100" dist="38100" dir="2700000" algn="tl">
                            <a:srgbClr val="000000">
                              <a:alpha val="43137"/>
                            </a:srgbClr>
                          </a:outerShdw>
                        </a:effectLst>
                        <a:latin typeface="Calibri"/>
                        <a:ea typeface="Calibri"/>
                        <a:cs typeface="Times New Roman"/>
                      </a:endParaRPr>
                    </a:p>
                  </a:txBody>
                  <a:tcPr marL="66616" marR="66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rPr>
                        <a:t>59-61</a:t>
                      </a:r>
                      <a:endParaRPr lang="pt-BR" sz="2000" dirty="0">
                        <a:effectLst>
                          <a:outerShdw blurRad="38100" dist="38100" dir="2700000" algn="tl">
                            <a:srgbClr val="000000">
                              <a:alpha val="43137"/>
                            </a:srgbClr>
                          </a:outerShdw>
                        </a:effectLst>
                        <a:latin typeface="Calibri"/>
                        <a:ea typeface="Calibri"/>
                        <a:cs typeface="Times New Roman"/>
                      </a:endParaRPr>
                    </a:p>
                  </a:txBody>
                  <a:tcPr marL="66616" marR="66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rPr>
                        <a:t>21-23</a:t>
                      </a:r>
                      <a:endParaRPr lang="pt-BR" sz="2000" dirty="0">
                        <a:effectLst>
                          <a:outerShdw blurRad="38100" dist="38100" dir="2700000" algn="tl">
                            <a:srgbClr val="000000">
                              <a:alpha val="43137"/>
                            </a:srgbClr>
                          </a:outerShdw>
                        </a:effectLst>
                        <a:latin typeface="Calibri"/>
                        <a:ea typeface="Calibri"/>
                        <a:cs typeface="Times New Roman"/>
                      </a:endParaRPr>
                    </a:p>
                  </a:txBody>
                  <a:tcPr marL="66616" marR="66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rPr>
                        <a:t>(82-84).10</a:t>
                      </a:r>
                      <a:r>
                        <a:rPr lang="en-US" sz="2000" baseline="30000" dirty="0">
                          <a:effectLst>
                            <a:outerShdw blurRad="38100" dist="38100" dir="2700000" algn="tl">
                              <a:srgbClr val="000000">
                                <a:alpha val="43137"/>
                              </a:srgbClr>
                            </a:outerShdw>
                          </a:effectLst>
                          <a:latin typeface="Times New Roman"/>
                          <a:ea typeface="Calibri"/>
                          <a:cs typeface="Times New Roman"/>
                        </a:rPr>
                        <a:t>-6</a:t>
                      </a:r>
                      <a:endParaRPr lang="pt-BR" sz="2000" dirty="0">
                        <a:effectLst>
                          <a:outerShdw blurRad="38100" dist="38100" dir="2700000" algn="tl">
                            <a:srgbClr val="000000">
                              <a:alpha val="43137"/>
                            </a:srgbClr>
                          </a:outerShdw>
                        </a:effectLst>
                        <a:latin typeface="Calibri"/>
                        <a:ea typeface="Calibri"/>
                        <a:cs typeface="Times New Roman"/>
                      </a:endParaRPr>
                    </a:p>
                  </a:txBody>
                  <a:tcPr marL="66616" marR="66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rPr>
                        <a:t>6,4</a:t>
                      </a:r>
                      <a:endParaRPr lang="pt-BR" sz="2000" dirty="0">
                        <a:effectLst>
                          <a:outerShdw blurRad="38100" dist="38100" dir="2700000" algn="tl">
                            <a:srgbClr val="000000">
                              <a:alpha val="43137"/>
                            </a:srgbClr>
                          </a:outerShdw>
                        </a:effectLst>
                        <a:latin typeface="Calibri"/>
                        <a:ea typeface="Calibri"/>
                        <a:cs typeface="Times New Roman"/>
                      </a:endParaRPr>
                    </a:p>
                  </a:txBody>
                  <a:tcPr marL="66616" marR="66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rPr>
                        <a:t>55-95</a:t>
                      </a:r>
                      <a:endParaRPr lang="pt-BR" sz="2000" dirty="0">
                        <a:effectLst>
                          <a:outerShdw blurRad="38100" dist="38100" dir="2700000" algn="tl">
                            <a:srgbClr val="000000">
                              <a:alpha val="43137"/>
                            </a:srgbClr>
                          </a:outerShdw>
                        </a:effectLst>
                        <a:latin typeface="Calibri"/>
                        <a:ea typeface="Calibri"/>
                        <a:cs typeface="Times New Roman"/>
                      </a:endParaRPr>
                    </a:p>
                  </a:txBody>
                  <a:tcPr marL="66616" marR="66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effectLst>
                            <a:outerShdw blurRad="38100" dist="38100" dir="2700000" algn="tl">
                              <a:srgbClr val="000000">
                                <a:alpha val="43137"/>
                              </a:srgbClr>
                            </a:outerShdw>
                          </a:effectLst>
                          <a:latin typeface="Times New Roman"/>
                          <a:ea typeface="Calibri"/>
                          <a:cs typeface="Times New Roman"/>
                        </a:rPr>
                        <a:t>53-38</a:t>
                      </a:r>
                      <a:endParaRPr lang="pt-BR" sz="2000" dirty="0">
                        <a:effectLst>
                          <a:outerShdw blurRad="38100" dist="38100" dir="2700000" algn="tl">
                            <a:srgbClr val="000000">
                              <a:alpha val="43137"/>
                            </a:srgbClr>
                          </a:outerShdw>
                        </a:effectLst>
                        <a:latin typeface="Calibri"/>
                        <a:ea typeface="Calibri"/>
                        <a:cs typeface="Times New Roman"/>
                      </a:endParaRPr>
                    </a:p>
                  </a:txBody>
                  <a:tcPr marL="66616" marR="66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Imagem 5"/>
          <p:cNvPicPr>
            <a:picLocks noChangeAspect="1"/>
          </p:cNvPicPr>
          <p:nvPr/>
        </p:nvPicPr>
        <p:blipFill>
          <a:blip r:embed="rId2" cstate="print"/>
          <a:srcRect l="8354" t="9375" r="12285" b="4514"/>
          <a:stretch>
            <a:fillRect/>
          </a:stretch>
        </p:blipFill>
        <p:spPr bwMode="auto">
          <a:xfrm>
            <a:off x="1000100" y="2643182"/>
            <a:ext cx="4099762" cy="3168000"/>
          </a:xfrm>
          <a:prstGeom prst="rect">
            <a:avLst/>
          </a:prstGeom>
          <a:noFill/>
          <a:ln w="9525">
            <a:noFill/>
            <a:miter lim="800000"/>
            <a:headEnd/>
            <a:tailEnd/>
          </a:ln>
        </p:spPr>
      </p:pic>
      <p:pic>
        <p:nvPicPr>
          <p:cNvPr id="7" name="Imagem 6" descr="Fig 5b - DTA  TiNi def0oo.jpg"/>
          <p:cNvPicPr>
            <a:picLocks noChangeAspect="1"/>
          </p:cNvPicPr>
          <p:nvPr/>
        </p:nvPicPr>
        <p:blipFill>
          <a:blip r:embed="rId3" cstate="print"/>
          <a:stretch>
            <a:fillRect/>
          </a:stretch>
        </p:blipFill>
        <p:spPr>
          <a:xfrm>
            <a:off x="6000758" y="2873264"/>
            <a:ext cx="2298909" cy="2556000"/>
          </a:xfrm>
          <a:prstGeom prst="rect">
            <a:avLst/>
          </a:prstGeom>
          <a:ln w="3175">
            <a:solidFill>
              <a:schemeClr val="tx1"/>
            </a:solidFill>
          </a:ln>
        </p:spPr>
      </p:pic>
      <p:sp>
        <p:nvSpPr>
          <p:cNvPr id="8" name="CaixaDeTexto 7"/>
          <p:cNvSpPr txBox="1"/>
          <p:nvPr/>
        </p:nvSpPr>
        <p:spPr>
          <a:xfrm>
            <a:off x="500034" y="5857892"/>
            <a:ext cx="8643966" cy="984885"/>
          </a:xfrm>
          <a:prstGeom prst="rect">
            <a:avLst/>
          </a:prstGeom>
          <a:noFill/>
        </p:spPr>
        <p:txBody>
          <a:bodyPr wrap="square" rtlCol="0">
            <a:spAutoFit/>
          </a:bodyPr>
          <a:lstStyle/>
          <a:p>
            <a:pPr algn="ctr"/>
            <a:r>
              <a:rPr lang="en-US" sz="2000" b="1" dirty="0" smtClean="0"/>
              <a:t>Fig. 3.2. </a:t>
            </a:r>
            <a:r>
              <a:rPr lang="en-US" sz="2000" b="1" dirty="0" err="1" smtClean="0"/>
              <a:t>Dilatomentric</a:t>
            </a:r>
            <a:r>
              <a:rPr lang="en-US" sz="2000" b="1" dirty="0" smtClean="0"/>
              <a:t> analysis (heating and cooling) (a) and DTA (heating) (b) </a:t>
            </a:r>
          </a:p>
          <a:p>
            <a:pPr algn="ctr"/>
            <a:r>
              <a:rPr lang="en-US" sz="2000" b="1" dirty="0" smtClean="0"/>
              <a:t>of Ti-54 wt.%Ni alloy, in the initial non deformed state. </a:t>
            </a:r>
            <a:endParaRPr lang="pt-BR" sz="2000" b="1" dirty="0" smtClean="0"/>
          </a:p>
          <a:p>
            <a:endParaRPr lang="pt-BR"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71414"/>
            <a:ext cx="8429684" cy="430887"/>
          </a:xfrm>
          <a:prstGeom prst="rect">
            <a:avLst/>
          </a:prstGeom>
          <a:noFill/>
        </p:spPr>
        <p:txBody>
          <a:bodyPr wrap="square" rtlCol="0">
            <a:spAutoFit/>
          </a:bodyPr>
          <a:lstStyle/>
          <a:p>
            <a:pPr algn="ctr"/>
            <a:r>
              <a:rPr lang="en-US" sz="2200" b="1" dirty="0" smtClean="0"/>
              <a:t>Ti-54 wt.%Ni  alloy. Initial annealed state (no-deformed) </a:t>
            </a:r>
            <a:endParaRPr lang="pt-BR" sz="2200" dirty="0"/>
          </a:p>
        </p:txBody>
      </p:sp>
      <p:sp>
        <p:nvSpPr>
          <p:cNvPr id="8" name="CaixaDeTexto 7"/>
          <p:cNvSpPr txBox="1"/>
          <p:nvPr/>
        </p:nvSpPr>
        <p:spPr>
          <a:xfrm>
            <a:off x="928662" y="5997379"/>
            <a:ext cx="8072494" cy="707886"/>
          </a:xfrm>
          <a:prstGeom prst="rect">
            <a:avLst/>
          </a:prstGeom>
          <a:noFill/>
        </p:spPr>
        <p:txBody>
          <a:bodyPr wrap="square" rtlCol="0">
            <a:spAutoFit/>
          </a:bodyPr>
          <a:lstStyle/>
          <a:p>
            <a:r>
              <a:rPr lang="en-US" sz="2000" b="1" dirty="0" smtClean="0"/>
              <a:t>Fig. 3.3. XRD of the non-deformed Ti-54 wt.%Ni alloy during </a:t>
            </a:r>
            <a:r>
              <a:rPr lang="en-US" sz="2000" b="1" dirty="0" smtClean="0">
                <a:solidFill>
                  <a:srgbClr val="C00000"/>
                </a:solidFill>
              </a:rPr>
              <a:t>heating (a) </a:t>
            </a:r>
            <a:r>
              <a:rPr lang="en-US" sz="2000" b="1" dirty="0" smtClean="0"/>
              <a:t>and </a:t>
            </a:r>
            <a:r>
              <a:rPr lang="en-US" sz="2000" b="1" dirty="0" smtClean="0">
                <a:solidFill>
                  <a:srgbClr val="0070C0"/>
                </a:solidFill>
              </a:rPr>
              <a:t>cooling (c</a:t>
            </a:r>
            <a:r>
              <a:rPr lang="en-US" sz="2000" b="1" dirty="0" smtClean="0"/>
              <a:t>), and the graphic presentation of RMT  (from DRX)  (b)</a:t>
            </a:r>
            <a:endParaRPr lang="pt-BR" sz="2000" dirty="0"/>
          </a:p>
        </p:txBody>
      </p:sp>
      <p:pic>
        <p:nvPicPr>
          <p:cNvPr id="11" name="Imagem 10"/>
          <p:cNvPicPr>
            <a:picLocks noChangeAspect="1"/>
          </p:cNvPicPr>
          <p:nvPr/>
        </p:nvPicPr>
        <p:blipFill>
          <a:blip r:embed="rId2" cstate="print"/>
          <a:srcRect l="8140" t="9539" r="13023" b="3589"/>
          <a:stretch>
            <a:fillRect/>
          </a:stretch>
        </p:blipFill>
        <p:spPr bwMode="auto">
          <a:xfrm>
            <a:off x="2428860" y="1714488"/>
            <a:ext cx="4138110" cy="3276000"/>
          </a:xfrm>
          <a:prstGeom prst="rect">
            <a:avLst/>
          </a:prstGeom>
          <a:noFill/>
          <a:ln w="9525">
            <a:noFill/>
            <a:miter lim="800000"/>
            <a:headEnd/>
            <a:tailEnd/>
          </a:ln>
        </p:spPr>
      </p:pic>
      <p:pic>
        <p:nvPicPr>
          <p:cNvPr id="9" name="Imagem 9" descr="RX- TiNi 500C  init cooling  com HKL.jpg"/>
          <p:cNvPicPr/>
          <p:nvPr/>
        </p:nvPicPr>
        <p:blipFill>
          <a:blip r:embed="rId3" cstate="print"/>
          <a:srcRect l="13674" r="1173"/>
          <a:stretch>
            <a:fillRect/>
          </a:stretch>
        </p:blipFill>
        <p:spPr>
          <a:xfrm>
            <a:off x="6625214" y="928670"/>
            <a:ext cx="2447380" cy="4108268"/>
          </a:xfrm>
          <a:prstGeom prst="rect">
            <a:avLst/>
          </a:prstGeom>
          <a:ln w="3175">
            <a:solidFill>
              <a:schemeClr val="tx1"/>
            </a:solidFill>
          </a:ln>
        </p:spPr>
      </p:pic>
      <p:pic>
        <p:nvPicPr>
          <p:cNvPr id="13" name="Imagem 11" descr="Fig 6a RX heating 500 Nao-deform Mod.jpg"/>
          <p:cNvPicPr/>
          <p:nvPr/>
        </p:nvPicPr>
        <p:blipFill>
          <a:blip r:embed="rId4" cstate="print"/>
          <a:srcRect l="3151" b="994"/>
          <a:stretch>
            <a:fillRect/>
          </a:stretch>
        </p:blipFill>
        <p:spPr>
          <a:xfrm>
            <a:off x="71406" y="1071546"/>
            <a:ext cx="2270487" cy="4107633"/>
          </a:xfrm>
          <a:prstGeom prst="rect">
            <a:avLst/>
          </a:prstGeom>
          <a:ln w="3175">
            <a:solidFill>
              <a:schemeClr val="tx1"/>
            </a:solidFill>
          </a:ln>
        </p:spPr>
      </p:pic>
      <p:sp>
        <p:nvSpPr>
          <p:cNvPr id="14" name="TextBox 13"/>
          <p:cNvSpPr txBox="1"/>
          <p:nvPr/>
        </p:nvSpPr>
        <p:spPr>
          <a:xfrm>
            <a:off x="1214414" y="5357826"/>
            <a:ext cx="7715304" cy="369332"/>
          </a:xfrm>
          <a:prstGeom prst="rect">
            <a:avLst/>
          </a:prstGeom>
          <a:noFill/>
        </p:spPr>
        <p:txBody>
          <a:bodyPr wrap="square" rtlCol="0">
            <a:spAutoFit/>
          </a:bodyPr>
          <a:lstStyle/>
          <a:p>
            <a:r>
              <a:rPr lang="en-US" dirty="0" smtClean="0"/>
              <a:t> </a:t>
            </a:r>
            <a:r>
              <a:rPr lang="en-US" dirty="0" smtClean="0">
                <a:solidFill>
                  <a:srgbClr val="FF0000"/>
                </a:solidFill>
              </a:rPr>
              <a:t>a</a:t>
            </a:r>
            <a:r>
              <a:rPr lang="en-US" dirty="0" smtClean="0"/>
              <a:t>                                                               b                                                       </a:t>
            </a:r>
            <a:r>
              <a:rPr lang="en-US" b="1" dirty="0" smtClean="0">
                <a:solidFill>
                  <a:srgbClr val="0070C0"/>
                </a:solidFill>
              </a:rPr>
              <a:t>c</a:t>
            </a:r>
            <a:endParaRPr lang="en-US" b="1" dirty="0">
              <a:solidFill>
                <a:srgbClr val="0070C0"/>
              </a:solidFill>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71414"/>
            <a:ext cx="8429684" cy="430887"/>
          </a:xfrm>
          <a:prstGeom prst="rect">
            <a:avLst/>
          </a:prstGeom>
          <a:noFill/>
        </p:spPr>
        <p:txBody>
          <a:bodyPr wrap="square" rtlCol="0">
            <a:spAutoFit/>
          </a:bodyPr>
          <a:lstStyle/>
          <a:p>
            <a:pPr algn="ctr"/>
            <a:r>
              <a:rPr lang="en-US" sz="2200" b="1" dirty="0" smtClean="0"/>
              <a:t>Ti-54 wt.%Ni  alloy. Initial annealed state (no-deformed) </a:t>
            </a:r>
            <a:endParaRPr lang="pt-BR" sz="2200" dirty="0"/>
          </a:p>
        </p:txBody>
      </p:sp>
      <p:sp>
        <p:nvSpPr>
          <p:cNvPr id="8" name="CaixaDeTexto 7"/>
          <p:cNvSpPr txBox="1"/>
          <p:nvPr/>
        </p:nvSpPr>
        <p:spPr>
          <a:xfrm>
            <a:off x="428596" y="6000768"/>
            <a:ext cx="8429684" cy="984885"/>
          </a:xfrm>
          <a:prstGeom prst="rect">
            <a:avLst/>
          </a:prstGeom>
          <a:noFill/>
        </p:spPr>
        <p:txBody>
          <a:bodyPr wrap="square" rtlCol="0">
            <a:spAutoFit/>
          </a:bodyPr>
          <a:lstStyle/>
          <a:p>
            <a:pPr algn="ctr"/>
            <a:r>
              <a:rPr lang="en-US" sz="2000" b="1" dirty="0" smtClean="0"/>
              <a:t>Fig. 3.4.  </a:t>
            </a:r>
            <a:r>
              <a:rPr lang="en-US" sz="2000" b="1" dirty="0" err="1" smtClean="0"/>
              <a:t>Moduli</a:t>
            </a:r>
            <a:r>
              <a:rPr lang="en-US" sz="2000" b="1" dirty="0" smtClean="0"/>
              <a:t> E and G of the non-deformed Ti-54 </a:t>
            </a:r>
            <a:r>
              <a:rPr lang="en-US" sz="2000" b="1" dirty="0" err="1" smtClean="0"/>
              <a:t>wt.%Ni</a:t>
            </a:r>
            <a:r>
              <a:rPr lang="en-US" sz="2000" b="1" dirty="0" smtClean="0"/>
              <a:t>  alloy </a:t>
            </a:r>
          </a:p>
          <a:p>
            <a:pPr algn="ctr"/>
            <a:r>
              <a:rPr lang="en-US" sz="2000" b="1" dirty="0" smtClean="0"/>
              <a:t>during heating. </a:t>
            </a:r>
            <a:endParaRPr lang="pt-BR" sz="2000" b="1" dirty="0" smtClean="0"/>
          </a:p>
          <a:p>
            <a:endParaRPr lang="pt-BR" dirty="0"/>
          </a:p>
        </p:txBody>
      </p:sp>
      <p:pic>
        <p:nvPicPr>
          <p:cNvPr id="9" name="Imagem 8"/>
          <p:cNvPicPr>
            <a:picLocks noChangeAspect="1"/>
          </p:cNvPicPr>
          <p:nvPr/>
        </p:nvPicPr>
        <p:blipFill>
          <a:blip r:embed="rId2" cstate="print"/>
          <a:srcRect l="6744" t="8553" r="12558" b="3618"/>
          <a:stretch>
            <a:fillRect/>
          </a:stretch>
        </p:blipFill>
        <p:spPr bwMode="auto">
          <a:xfrm>
            <a:off x="1382816" y="1286454"/>
            <a:ext cx="5832390" cy="4500000"/>
          </a:xfrm>
          <a:prstGeom prst="rect">
            <a:avLst/>
          </a:prstGeom>
          <a:noFill/>
          <a:ln w="9525">
            <a:noFill/>
            <a:miter lim="800000"/>
            <a:headEnd/>
            <a:tailEnd/>
          </a:ln>
        </p:spPr>
      </p:pic>
      <p:sp>
        <p:nvSpPr>
          <p:cNvPr id="13" name="Стрелка вниз 8"/>
          <p:cNvSpPr/>
          <p:nvPr/>
        </p:nvSpPr>
        <p:spPr>
          <a:xfrm>
            <a:off x="6715140" y="1071546"/>
            <a:ext cx="71438"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85852" y="571480"/>
            <a:ext cx="7143800" cy="369332"/>
          </a:xfrm>
          <a:prstGeom prst="rect">
            <a:avLst/>
          </a:prstGeom>
          <a:noFill/>
        </p:spPr>
        <p:txBody>
          <a:bodyPr wrap="square" rtlCol="0">
            <a:spAutoFit/>
          </a:bodyPr>
          <a:lstStyle/>
          <a:p>
            <a:r>
              <a:rPr lang="en-US" dirty="0" smtClean="0"/>
              <a:t>When initial </a:t>
            </a:r>
            <a:r>
              <a:rPr lang="en-US" dirty="0" err="1" smtClean="0"/>
              <a:t>TiNi</a:t>
            </a:r>
            <a:r>
              <a:rPr lang="en-US" dirty="0" smtClean="0"/>
              <a:t> alloy is heated, E and G are changing abnormally</a:t>
            </a:r>
            <a:endParaRPr lang="en-US" dirty="0"/>
          </a:p>
        </p:txBody>
      </p:sp>
      <p:sp>
        <p:nvSpPr>
          <p:cNvPr id="12" name="TextBox 11"/>
          <p:cNvSpPr txBox="1"/>
          <p:nvPr/>
        </p:nvSpPr>
        <p:spPr>
          <a:xfrm>
            <a:off x="2285984" y="3500438"/>
            <a:ext cx="2428892" cy="338554"/>
          </a:xfrm>
          <a:prstGeom prst="rect">
            <a:avLst/>
          </a:prstGeom>
          <a:noFill/>
        </p:spPr>
        <p:txBody>
          <a:bodyPr wrap="square" rtlCol="0">
            <a:spAutoFit/>
          </a:bodyPr>
          <a:lstStyle/>
          <a:p>
            <a:r>
              <a:rPr lang="en-US" sz="1600" dirty="0" smtClean="0"/>
              <a:t>Going down to 49 </a:t>
            </a:r>
            <a:r>
              <a:rPr lang="en-US" sz="1600" dirty="0" err="1" smtClean="0"/>
              <a:t>GPa</a:t>
            </a:r>
            <a:endParaRPr lang="en-US" sz="1600" dirty="0"/>
          </a:p>
        </p:txBody>
      </p:sp>
      <p:sp>
        <p:nvSpPr>
          <p:cNvPr id="14" name="TextBox 13"/>
          <p:cNvSpPr txBox="1"/>
          <p:nvPr/>
        </p:nvSpPr>
        <p:spPr>
          <a:xfrm>
            <a:off x="2857488" y="2643182"/>
            <a:ext cx="1571636" cy="338554"/>
          </a:xfrm>
          <a:prstGeom prst="rect">
            <a:avLst/>
          </a:prstGeom>
          <a:noFill/>
        </p:spPr>
        <p:txBody>
          <a:bodyPr wrap="square" rtlCol="0">
            <a:spAutoFit/>
          </a:bodyPr>
          <a:lstStyle/>
          <a:p>
            <a:r>
              <a:rPr lang="en-US" sz="1600" dirty="0" smtClean="0"/>
              <a:t>Rising to 85 </a:t>
            </a:r>
            <a:r>
              <a:rPr lang="en-US" sz="1600" dirty="0" err="1" smtClean="0"/>
              <a:t>GPa</a:t>
            </a:r>
            <a:endParaRPr lang="en-US" sz="1600" dirty="0"/>
          </a:p>
        </p:txBody>
      </p:sp>
      <p:sp>
        <p:nvSpPr>
          <p:cNvPr id="15" name="TextBox 14"/>
          <p:cNvSpPr txBox="1"/>
          <p:nvPr/>
        </p:nvSpPr>
        <p:spPr>
          <a:xfrm>
            <a:off x="4000496" y="1928802"/>
            <a:ext cx="2714644" cy="338554"/>
          </a:xfrm>
          <a:prstGeom prst="rect">
            <a:avLst/>
          </a:prstGeom>
          <a:noFill/>
        </p:spPr>
        <p:txBody>
          <a:bodyPr wrap="square" rtlCol="0">
            <a:spAutoFit/>
          </a:bodyPr>
          <a:lstStyle/>
          <a:p>
            <a:r>
              <a:rPr lang="en-US" sz="1600" dirty="0" smtClean="0"/>
              <a:t>Increasing</a:t>
            </a:r>
            <a:endParaRPr lang="en-US" sz="1600" dirty="0"/>
          </a:p>
        </p:txBody>
      </p:sp>
      <p:sp>
        <p:nvSpPr>
          <p:cNvPr id="16" name="TextBox 15"/>
          <p:cNvSpPr txBox="1"/>
          <p:nvPr/>
        </p:nvSpPr>
        <p:spPr>
          <a:xfrm>
            <a:off x="2357422" y="4804958"/>
            <a:ext cx="1071570" cy="338554"/>
          </a:xfrm>
          <a:prstGeom prst="rect">
            <a:avLst/>
          </a:prstGeom>
          <a:noFill/>
        </p:spPr>
        <p:txBody>
          <a:bodyPr wrap="square" rtlCol="0">
            <a:spAutoFit/>
          </a:bodyPr>
          <a:lstStyle/>
          <a:p>
            <a:r>
              <a:rPr lang="en-US" sz="1600" dirty="0" smtClean="0"/>
              <a:t>20,3 </a:t>
            </a:r>
            <a:r>
              <a:rPr lang="en-US" sz="1600" dirty="0" err="1" smtClean="0"/>
              <a:t>GPa</a:t>
            </a:r>
            <a:endParaRPr lang="en-US" sz="1600" dirty="0"/>
          </a:p>
        </p:txBody>
      </p:sp>
      <p:sp>
        <p:nvSpPr>
          <p:cNvPr id="17" name="TextBox 16"/>
          <p:cNvSpPr txBox="1"/>
          <p:nvPr/>
        </p:nvSpPr>
        <p:spPr>
          <a:xfrm>
            <a:off x="2857488" y="4429132"/>
            <a:ext cx="1071570" cy="338554"/>
          </a:xfrm>
          <a:prstGeom prst="rect">
            <a:avLst/>
          </a:prstGeom>
          <a:noFill/>
        </p:spPr>
        <p:txBody>
          <a:bodyPr wrap="square" rtlCol="0">
            <a:spAutoFit/>
          </a:bodyPr>
          <a:lstStyle/>
          <a:p>
            <a:r>
              <a:rPr lang="en-US" sz="1600" dirty="0" smtClean="0"/>
              <a:t>25 </a:t>
            </a:r>
            <a:r>
              <a:rPr lang="en-US" sz="1600" dirty="0" err="1" smtClean="0"/>
              <a:t>GPa</a:t>
            </a:r>
            <a:endParaRPr lang="en-US" sz="1600" dirty="0"/>
          </a:p>
        </p:txBody>
      </p:sp>
      <p:sp>
        <p:nvSpPr>
          <p:cNvPr id="18" name="TextBox 17"/>
          <p:cNvSpPr txBox="1"/>
          <p:nvPr/>
        </p:nvSpPr>
        <p:spPr>
          <a:xfrm>
            <a:off x="6286512" y="4357694"/>
            <a:ext cx="1071570" cy="338554"/>
          </a:xfrm>
          <a:prstGeom prst="rect">
            <a:avLst/>
          </a:prstGeom>
          <a:noFill/>
        </p:spPr>
        <p:txBody>
          <a:bodyPr wrap="square" rtlCol="0">
            <a:spAutoFit/>
          </a:bodyPr>
          <a:lstStyle/>
          <a:p>
            <a:r>
              <a:rPr lang="en-US" sz="1600" dirty="0" smtClean="0"/>
              <a:t>31,5 </a:t>
            </a:r>
            <a:r>
              <a:rPr lang="en-US" sz="1600" dirty="0" err="1" smtClean="0"/>
              <a:t>GPa</a:t>
            </a:r>
            <a:endParaRPr lang="en-US" sz="1600" dirty="0"/>
          </a:p>
        </p:txBody>
      </p:sp>
      <p:sp>
        <p:nvSpPr>
          <p:cNvPr id="19" name="TextBox 18"/>
          <p:cNvSpPr txBox="1"/>
          <p:nvPr/>
        </p:nvSpPr>
        <p:spPr>
          <a:xfrm>
            <a:off x="6429388" y="1643050"/>
            <a:ext cx="1071570" cy="338554"/>
          </a:xfrm>
          <a:prstGeom prst="rect">
            <a:avLst/>
          </a:prstGeom>
          <a:noFill/>
        </p:spPr>
        <p:txBody>
          <a:bodyPr wrap="square" rtlCol="0">
            <a:spAutoFit/>
          </a:bodyPr>
          <a:lstStyle/>
          <a:p>
            <a:r>
              <a:rPr lang="en-US" sz="1600" dirty="0" smtClean="0"/>
              <a:t>96 </a:t>
            </a:r>
            <a:r>
              <a:rPr lang="en-US" sz="1600" dirty="0" err="1" smtClean="0"/>
              <a:t>GPa</a:t>
            </a:r>
            <a:endParaRPr lang="en-US" sz="1600"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428596" y="71414"/>
            <a:ext cx="8429684" cy="430887"/>
          </a:xfrm>
          <a:prstGeom prst="rect">
            <a:avLst/>
          </a:prstGeom>
          <a:noFill/>
        </p:spPr>
        <p:txBody>
          <a:bodyPr wrap="square" rtlCol="0">
            <a:spAutoFit/>
          </a:bodyPr>
          <a:lstStyle/>
          <a:p>
            <a:pPr algn="ctr"/>
            <a:r>
              <a:rPr lang="en-US" sz="2200" b="1" dirty="0" smtClean="0"/>
              <a:t>Ti-54 wt.%Ni  alloy. Initial annealed state (no-deformed) </a:t>
            </a:r>
            <a:endParaRPr lang="pt-BR" sz="2200" dirty="0"/>
          </a:p>
        </p:txBody>
      </p:sp>
      <p:sp>
        <p:nvSpPr>
          <p:cNvPr id="14" name="CaixaDeTexto 13"/>
          <p:cNvSpPr txBox="1"/>
          <p:nvPr/>
        </p:nvSpPr>
        <p:spPr>
          <a:xfrm>
            <a:off x="714380" y="857232"/>
            <a:ext cx="8429620" cy="1200329"/>
          </a:xfrm>
          <a:prstGeom prst="rect">
            <a:avLst/>
          </a:prstGeom>
          <a:noFill/>
        </p:spPr>
        <p:txBody>
          <a:bodyPr wrap="square" rtlCol="0">
            <a:spAutoFit/>
          </a:bodyPr>
          <a:lstStyle/>
          <a:p>
            <a:pPr algn="just"/>
            <a:r>
              <a:rPr lang="en-US" sz="2400" b="1" dirty="0" err="1" smtClean="0">
                <a:solidFill>
                  <a:srgbClr val="FF0000"/>
                </a:solidFill>
              </a:rPr>
              <a:t>I</a:t>
            </a:r>
            <a:r>
              <a:rPr lang="en-US" sz="2400" b="1" baseline="30000" dirty="0" err="1" smtClean="0">
                <a:solidFill>
                  <a:srgbClr val="FF0000"/>
                </a:solidFill>
              </a:rPr>
              <a:t>st</a:t>
            </a:r>
            <a:r>
              <a:rPr lang="en-US" sz="2400" b="1" dirty="0" smtClean="0">
                <a:solidFill>
                  <a:srgbClr val="FF0000"/>
                </a:solidFill>
              </a:rPr>
              <a:t> Interval: 20-60</a:t>
            </a:r>
            <a:r>
              <a:rPr lang="en-US" sz="2400" b="1" baseline="30000" dirty="0" smtClean="0">
                <a:solidFill>
                  <a:srgbClr val="FF0000"/>
                </a:solidFill>
              </a:rPr>
              <a:t>o</a:t>
            </a:r>
            <a:r>
              <a:rPr lang="en-US" sz="2400" b="1" dirty="0" smtClean="0">
                <a:solidFill>
                  <a:srgbClr val="FF0000"/>
                </a:solidFill>
              </a:rPr>
              <a:t>C.  </a:t>
            </a:r>
            <a:r>
              <a:rPr lang="en-US" sz="2400" dirty="0" smtClean="0"/>
              <a:t>Lower modulus of elongation at the first stage is due to “softening” of the martensite lattice, according  to Fedotov and Nakanishi  (</a:t>
            </a:r>
            <a:r>
              <a:rPr lang="en-US" dirty="0" err="1" smtClean="0">
                <a:solidFill>
                  <a:srgbClr val="0070C0"/>
                </a:solidFill>
                <a:effectLst>
                  <a:outerShdw blurRad="38100" dist="38100" dir="2700000" algn="tl">
                    <a:srgbClr val="000000">
                      <a:alpha val="43137"/>
                    </a:srgbClr>
                  </a:outerShdw>
                </a:effectLst>
              </a:rPr>
              <a:t>Fedotov</a:t>
            </a:r>
            <a:r>
              <a:rPr lang="en-US" dirty="0" smtClean="0">
                <a:solidFill>
                  <a:srgbClr val="0070C0"/>
                </a:solidFill>
                <a:effectLst>
                  <a:outerShdw blurRad="38100" dist="38100" dir="2700000" algn="tl">
                    <a:srgbClr val="000000">
                      <a:alpha val="43137"/>
                    </a:srgbClr>
                  </a:outerShdw>
                </a:effectLst>
              </a:rPr>
              <a:t> 1964; Nakanishi  1979</a:t>
            </a:r>
            <a:r>
              <a:rPr lang="en-US" sz="2400" dirty="0" smtClean="0"/>
              <a:t>).</a:t>
            </a:r>
            <a:endParaRPr lang="pt-BR" sz="2400" dirty="0" smtClean="0"/>
          </a:p>
        </p:txBody>
      </p:sp>
      <p:grpSp>
        <p:nvGrpSpPr>
          <p:cNvPr id="11" name="Группа 10"/>
          <p:cNvGrpSpPr/>
          <p:nvPr/>
        </p:nvGrpSpPr>
        <p:grpSpPr>
          <a:xfrm>
            <a:off x="214282" y="2350235"/>
            <a:ext cx="8858312" cy="3721971"/>
            <a:chOff x="285720" y="2000240"/>
            <a:chExt cx="8858312" cy="3721971"/>
          </a:xfrm>
        </p:grpSpPr>
        <p:pic>
          <p:nvPicPr>
            <p:cNvPr id="15" name="Imagem 12"/>
            <p:cNvPicPr>
              <a:picLocks noChangeAspect="1"/>
            </p:cNvPicPr>
            <p:nvPr/>
          </p:nvPicPr>
          <p:blipFill>
            <a:blip r:embed="rId2" cstate="print"/>
            <a:srcRect l="6744" t="8553" r="12558" b="3618"/>
            <a:stretch>
              <a:fillRect/>
            </a:stretch>
          </p:blipFill>
          <p:spPr bwMode="auto">
            <a:xfrm>
              <a:off x="4500562" y="2000240"/>
              <a:ext cx="4643470" cy="3721971"/>
            </a:xfrm>
            <a:prstGeom prst="rect">
              <a:avLst/>
            </a:prstGeom>
            <a:noFill/>
            <a:ln w="9525">
              <a:noFill/>
              <a:miter lim="800000"/>
              <a:headEnd/>
              <a:tailEnd/>
            </a:ln>
          </p:spPr>
        </p:pic>
        <p:cxnSp>
          <p:nvCxnSpPr>
            <p:cNvPr id="18" name="Conector reto 8"/>
            <p:cNvCxnSpPr/>
            <p:nvPr/>
          </p:nvCxnSpPr>
          <p:spPr>
            <a:xfrm rot="5400000">
              <a:off x="4198776" y="3928272"/>
              <a:ext cx="2571768"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9" name="Группа 18"/>
            <p:cNvGrpSpPr/>
            <p:nvPr/>
          </p:nvGrpSpPr>
          <p:grpSpPr>
            <a:xfrm>
              <a:off x="285720" y="2143116"/>
              <a:ext cx="4286280" cy="3527438"/>
              <a:chOff x="357158" y="2214554"/>
              <a:chExt cx="4436920" cy="3527438"/>
            </a:xfrm>
          </p:grpSpPr>
          <p:sp>
            <p:nvSpPr>
              <p:cNvPr id="21" name="Прямоугольник 20"/>
              <p:cNvSpPr/>
              <p:nvPr/>
            </p:nvSpPr>
            <p:spPr>
              <a:xfrm>
                <a:off x="357158" y="2214554"/>
                <a:ext cx="4357718" cy="350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Imagem 11"/>
              <p:cNvPicPr>
                <a:picLocks noChangeAspect="1"/>
              </p:cNvPicPr>
              <p:nvPr/>
            </p:nvPicPr>
            <p:blipFill>
              <a:blip r:embed="rId3" cstate="print"/>
              <a:srcRect l="8140" t="9539" r="13023" b="3589"/>
              <a:stretch>
                <a:fillRect/>
              </a:stretch>
            </p:blipFill>
            <p:spPr bwMode="auto">
              <a:xfrm>
                <a:off x="428596" y="2285992"/>
                <a:ext cx="4365482" cy="3456000"/>
              </a:xfrm>
              <a:prstGeom prst="rect">
                <a:avLst/>
              </a:prstGeom>
              <a:noFill/>
              <a:ln w="9525">
                <a:noFill/>
                <a:miter lim="800000"/>
                <a:headEnd/>
                <a:tailEnd/>
              </a:ln>
            </p:spPr>
          </p:pic>
        </p:grpSp>
      </p:grpSp>
      <p:sp>
        <p:nvSpPr>
          <p:cNvPr id="23" name="TextBox 22"/>
          <p:cNvSpPr txBox="1"/>
          <p:nvPr/>
        </p:nvSpPr>
        <p:spPr>
          <a:xfrm>
            <a:off x="928662" y="6150138"/>
            <a:ext cx="7786742" cy="707886"/>
          </a:xfrm>
          <a:prstGeom prst="rect">
            <a:avLst/>
          </a:prstGeom>
          <a:noFill/>
        </p:spPr>
        <p:txBody>
          <a:bodyPr wrap="square" rtlCol="0">
            <a:spAutoFit/>
          </a:bodyPr>
          <a:lstStyle/>
          <a:p>
            <a:pPr algn="ctr"/>
            <a:r>
              <a:rPr lang="en-US" sz="2000" b="1" dirty="0" smtClean="0"/>
              <a:t>Fig.  3.5.  Comparison of  the DRX and </a:t>
            </a:r>
            <a:r>
              <a:rPr lang="en-US" sz="2000" b="1" dirty="0" err="1" smtClean="0"/>
              <a:t>Moduli</a:t>
            </a:r>
            <a:r>
              <a:rPr lang="en-US" sz="2000" b="1" dirty="0" smtClean="0"/>
              <a:t> E and G</a:t>
            </a:r>
          </a:p>
          <a:p>
            <a:pPr algn="ctr"/>
            <a:r>
              <a:rPr lang="en-US" sz="2000" b="1" dirty="0" smtClean="0"/>
              <a:t>of the non-deformed Ti-54 wt.%Ni alloy, during heating. </a:t>
            </a:r>
            <a:endParaRPr lang="pt-BR" sz="2000" b="1" dirty="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428596" y="71414"/>
            <a:ext cx="8429684" cy="430887"/>
          </a:xfrm>
          <a:prstGeom prst="rect">
            <a:avLst/>
          </a:prstGeom>
          <a:noFill/>
        </p:spPr>
        <p:txBody>
          <a:bodyPr wrap="square" rtlCol="0">
            <a:spAutoFit/>
          </a:bodyPr>
          <a:lstStyle/>
          <a:p>
            <a:pPr algn="ctr"/>
            <a:r>
              <a:rPr lang="en-US" sz="2200" b="1" dirty="0" smtClean="0"/>
              <a:t>Ti-54 wt.%Ni  alloy. Initial annealed state (no-deformed) </a:t>
            </a:r>
            <a:endParaRPr lang="pt-BR" sz="2200" dirty="0"/>
          </a:p>
        </p:txBody>
      </p:sp>
      <p:sp>
        <p:nvSpPr>
          <p:cNvPr id="14" name="CaixaDeTexto 13"/>
          <p:cNvSpPr txBox="1"/>
          <p:nvPr/>
        </p:nvSpPr>
        <p:spPr>
          <a:xfrm>
            <a:off x="785786" y="928670"/>
            <a:ext cx="8072494" cy="1138773"/>
          </a:xfrm>
          <a:prstGeom prst="rect">
            <a:avLst/>
          </a:prstGeom>
          <a:noFill/>
        </p:spPr>
        <p:txBody>
          <a:bodyPr wrap="square" rtlCol="0">
            <a:spAutoFit/>
          </a:bodyPr>
          <a:lstStyle/>
          <a:p>
            <a:pPr algn="just"/>
            <a:r>
              <a:rPr lang="en-US" sz="2400" dirty="0" smtClean="0">
                <a:solidFill>
                  <a:srgbClr val="FF0000"/>
                </a:solidFill>
                <a:effectLst>
                  <a:outerShdw blurRad="38100" dist="38100" dir="2700000" algn="tl">
                    <a:srgbClr val="000000">
                      <a:alpha val="43137"/>
                    </a:srgbClr>
                  </a:outerShdw>
                </a:effectLst>
              </a:rPr>
              <a:t>2 Interval: 60-100</a:t>
            </a:r>
            <a:r>
              <a:rPr lang="en-US" sz="2400" baseline="30000" dirty="0" smtClean="0">
                <a:solidFill>
                  <a:srgbClr val="FF0000"/>
                </a:solidFill>
                <a:effectLst>
                  <a:outerShdw blurRad="38100" dist="38100" dir="2700000" algn="tl">
                    <a:srgbClr val="000000">
                      <a:alpha val="43137"/>
                    </a:srgbClr>
                  </a:outerShdw>
                </a:effectLst>
              </a:rPr>
              <a:t>o</a:t>
            </a:r>
            <a:r>
              <a:rPr lang="en-US" sz="2400" dirty="0" smtClean="0">
                <a:solidFill>
                  <a:srgbClr val="FF0000"/>
                </a:solidFill>
                <a:effectLst>
                  <a:outerShdw blurRad="38100" dist="38100" dir="2700000" algn="tl">
                    <a:srgbClr val="000000">
                      <a:alpha val="43137"/>
                    </a:srgbClr>
                  </a:outerShdw>
                </a:effectLst>
              </a:rPr>
              <a:t> C. </a:t>
            </a:r>
            <a:r>
              <a:rPr lang="en-US" sz="2200" dirty="0" smtClean="0"/>
              <a:t>DTA and DRX show that in these temperature range , the martensite lattice B19’ is rearranged into B2 phase;  E  is rising abruptly </a:t>
            </a:r>
            <a:endParaRPr lang="en-US" sz="2200" b="1" dirty="0" smtClean="0"/>
          </a:p>
        </p:txBody>
      </p:sp>
      <p:sp>
        <p:nvSpPr>
          <p:cNvPr id="11" name="TextBox 10"/>
          <p:cNvSpPr txBox="1"/>
          <p:nvPr/>
        </p:nvSpPr>
        <p:spPr>
          <a:xfrm>
            <a:off x="928662" y="6078700"/>
            <a:ext cx="7786742" cy="707886"/>
          </a:xfrm>
          <a:prstGeom prst="rect">
            <a:avLst/>
          </a:prstGeom>
          <a:noFill/>
        </p:spPr>
        <p:txBody>
          <a:bodyPr wrap="square" rtlCol="0">
            <a:spAutoFit/>
          </a:bodyPr>
          <a:lstStyle/>
          <a:p>
            <a:pPr algn="ctr"/>
            <a:r>
              <a:rPr lang="en-US" sz="2000" b="1" dirty="0" smtClean="0"/>
              <a:t>Fig.  3.5.  Comparison of  the DRX and </a:t>
            </a:r>
            <a:r>
              <a:rPr lang="en-US" sz="2000" b="1" dirty="0" err="1" smtClean="0"/>
              <a:t>Moduli</a:t>
            </a:r>
            <a:r>
              <a:rPr lang="en-US" sz="2000" b="1" dirty="0" smtClean="0"/>
              <a:t> E and G</a:t>
            </a:r>
          </a:p>
          <a:p>
            <a:pPr algn="ctr"/>
            <a:r>
              <a:rPr lang="en-US" sz="2000" b="1" dirty="0" smtClean="0"/>
              <a:t>of the non-deformed Ti-54 wt.%Ni alloy, during heating. </a:t>
            </a:r>
            <a:endParaRPr lang="pt-BR" sz="2000" b="1" dirty="0"/>
          </a:p>
        </p:txBody>
      </p:sp>
      <p:grpSp>
        <p:nvGrpSpPr>
          <p:cNvPr id="23" name="Группа 22"/>
          <p:cNvGrpSpPr/>
          <p:nvPr/>
        </p:nvGrpSpPr>
        <p:grpSpPr>
          <a:xfrm>
            <a:off x="214282" y="2350235"/>
            <a:ext cx="8858312" cy="3721971"/>
            <a:chOff x="285720" y="2000240"/>
            <a:chExt cx="8858312" cy="3721971"/>
          </a:xfrm>
        </p:grpSpPr>
        <p:pic>
          <p:nvPicPr>
            <p:cNvPr id="13" name="Imagem 12"/>
            <p:cNvPicPr>
              <a:picLocks noChangeAspect="1"/>
            </p:cNvPicPr>
            <p:nvPr/>
          </p:nvPicPr>
          <p:blipFill>
            <a:blip r:embed="rId2" cstate="print"/>
            <a:srcRect l="6744" t="8553" r="12558" b="3618"/>
            <a:stretch>
              <a:fillRect/>
            </a:stretch>
          </p:blipFill>
          <p:spPr bwMode="auto">
            <a:xfrm>
              <a:off x="4500562" y="2000240"/>
              <a:ext cx="4643470" cy="3721971"/>
            </a:xfrm>
            <a:prstGeom prst="rect">
              <a:avLst/>
            </a:prstGeom>
            <a:noFill/>
            <a:ln w="9525">
              <a:noFill/>
              <a:miter lim="800000"/>
              <a:headEnd/>
              <a:tailEnd/>
            </a:ln>
          </p:spPr>
        </p:pic>
        <p:cxnSp>
          <p:nvCxnSpPr>
            <p:cNvPr id="9" name="Conector reto 8"/>
            <p:cNvCxnSpPr/>
            <p:nvPr/>
          </p:nvCxnSpPr>
          <p:spPr>
            <a:xfrm rot="5400000">
              <a:off x="4129131" y="3928272"/>
              <a:ext cx="2571768"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9" name="Группа 18"/>
            <p:cNvGrpSpPr/>
            <p:nvPr/>
          </p:nvGrpSpPr>
          <p:grpSpPr>
            <a:xfrm>
              <a:off x="285720" y="2143116"/>
              <a:ext cx="4286280" cy="3527438"/>
              <a:chOff x="357158" y="2214554"/>
              <a:chExt cx="4436920" cy="3527438"/>
            </a:xfrm>
          </p:grpSpPr>
          <p:sp>
            <p:nvSpPr>
              <p:cNvPr id="20" name="Прямоугольник 19"/>
              <p:cNvSpPr/>
              <p:nvPr/>
            </p:nvSpPr>
            <p:spPr>
              <a:xfrm>
                <a:off x="357158" y="2214554"/>
                <a:ext cx="4357718" cy="350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agem 11"/>
              <p:cNvPicPr>
                <a:picLocks noChangeAspect="1"/>
              </p:cNvPicPr>
              <p:nvPr/>
            </p:nvPicPr>
            <p:blipFill>
              <a:blip r:embed="rId3" cstate="print"/>
              <a:srcRect l="8140" t="9539" r="13023" b="3589"/>
              <a:stretch>
                <a:fillRect/>
              </a:stretch>
            </p:blipFill>
            <p:spPr bwMode="auto">
              <a:xfrm>
                <a:off x="428596" y="2285992"/>
                <a:ext cx="4365482" cy="3456000"/>
              </a:xfrm>
              <a:prstGeom prst="rect">
                <a:avLst/>
              </a:prstGeom>
              <a:noFill/>
              <a:ln w="9525">
                <a:noFill/>
                <a:miter lim="800000"/>
                <a:headEnd/>
                <a:tailEnd/>
              </a:ln>
            </p:spPr>
          </p:pic>
        </p:grpSp>
        <p:cxnSp>
          <p:nvCxnSpPr>
            <p:cNvPr id="22" name="Conector reto 8"/>
            <p:cNvCxnSpPr/>
            <p:nvPr/>
          </p:nvCxnSpPr>
          <p:spPr>
            <a:xfrm rot="5400000">
              <a:off x="4382610" y="3928272"/>
              <a:ext cx="2571768"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608" y="44624"/>
            <a:ext cx="8796167" cy="4213461"/>
          </a:xfrm>
          <a:prstGeom prst="rect">
            <a:avLst/>
          </a:prstGeom>
          <a:noFill/>
        </p:spPr>
        <p:txBody>
          <a:bodyPr wrap="square" rtlCol="0">
            <a:spAutoFit/>
          </a:bodyPr>
          <a:lstStyle/>
          <a:p>
            <a:pPr>
              <a:lnSpc>
                <a:spcPct val="130000"/>
              </a:lnSpc>
              <a:defRPr/>
            </a:pPr>
            <a:r>
              <a:rPr lang="pt-BR" sz="2800" b="1" dirty="0">
                <a:solidFill>
                  <a:srgbClr val="19315D"/>
                </a:solidFill>
                <a:effectLst>
                  <a:outerShdw blurRad="38100" dist="38100" dir="2700000" algn="tl">
                    <a:srgbClr val="000000">
                      <a:alpha val="43137"/>
                    </a:srgbClr>
                  </a:outerShdw>
                </a:effectLst>
              </a:rPr>
              <a:t>UENF – Campos, RJ, </a:t>
            </a:r>
            <a:r>
              <a:rPr lang="pt-BR" sz="2800" b="1" dirty="0" smtClean="0">
                <a:solidFill>
                  <a:srgbClr val="19315D"/>
                </a:solidFill>
                <a:effectLst>
                  <a:outerShdw blurRad="38100" dist="38100" dir="2700000" algn="tl">
                    <a:srgbClr val="000000">
                      <a:alpha val="43137"/>
                    </a:srgbClr>
                  </a:outerShdw>
                </a:effectLst>
              </a:rPr>
              <a:t>Brasil</a:t>
            </a:r>
            <a:r>
              <a:rPr lang="ru-RU" sz="2800" b="1" dirty="0" smtClean="0">
                <a:solidFill>
                  <a:srgbClr val="19315D"/>
                </a:solidFill>
                <a:effectLst>
                  <a:outerShdw blurRad="38100" dist="38100" dir="2700000" algn="tl">
                    <a:srgbClr val="000000">
                      <a:alpha val="43137"/>
                    </a:srgbClr>
                  </a:outerShdw>
                </a:effectLst>
              </a:rPr>
              <a:t> </a:t>
            </a:r>
          </a:p>
          <a:p>
            <a:pPr>
              <a:lnSpc>
                <a:spcPct val="130000"/>
              </a:lnSpc>
              <a:defRPr/>
            </a:pPr>
            <a:r>
              <a:rPr lang="pt-BR" sz="2400" b="1" dirty="0" smtClean="0">
                <a:effectLst>
                  <a:outerShdw blurRad="38100" dist="38100" dir="2700000" algn="tl">
                    <a:srgbClr val="000000">
                      <a:alpha val="43137"/>
                    </a:srgbClr>
                  </a:outerShdw>
                </a:effectLst>
              </a:rPr>
              <a:t>Universidade </a:t>
            </a:r>
            <a:r>
              <a:rPr lang="pt-BR" sz="2400" b="1" dirty="0">
                <a:effectLst>
                  <a:outerShdw blurRad="38100" dist="38100" dir="2700000" algn="tl">
                    <a:srgbClr val="000000">
                      <a:alpha val="43137"/>
                    </a:srgbClr>
                  </a:outerShdw>
                </a:effectLst>
              </a:rPr>
              <a:t>Estadual do Norte </a:t>
            </a:r>
            <a:r>
              <a:rPr lang="pt-BR" sz="2400" b="1" dirty="0" smtClean="0">
                <a:effectLst>
                  <a:outerShdw blurRad="38100" dist="38100" dir="2700000" algn="tl">
                    <a:srgbClr val="000000">
                      <a:alpha val="43137"/>
                    </a:srgbClr>
                  </a:outerShdw>
                </a:effectLst>
              </a:rPr>
              <a:t>Fluminense</a:t>
            </a:r>
            <a:r>
              <a:rPr lang="ru-RU" sz="2400" b="1" dirty="0" smtClean="0">
                <a:effectLst>
                  <a:outerShdw blurRad="38100" dist="38100" dir="2700000" algn="tl">
                    <a:srgbClr val="000000">
                      <a:alpha val="43137"/>
                    </a:srgbClr>
                  </a:outerShdw>
                </a:effectLst>
              </a:rPr>
              <a:t> </a:t>
            </a:r>
            <a:r>
              <a:rPr lang="pt-BR" sz="2400" b="1" dirty="0" smtClean="0">
                <a:effectLst>
                  <a:outerShdw blurRad="38100" dist="38100" dir="2700000" algn="tl">
                    <a:srgbClr val="000000">
                      <a:alpha val="43137"/>
                    </a:srgbClr>
                  </a:outerShdw>
                </a:effectLst>
              </a:rPr>
              <a:t>Darcy Ribeiro</a:t>
            </a:r>
            <a:endParaRPr lang="ru-RU" sz="2400" b="1" dirty="0" smtClean="0">
              <a:effectLst>
                <a:outerShdw blurRad="38100" dist="38100" dir="2700000" algn="tl">
                  <a:srgbClr val="000000">
                    <a:alpha val="43137"/>
                  </a:srgbClr>
                </a:outerShdw>
              </a:effectLst>
            </a:endParaRPr>
          </a:p>
          <a:p>
            <a:pPr>
              <a:lnSpc>
                <a:spcPct val="130000"/>
              </a:lnSpc>
              <a:defRPr/>
            </a:pPr>
            <a:endParaRPr lang="ru-RU" sz="1000" b="1" dirty="0">
              <a:solidFill>
                <a:srgbClr val="C00000"/>
              </a:solidFill>
              <a:effectLst>
                <a:outerShdw blurRad="38100" dist="38100" dir="2700000" algn="tl">
                  <a:srgbClr val="000000">
                    <a:alpha val="43137"/>
                  </a:srgbClr>
                </a:outerShdw>
              </a:effectLst>
            </a:endParaRPr>
          </a:p>
          <a:p>
            <a:pPr marL="342900" indent="-342900" algn="just">
              <a:lnSpc>
                <a:spcPct val="130000"/>
              </a:lnSpc>
              <a:buFontTx/>
              <a:buChar char="-"/>
              <a:defRPr/>
            </a:pPr>
            <a:r>
              <a:rPr lang="pt-BR" sz="2400" dirty="0" smtClean="0"/>
              <a:t>UENF </a:t>
            </a:r>
            <a:r>
              <a:rPr lang="ru-RU" sz="2400" dirty="0" smtClean="0"/>
              <a:t>создан и с участием профессора </a:t>
            </a:r>
            <a:r>
              <a:rPr lang="ru-RU" sz="2400" b="1" dirty="0" smtClean="0"/>
              <a:t>Дарси </a:t>
            </a:r>
            <a:r>
              <a:rPr lang="ru-RU" sz="2400" b="1" dirty="0" err="1" smtClean="0"/>
              <a:t>Рибейро</a:t>
            </a:r>
            <a:r>
              <a:rPr lang="ru-RU" sz="2400" b="1" dirty="0" smtClean="0"/>
              <a:t> </a:t>
            </a:r>
            <a:r>
              <a:rPr lang="ru-RU" sz="2400" dirty="0" smtClean="0"/>
              <a:t>по его модели </a:t>
            </a:r>
            <a:r>
              <a:rPr lang="ru-RU" sz="2400" dirty="0"/>
              <a:t>«</a:t>
            </a:r>
            <a:r>
              <a:rPr lang="ru-RU" sz="2400" i="1" dirty="0"/>
              <a:t>Университет</a:t>
            </a:r>
            <a:r>
              <a:rPr lang="ru-RU" sz="2400" i="1" dirty="0" smtClean="0"/>
              <a:t> Третьего Тысячелетия</a:t>
            </a:r>
            <a:r>
              <a:rPr lang="ru-RU" sz="2400" dirty="0" smtClean="0"/>
              <a:t>»</a:t>
            </a:r>
            <a:endParaRPr lang="pt-BR" sz="2400" dirty="0" smtClean="0"/>
          </a:p>
          <a:p>
            <a:pPr marL="342900" indent="-342900" algn="just">
              <a:lnSpc>
                <a:spcPct val="130000"/>
              </a:lnSpc>
              <a:buFontTx/>
              <a:buChar char="-"/>
              <a:defRPr/>
            </a:pPr>
            <a:r>
              <a:rPr lang="ru-RU" sz="2400" dirty="0" smtClean="0"/>
              <a:t>Архитектурный комплекс Университета, включая Ветеринарную Больницу и Центр, реализован по проекту архитектора </a:t>
            </a:r>
            <a:r>
              <a:rPr lang="ru-RU" sz="2400" b="1" dirty="0" smtClean="0"/>
              <a:t>Оскара Нимейера</a:t>
            </a:r>
          </a:p>
          <a:p>
            <a:pPr>
              <a:lnSpc>
                <a:spcPct val="130000"/>
              </a:lnSpc>
              <a:defRPr/>
            </a:pPr>
            <a:endParaRPr lang="ru-RU" sz="2400" b="1" dirty="0" smtClean="0">
              <a:solidFill>
                <a:srgbClr val="0070C0"/>
              </a:solidFill>
              <a:effectLst>
                <a:outerShdw blurRad="38100" dist="38100" dir="2700000" algn="tl">
                  <a:srgbClr val="000000">
                    <a:alpha val="43137"/>
                  </a:srgbClr>
                </a:outerShdw>
              </a:effectLst>
            </a:endParaRPr>
          </a:p>
        </p:txBody>
      </p:sp>
      <p:pic>
        <p:nvPicPr>
          <p:cNvPr id="5" name="Рисунок 4" descr="Niemeyer e Darc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676465"/>
            <a:ext cx="4109267" cy="3132000"/>
          </a:xfrm>
          <a:prstGeom prst="rect">
            <a:avLst/>
          </a:prstGeom>
          <a:noFill/>
          <a:ln>
            <a:noFill/>
          </a:ln>
        </p:spPr>
      </p:pic>
      <p:sp>
        <p:nvSpPr>
          <p:cNvPr id="6" name="TextBox 5"/>
          <p:cNvSpPr txBox="1"/>
          <p:nvPr/>
        </p:nvSpPr>
        <p:spPr>
          <a:xfrm>
            <a:off x="6156176" y="6137428"/>
            <a:ext cx="2460551" cy="1107996"/>
          </a:xfrm>
          <a:prstGeom prst="rect">
            <a:avLst/>
          </a:prstGeom>
          <a:noFill/>
        </p:spPr>
        <p:txBody>
          <a:bodyPr wrap="square" rtlCol="0">
            <a:spAutoFit/>
          </a:bodyPr>
          <a:lstStyle/>
          <a:p>
            <a:r>
              <a:rPr lang="pt-BR" sz="2400" dirty="0" smtClean="0">
                <a:effectLst>
                  <a:outerShdw blurRad="38100" dist="38100" dir="2700000" algn="tl">
                    <a:srgbClr val="000000">
                      <a:alpha val="43137"/>
                    </a:srgbClr>
                  </a:outerShdw>
                </a:effectLst>
              </a:rPr>
              <a:t>Darcy </a:t>
            </a:r>
            <a:r>
              <a:rPr lang="pt-BR" sz="2400" dirty="0">
                <a:effectLst>
                  <a:outerShdw blurRad="38100" dist="38100" dir="2700000" algn="tl">
                    <a:srgbClr val="000000">
                      <a:alpha val="43137"/>
                    </a:srgbClr>
                  </a:outerShdw>
                </a:effectLst>
              </a:rPr>
              <a:t>Ribeiro</a:t>
            </a:r>
            <a:endParaRPr lang="pt-PT" sz="2400" dirty="0" smtClean="0">
              <a:effectLst>
                <a:outerShdw blurRad="38100" dist="38100" dir="2700000" algn="tl">
                  <a:srgbClr val="000000">
                    <a:alpha val="43137"/>
                  </a:srgbClr>
                </a:outerShdw>
              </a:effectLst>
            </a:endParaRPr>
          </a:p>
          <a:p>
            <a:r>
              <a:rPr lang="pt-PT" sz="2400" dirty="0" smtClean="0">
                <a:effectLst>
                  <a:outerShdw blurRad="38100" dist="38100" dir="2700000" algn="tl">
                    <a:srgbClr val="000000">
                      <a:alpha val="43137"/>
                    </a:srgbClr>
                  </a:outerShdw>
                </a:effectLst>
              </a:rPr>
              <a:t>Oscar </a:t>
            </a:r>
            <a:r>
              <a:rPr lang="pt-PT" sz="2400" dirty="0">
                <a:effectLst>
                  <a:outerShdw blurRad="38100" dist="38100" dir="2700000" algn="tl">
                    <a:srgbClr val="000000">
                      <a:alpha val="43137"/>
                    </a:srgbClr>
                  </a:outerShdw>
                </a:effectLst>
              </a:rPr>
              <a:t>Niemeyer</a:t>
            </a:r>
          </a:p>
          <a:p>
            <a:endParaRPr lang="ru-RU" dirty="0"/>
          </a:p>
        </p:txBody>
      </p:sp>
    </p:spTree>
    <p:extLst>
      <p:ext uri="{BB962C8B-B14F-4D97-AF65-F5344CB8AC3E}">
        <p14:creationId xmlns:p14="http://schemas.microsoft.com/office/powerpoint/2010/main" val="3993869806"/>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428596" y="71414"/>
            <a:ext cx="8429684" cy="430887"/>
          </a:xfrm>
          <a:prstGeom prst="rect">
            <a:avLst/>
          </a:prstGeom>
          <a:noFill/>
        </p:spPr>
        <p:txBody>
          <a:bodyPr wrap="square" rtlCol="0">
            <a:spAutoFit/>
          </a:bodyPr>
          <a:lstStyle/>
          <a:p>
            <a:pPr algn="ctr"/>
            <a:r>
              <a:rPr lang="en-US" sz="2200" b="1" dirty="0" smtClean="0"/>
              <a:t>Ti-54 wt.%Ni  alloy. Initial annealed state (no-deformed) </a:t>
            </a:r>
            <a:endParaRPr lang="pt-BR" sz="2200" dirty="0"/>
          </a:p>
        </p:txBody>
      </p:sp>
      <p:sp>
        <p:nvSpPr>
          <p:cNvPr id="14" name="CaixaDeTexto 13"/>
          <p:cNvSpPr txBox="1"/>
          <p:nvPr/>
        </p:nvSpPr>
        <p:spPr>
          <a:xfrm>
            <a:off x="785786" y="764704"/>
            <a:ext cx="8358246" cy="1846659"/>
          </a:xfrm>
          <a:prstGeom prst="rect">
            <a:avLst/>
          </a:prstGeom>
          <a:noFill/>
        </p:spPr>
        <p:txBody>
          <a:bodyPr wrap="square" rtlCol="0">
            <a:spAutoFit/>
          </a:bodyPr>
          <a:lstStyle/>
          <a:p>
            <a:pPr algn="just"/>
            <a:r>
              <a:rPr lang="en-US" sz="2400" dirty="0" smtClean="0">
                <a:solidFill>
                  <a:srgbClr val="FF0000"/>
                </a:solidFill>
                <a:effectLst>
                  <a:outerShdw blurRad="38100" dist="38100" dir="2700000" algn="tl">
                    <a:srgbClr val="000000">
                      <a:alpha val="43137"/>
                    </a:srgbClr>
                  </a:outerShdw>
                </a:effectLst>
              </a:rPr>
              <a:t>3 Interval: above 100</a:t>
            </a:r>
            <a:r>
              <a:rPr lang="en-US" sz="2400" baseline="30000" dirty="0" smtClean="0">
                <a:solidFill>
                  <a:srgbClr val="FF0000"/>
                </a:solidFill>
                <a:effectLst>
                  <a:outerShdw blurRad="38100" dist="38100" dir="2700000" algn="tl">
                    <a:srgbClr val="000000">
                      <a:alpha val="43137"/>
                    </a:srgbClr>
                  </a:outerShdw>
                </a:effectLst>
              </a:rPr>
              <a:t>o</a:t>
            </a:r>
            <a:r>
              <a:rPr lang="en-US" sz="2400" dirty="0" smtClean="0">
                <a:solidFill>
                  <a:srgbClr val="FF0000"/>
                </a:solidFill>
                <a:effectLst>
                  <a:outerShdw blurRad="38100" dist="38100" dir="2700000" algn="tl">
                    <a:srgbClr val="000000">
                      <a:alpha val="43137"/>
                    </a:srgbClr>
                  </a:outerShdw>
                </a:effectLst>
              </a:rPr>
              <a:t> to 700</a:t>
            </a:r>
            <a:r>
              <a:rPr lang="en-US" sz="2400" baseline="30000" dirty="0" smtClean="0">
                <a:solidFill>
                  <a:srgbClr val="FF0000"/>
                </a:solidFill>
                <a:effectLst>
                  <a:outerShdw blurRad="38100" dist="38100" dir="2700000" algn="tl">
                    <a:srgbClr val="000000">
                      <a:alpha val="43137"/>
                    </a:srgbClr>
                  </a:outerShdw>
                </a:effectLst>
              </a:rPr>
              <a:t>o</a:t>
            </a:r>
            <a:r>
              <a:rPr lang="en-US" sz="2400" dirty="0" smtClean="0">
                <a:solidFill>
                  <a:srgbClr val="FF0000"/>
                </a:solidFill>
                <a:effectLst>
                  <a:outerShdw blurRad="38100" dist="38100" dir="2700000" algn="tl">
                    <a:srgbClr val="000000">
                      <a:alpha val="43137"/>
                    </a:srgbClr>
                  </a:outerShdw>
                </a:effectLst>
              </a:rPr>
              <a:t> C.  </a:t>
            </a:r>
            <a:r>
              <a:rPr lang="en-US" sz="2200" dirty="0" smtClean="0"/>
              <a:t>The material that had undergone  MT (B19’</a:t>
            </a:r>
            <a:r>
              <a:rPr lang="en-US" sz="2200" dirty="0" smtClean="0">
                <a:sym typeface="Symbol"/>
              </a:rPr>
              <a:t></a:t>
            </a:r>
            <a:r>
              <a:rPr lang="en-US" sz="2200" dirty="0" smtClean="0"/>
              <a:t>B2) is strengthened when the temperature increases. </a:t>
            </a:r>
          </a:p>
          <a:p>
            <a:pPr algn="just"/>
            <a:r>
              <a:rPr lang="en-US" sz="2200" dirty="0" smtClean="0"/>
              <a:t>In spite of the lattice of B2 being softened under the influence of heating, E continues to grow when the material is heated to 700</a:t>
            </a:r>
            <a:r>
              <a:rPr lang="en-US" sz="2200" baseline="30000" dirty="0" smtClean="0"/>
              <a:t>o</a:t>
            </a:r>
            <a:endParaRPr lang="pt-BR" sz="2200" dirty="0" smtClean="0"/>
          </a:p>
          <a:p>
            <a:pPr algn="ctr"/>
            <a:endParaRPr lang="en-US" sz="2400" dirty="0" smtClean="0"/>
          </a:p>
        </p:txBody>
      </p:sp>
      <p:cxnSp>
        <p:nvCxnSpPr>
          <p:cNvPr id="7" name="Conector reto 6"/>
          <p:cNvCxnSpPr/>
          <p:nvPr/>
        </p:nvCxnSpPr>
        <p:spPr>
          <a:xfrm rot="5400000">
            <a:off x="-570742" y="3999710"/>
            <a:ext cx="2571768"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5" name="Группа 14"/>
          <p:cNvGrpSpPr/>
          <p:nvPr/>
        </p:nvGrpSpPr>
        <p:grpSpPr>
          <a:xfrm>
            <a:off x="214282" y="2350235"/>
            <a:ext cx="8858312" cy="3721971"/>
            <a:chOff x="285720" y="2000240"/>
            <a:chExt cx="8858312" cy="3721971"/>
          </a:xfrm>
        </p:grpSpPr>
        <p:pic>
          <p:nvPicPr>
            <p:cNvPr id="16" name="Imagem 12"/>
            <p:cNvPicPr>
              <a:picLocks noChangeAspect="1"/>
            </p:cNvPicPr>
            <p:nvPr/>
          </p:nvPicPr>
          <p:blipFill>
            <a:blip r:embed="rId2" cstate="print"/>
            <a:srcRect l="6744" t="8553" r="12558" b="3618"/>
            <a:stretch>
              <a:fillRect/>
            </a:stretch>
          </p:blipFill>
          <p:spPr bwMode="auto">
            <a:xfrm>
              <a:off x="4500562" y="2000240"/>
              <a:ext cx="4643470" cy="3721971"/>
            </a:xfrm>
            <a:prstGeom prst="rect">
              <a:avLst/>
            </a:prstGeom>
            <a:noFill/>
            <a:ln w="9525">
              <a:noFill/>
              <a:miter lim="800000"/>
              <a:headEnd/>
              <a:tailEnd/>
            </a:ln>
          </p:spPr>
        </p:pic>
        <p:cxnSp>
          <p:nvCxnSpPr>
            <p:cNvPr id="17" name="Conector reto 8"/>
            <p:cNvCxnSpPr/>
            <p:nvPr/>
          </p:nvCxnSpPr>
          <p:spPr>
            <a:xfrm rot="5400000">
              <a:off x="4428330" y="3928272"/>
              <a:ext cx="2571768"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8" name="Группа 18"/>
            <p:cNvGrpSpPr/>
            <p:nvPr/>
          </p:nvGrpSpPr>
          <p:grpSpPr>
            <a:xfrm>
              <a:off x="285720" y="2143116"/>
              <a:ext cx="4286280" cy="3527438"/>
              <a:chOff x="357158" y="2214554"/>
              <a:chExt cx="4436920" cy="3527438"/>
            </a:xfrm>
          </p:grpSpPr>
          <p:sp>
            <p:nvSpPr>
              <p:cNvPr id="19" name="Прямоугольник 18"/>
              <p:cNvSpPr/>
              <p:nvPr/>
            </p:nvSpPr>
            <p:spPr>
              <a:xfrm>
                <a:off x="357158" y="2214554"/>
                <a:ext cx="4357718" cy="350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Imagem 11"/>
              <p:cNvPicPr>
                <a:picLocks noChangeAspect="1"/>
              </p:cNvPicPr>
              <p:nvPr/>
            </p:nvPicPr>
            <p:blipFill>
              <a:blip r:embed="rId3" cstate="print"/>
              <a:srcRect l="8140" t="9539" r="13023" b="3589"/>
              <a:stretch>
                <a:fillRect/>
              </a:stretch>
            </p:blipFill>
            <p:spPr bwMode="auto">
              <a:xfrm>
                <a:off x="428596" y="2285992"/>
                <a:ext cx="4365482" cy="3456000"/>
              </a:xfrm>
              <a:prstGeom prst="rect">
                <a:avLst/>
              </a:prstGeom>
              <a:noFill/>
              <a:ln w="9525">
                <a:noFill/>
                <a:miter lim="800000"/>
                <a:headEnd/>
                <a:tailEnd/>
              </a:ln>
            </p:spPr>
          </p:pic>
        </p:grpSp>
      </p:grpSp>
      <p:cxnSp>
        <p:nvCxnSpPr>
          <p:cNvPr id="21" name="Conector reto 8"/>
          <p:cNvCxnSpPr/>
          <p:nvPr/>
        </p:nvCxnSpPr>
        <p:spPr>
          <a:xfrm rot="5400000">
            <a:off x="7285850" y="3999710"/>
            <a:ext cx="3000396"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8662" y="6078700"/>
            <a:ext cx="7786742" cy="707886"/>
          </a:xfrm>
          <a:prstGeom prst="rect">
            <a:avLst/>
          </a:prstGeom>
          <a:noFill/>
        </p:spPr>
        <p:txBody>
          <a:bodyPr wrap="square" rtlCol="0">
            <a:spAutoFit/>
          </a:bodyPr>
          <a:lstStyle/>
          <a:p>
            <a:pPr algn="ctr"/>
            <a:r>
              <a:rPr lang="en-US" sz="2000" b="1" dirty="0" smtClean="0"/>
              <a:t>Fig.  3.5.  Comparison of  the DRX and </a:t>
            </a:r>
            <a:r>
              <a:rPr lang="en-US" sz="2000" b="1" dirty="0" err="1" smtClean="0"/>
              <a:t>Moduli</a:t>
            </a:r>
            <a:r>
              <a:rPr lang="en-US" sz="2000" b="1" dirty="0" smtClean="0"/>
              <a:t> E and G</a:t>
            </a:r>
          </a:p>
          <a:p>
            <a:pPr algn="ctr"/>
            <a:r>
              <a:rPr lang="en-US" sz="2000" b="1" dirty="0" smtClean="0"/>
              <a:t>of the non-deformed Ti-54 wt.%Ni alloy, during heating. </a:t>
            </a:r>
            <a:endParaRPr lang="pt-BR" sz="2000" b="1" dirty="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428596" y="71414"/>
            <a:ext cx="8429684" cy="430887"/>
          </a:xfrm>
          <a:prstGeom prst="rect">
            <a:avLst/>
          </a:prstGeom>
          <a:noFill/>
        </p:spPr>
        <p:txBody>
          <a:bodyPr wrap="square" rtlCol="0">
            <a:spAutoFit/>
          </a:bodyPr>
          <a:lstStyle/>
          <a:p>
            <a:pPr algn="ctr"/>
            <a:r>
              <a:rPr lang="en-US" sz="2200" b="1" dirty="0" smtClean="0"/>
              <a:t>Ti-54 wt.%Ni  alloy. Initial annealed state (no-deformed) </a:t>
            </a:r>
            <a:endParaRPr lang="pt-BR" sz="2200" dirty="0"/>
          </a:p>
        </p:txBody>
      </p:sp>
      <p:sp>
        <p:nvSpPr>
          <p:cNvPr id="14" name="CaixaDeTexto 13"/>
          <p:cNvSpPr txBox="1"/>
          <p:nvPr/>
        </p:nvSpPr>
        <p:spPr>
          <a:xfrm>
            <a:off x="785786" y="764704"/>
            <a:ext cx="8143932" cy="1846659"/>
          </a:xfrm>
          <a:prstGeom prst="rect">
            <a:avLst/>
          </a:prstGeom>
          <a:noFill/>
        </p:spPr>
        <p:txBody>
          <a:bodyPr wrap="square" rtlCol="0">
            <a:spAutoFit/>
          </a:bodyPr>
          <a:lstStyle/>
          <a:p>
            <a:pPr algn="just"/>
            <a:r>
              <a:rPr lang="en-US" sz="2400" dirty="0" smtClean="0">
                <a:solidFill>
                  <a:srgbClr val="FF0000"/>
                </a:solidFill>
                <a:effectLst>
                  <a:outerShdw blurRad="38100" dist="38100" dir="2700000" algn="tl">
                    <a:srgbClr val="000000">
                      <a:alpha val="43137"/>
                    </a:srgbClr>
                  </a:outerShdw>
                </a:effectLst>
              </a:rPr>
              <a:t>4 Interval: above 700.</a:t>
            </a:r>
            <a:r>
              <a:rPr lang="en-US" sz="2400" dirty="0" smtClean="0">
                <a:solidFill>
                  <a:srgbClr val="FF0000"/>
                </a:solidFill>
              </a:rPr>
              <a:t> </a:t>
            </a:r>
            <a:r>
              <a:rPr lang="en-US" sz="2200" dirty="0" smtClean="0"/>
              <a:t>Interval: above 700. At higher temperatures, E begins to decrease, indicating complete stabilization of the crystal lattice of B2 and its resistance to  MT.  B2 phase will not suffer MT under stress.</a:t>
            </a:r>
            <a:endParaRPr lang="pt-BR" sz="2200" dirty="0" smtClean="0"/>
          </a:p>
          <a:p>
            <a:pPr algn="just"/>
            <a:endParaRPr lang="pt-BR" sz="2400" dirty="0"/>
          </a:p>
        </p:txBody>
      </p:sp>
      <p:grpSp>
        <p:nvGrpSpPr>
          <p:cNvPr id="11" name="Группа 10"/>
          <p:cNvGrpSpPr/>
          <p:nvPr/>
        </p:nvGrpSpPr>
        <p:grpSpPr>
          <a:xfrm>
            <a:off x="214282" y="2350235"/>
            <a:ext cx="8858312" cy="3721971"/>
            <a:chOff x="285720" y="2000240"/>
            <a:chExt cx="8858312" cy="3721971"/>
          </a:xfrm>
        </p:grpSpPr>
        <p:pic>
          <p:nvPicPr>
            <p:cNvPr id="15" name="Imagem 12"/>
            <p:cNvPicPr>
              <a:picLocks noChangeAspect="1"/>
            </p:cNvPicPr>
            <p:nvPr/>
          </p:nvPicPr>
          <p:blipFill>
            <a:blip r:embed="rId2" cstate="print"/>
            <a:srcRect l="6744" t="8553" r="12558" b="3618"/>
            <a:stretch>
              <a:fillRect/>
            </a:stretch>
          </p:blipFill>
          <p:spPr bwMode="auto">
            <a:xfrm>
              <a:off x="4500562" y="2000240"/>
              <a:ext cx="4643470" cy="3721971"/>
            </a:xfrm>
            <a:prstGeom prst="rect">
              <a:avLst/>
            </a:prstGeom>
            <a:noFill/>
            <a:ln w="9525">
              <a:noFill/>
              <a:miter lim="800000"/>
              <a:headEnd/>
              <a:tailEnd/>
            </a:ln>
          </p:spPr>
        </p:pic>
        <p:cxnSp>
          <p:nvCxnSpPr>
            <p:cNvPr id="16" name="Conector reto 8"/>
            <p:cNvCxnSpPr/>
            <p:nvPr/>
          </p:nvCxnSpPr>
          <p:spPr>
            <a:xfrm rot="5400000">
              <a:off x="7360886" y="3717555"/>
              <a:ext cx="2993201"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7" name="Группа 18"/>
            <p:cNvGrpSpPr/>
            <p:nvPr/>
          </p:nvGrpSpPr>
          <p:grpSpPr>
            <a:xfrm>
              <a:off x="285720" y="2143116"/>
              <a:ext cx="4286280" cy="3527438"/>
              <a:chOff x="357158" y="2214554"/>
              <a:chExt cx="4436920" cy="3527438"/>
            </a:xfrm>
          </p:grpSpPr>
          <p:sp>
            <p:nvSpPr>
              <p:cNvPr id="18" name="Прямоугольник 17"/>
              <p:cNvSpPr/>
              <p:nvPr/>
            </p:nvSpPr>
            <p:spPr>
              <a:xfrm>
                <a:off x="357158" y="2214554"/>
                <a:ext cx="4357718" cy="350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m 11"/>
              <p:cNvPicPr>
                <a:picLocks noChangeAspect="1"/>
              </p:cNvPicPr>
              <p:nvPr/>
            </p:nvPicPr>
            <p:blipFill>
              <a:blip r:embed="rId3" cstate="print"/>
              <a:srcRect l="8140" t="9539" r="13023" b="3589"/>
              <a:stretch>
                <a:fillRect/>
              </a:stretch>
            </p:blipFill>
            <p:spPr bwMode="auto">
              <a:xfrm>
                <a:off x="428596" y="2285992"/>
                <a:ext cx="4365482" cy="3456000"/>
              </a:xfrm>
              <a:prstGeom prst="rect">
                <a:avLst/>
              </a:prstGeom>
              <a:noFill/>
              <a:ln w="9525">
                <a:noFill/>
                <a:miter lim="800000"/>
                <a:headEnd/>
                <a:tailEnd/>
              </a:ln>
            </p:spPr>
          </p:pic>
        </p:grpSp>
      </p:grpSp>
      <p:sp>
        <p:nvSpPr>
          <p:cNvPr id="21" name="TextBox 20"/>
          <p:cNvSpPr txBox="1"/>
          <p:nvPr/>
        </p:nvSpPr>
        <p:spPr>
          <a:xfrm>
            <a:off x="928662" y="6078700"/>
            <a:ext cx="7786742" cy="707886"/>
          </a:xfrm>
          <a:prstGeom prst="rect">
            <a:avLst/>
          </a:prstGeom>
          <a:noFill/>
        </p:spPr>
        <p:txBody>
          <a:bodyPr wrap="square" rtlCol="0">
            <a:spAutoFit/>
          </a:bodyPr>
          <a:lstStyle/>
          <a:p>
            <a:pPr algn="ctr"/>
            <a:r>
              <a:rPr lang="en-US" sz="2000" b="1" dirty="0" smtClean="0"/>
              <a:t>Fig.  3.5.  Comparison of  the DRX and </a:t>
            </a:r>
            <a:r>
              <a:rPr lang="en-US" sz="2000" b="1" dirty="0" err="1" smtClean="0"/>
              <a:t>Moduli</a:t>
            </a:r>
            <a:r>
              <a:rPr lang="en-US" sz="2000" b="1" dirty="0" smtClean="0"/>
              <a:t> E and G</a:t>
            </a:r>
          </a:p>
          <a:p>
            <a:pPr algn="ctr"/>
            <a:r>
              <a:rPr lang="en-US" sz="2000" b="1" dirty="0" smtClean="0"/>
              <a:t>of the non-deformed Ti-54 wt.%Ni alloy, during heating. </a:t>
            </a:r>
            <a:endParaRPr lang="pt-BR" sz="2000" b="1" dirty="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71414"/>
            <a:ext cx="8429684" cy="430887"/>
          </a:xfrm>
          <a:prstGeom prst="rect">
            <a:avLst/>
          </a:prstGeom>
          <a:noFill/>
        </p:spPr>
        <p:txBody>
          <a:bodyPr wrap="square" rtlCol="0">
            <a:spAutoFit/>
          </a:bodyPr>
          <a:lstStyle/>
          <a:p>
            <a:pPr algn="ctr"/>
            <a:r>
              <a:rPr lang="en-US" sz="2200" b="1" dirty="0" smtClean="0"/>
              <a:t>Ti-54 wt.%Ni  alloy. Initial annealed state (no-deformed) </a:t>
            </a:r>
            <a:endParaRPr lang="pt-BR" sz="2200" dirty="0"/>
          </a:p>
        </p:txBody>
      </p:sp>
      <p:sp>
        <p:nvSpPr>
          <p:cNvPr id="8" name="CaixaDeTexto 7"/>
          <p:cNvSpPr txBox="1"/>
          <p:nvPr/>
        </p:nvSpPr>
        <p:spPr>
          <a:xfrm>
            <a:off x="857224" y="6252354"/>
            <a:ext cx="7643866" cy="677108"/>
          </a:xfrm>
          <a:prstGeom prst="rect">
            <a:avLst/>
          </a:prstGeom>
          <a:noFill/>
        </p:spPr>
        <p:txBody>
          <a:bodyPr wrap="square" rtlCol="0">
            <a:spAutoFit/>
          </a:bodyPr>
          <a:lstStyle/>
          <a:p>
            <a:pPr lvl="0" indent="457200" algn="ctr" fontAlgn="base">
              <a:spcBef>
                <a:spcPct val="0"/>
              </a:spcBef>
              <a:spcAft>
                <a:spcPct val="0"/>
              </a:spcAft>
            </a:pPr>
            <a:r>
              <a:rPr lang="en-US" sz="2000" b="1" dirty="0" smtClean="0">
                <a:latin typeface="Times New Roman" pitchFamily="18" charset="0"/>
                <a:ea typeface="Calibri" pitchFamily="34" charset="0"/>
                <a:cs typeface="Times New Roman" pitchFamily="18" charset="0"/>
              </a:rPr>
              <a:t>Fig. 3.6. Temperature changes of the modulus E</a:t>
            </a:r>
            <a:endParaRPr lang="en-US" sz="2000" dirty="0" smtClean="0">
              <a:latin typeface="Arial" pitchFamily="34" charset="0"/>
              <a:cs typeface="Arial" pitchFamily="34" charset="0"/>
            </a:endParaRPr>
          </a:p>
          <a:p>
            <a:endParaRPr lang="pt-BR" dirty="0"/>
          </a:p>
        </p:txBody>
      </p:sp>
      <p:pic>
        <p:nvPicPr>
          <p:cNvPr id="5" name="Picture 224"/>
          <p:cNvPicPr>
            <a:picLocks noChangeAspect="1" noChangeArrowheads="1"/>
          </p:cNvPicPr>
          <p:nvPr/>
        </p:nvPicPr>
        <p:blipFill>
          <a:blip r:embed="rId2" cstate="print">
            <a:lum bright="-12000" contrast="30000"/>
            <a:grayscl/>
          </a:blip>
          <a:srcRect/>
          <a:stretch>
            <a:fillRect/>
          </a:stretch>
        </p:blipFill>
        <p:spPr bwMode="auto">
          <a:xfrm>
            <a:off x="6986588" y="21605875"/>
            <a:ext cx="4714875" cy="4195763"/>
          </a:xfrm>
          <a:prstGeom prst="rect">
            <a:avLst/>
          </a:prstGeom>
          <a:noFill/>
          <a:ln w="9525">
            <a:noFill/>
            <a:miter lim="800000"/>
            <a:headEnd/>
            <a:tailEnd/>
          </a:ln>
        </p:spPr>
      </p:pic>
      <p:sp>
        <p:nvSpPr>
          <p:cNvPr id="9217" name="Rectangle 1"/>
          <p:cNvSpPr>
            <a:spLocks noChangeArrowheads="1"/>
          </p:cNvSpPr>
          <p:nvPr/>
        </p:nvSpPr>
        <p:spPr bwMode="auto">
          <a:xfrm>
            <a:off x="788824" y="714356"/>
            <a:ext cx="82837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In the process of cooling, the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moduli</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E and G are changed in a reverse, with</a:t>
            </a:r>
            <a:r>
              <a:rPr kumimoji="0" lang="en-US" sz="2400" b="0" i="0" u="none" strike="noStrike" cap="none" normalizeH="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temperature hysteresis </a:t>
            </a:r>
            <a:r>
              <a:rPr lang="en-US" sz="2400" dirty="0" smtClean="0">
                <a:ea typeface="Calibri" pitchFamily="34" charset="0"/>
                <a:cs typeface="Times New Roman" pitchFamily="18" charset="0"/>
              </a:rPr>
              <a:t>equal to the same of RMT</a:t>
            </a:r>
            <a:r>
              <a:rPr kumimoji="0" lang="en-US" sz="2200" b="0" i="0" u="none" strike="noStrike" cap="none" normalizeH="0" baseline="0" dirty="0" smtClean="0">
                <a:ln>
                  <a:noFill/>
                </a:ln>
                <a:solidFill>
                  <a:schemeClr val="tx1"/>
                </a:solidFill>
                <a:effectLst/>
                <a:ea typeface="Calibri" pitchFamily="34" charset="0"/>
                <a:cs typeface="Times New Roman" pitchFamily="18" charset="0"/>
              </a:rPr>
              <a:t>. </a:t>
            </a:r>
          </a:p>
        </p:txBody>
      </p:sp>
      <p:pic>
        <p:nvPicPr>
          <p:cNvPr id="7" name="Рисунок 4"/>
          <p:cNvPicPr>
            <a:picLocks noChangeAspect="1"/>
          </p:cNvPicPr>
          <p:nvPr/>
        </p:nvPicPr>
        <p:blipFill>
          <a:blip r:embed="rId3" cstate="print"/>
          <a:srcRect l="4858" t="7240" r="4453" b="6931"/>
          <a:stretch>
            <a:fillRect/>
          </a:stretch>
        </p:blipFill>
        <p:spPr bwMode="auto">
          <a:xfrm>
            <a:off x="1500166" y="1714488"/>
            <a:ext cx="5880870" cy="4500000"/>
          </a:xfrm>
          <a:prstGeom prst="rect">
            <a:avLst/>
          </a:prstGeom>
          <a:noFill/>
          <a:ln w="9525">
            <a:noFill/>
            <a:miter lim="800000"/>
            <a:headEnd/>
            <a:tailEnd/>
          </a:ln>
        </p:spPr>
      </p:pic>
      <p:sp>
        <p:nvSpPr>
          <p:cNvPr id="3" name="TextBox 2"/>
          <p:cNvSpPr txBox="1"/>
          <p:nvPr/>
        </p:nvSpPr>
        <p:spPr>
          <a:xfrm>
            <a:off x="7668344" y="3861048"/>
            <a:ext cx="1248612" cy="369332"/>
          </a:xfrm>
          <a:prstGeom prst="rect">
            <a:avLst/>
          </a:prstGeom>
          <a:noFill/>
        </p:spPr>
        <p:txBody>
          <a:bodyPr wrap="none" rtlCol="0">
            <a:spAutoFit/>
          </a:bodyPr>
          <a:lstStyle/>
          <a:p>
            <a:r>
              <a:rPr lang="ru-RU" dirty="0" smtClean="0"/>
              <a:t>гистерезис</a:t>
            </a:r>
            <a:endParaRPr lang="ru-RU"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71414"/>
            <a:ext cx="8429684" cy="461665"/>
          </a:xfrm>
          <a:prstGeom prst="rect">
            <a:avLst/>
          </a:prstGeom>
          <a:noFill/>
        </p:spPr>
        <p:txBody>
          <a:bodyPr wrap="square" rtlCol="0">
            <a:spAutoFit/>
          </a:bodyPr>
          <a:lstStyle/>
          <a:p>
            <a:pPr algn="ctr"/>
            <a:r>
              <a:rPr lang="en-US" sz="2200" b="1" dirty="0" smtClean="0"/>
              <a:t>Ti-54 wt.%Ni  alloy. </a:t>
            </a:r>
            <a:r>
              <a:rPr lang="en-US" sz="2400" b="1" dirty="0" smtClean="0"/>
              <a:t>Deformed  state</a:t>
            </a:r>
            <a:r>
              <a:rPr lang="en-US" sz="2200" b="1" dirty="0" smtClean="0"/>
              <a:t> </a:t>
            </a:r>
            <a:endParaRPr lang="pt-BR" sz="2200" dirty="0"/>
          </a:p>
        </p:txBody>
      </p:sp>
      <p:sp>
        <p:nvSpPr>
          <p:cNvPr id="8" name="CaixaDeTexto 7"/>
          <p:cNvSpPr txBox="1"/>
          <p:nvPr/>
        </p:nvSpPr>
        <p:spPr>
          <a:xfrm>
            <a:off x="642910" y="6000768"/>
            <a:ext cx="8358214" cy="707886"/>
          </a:xfrm>
          <a:prstGeom prst="rect">
            <a:avLst/>
          </a:prstGeom>
          <a:noFill/>
        </p:spPr>
        <p:txBody>
          <a:bodyPr wrap="square" rtlCol="0">
            <a:spAutoFit/>
          </a:bodyPr>
          <a:lstStyle/>
          <a:p>
            <a:r>
              <a:rPr lang="en-US" sz="2000" b="1" dirty="0" smtClean="0"/>
              <a:t>Fig. 3.8. DRX. Structural changes of </a:t>
            </a:r>
            <a:r>
              <a:rPr lang="en-US" sz="2000" b="1" dirty="0" err="1" smtClean="0"/>
              <a:t>TiNi</a:t>
            </a:r>
            <a:r>
              <a:rPr lang="en-US" sz="2000" b="1" dirty="0" smtClean="0"/>
              <a:t> under deformation in initial state (a), </a:t>
            </a:r>
          </a:p>
          <a:p>
            <a:r>
              <a:rPr lang="en-US" sz="2000" b="1" dirty="0" smtClean="0"/>
              <a:t>and deformed  to  </a:t>
            </a:r>
            <a:r>
              <a:rPr lang="en-US" sz="2000" b="1" dirty="0" smtClean="0">
                <a:sym typeface="Symbol"/>
              </a:rPr>
              <a:t></a:t>
            </a:r>
            <a:r>
              <a:rPr lang="en-US" sz="2000" b="1" baseline="-25000" dirty="0" smtClean="0"/>
              <a:t>o </a:t>
            </a:r>
            <a:r>
              <a:rPr lang="en-US" sz="2000" b="1" dirty="0" smtClean="0"/>
              <a:t> 2,2% (2), 5-7% (3), 12,2% (4) 19% (5) and 30% (6)</a:t>
            </a:r>
            <a:endParaRPr lang="pt-BR" sz="2000" b="1" dirty="0"/>
          </a:p>
        </p:txBody>
      </p:sp>
      <p:pic>
        <p:nvPicPr>
          <p:cNvPr id="7" name="Imagem 6" descr="Fig  2 - Curve of Deformation somente.jpg"/>
          <p:cNvPicPr>
            <a:picLocks noChangeAspect="1"/>
          </p:cNvPicPr>
          <p:nvPr/>
        </p:nvPicPr>
        <p:blipFill>
          <a:blip r:embed="rId3" cstate="print"/>
          <a:stretch>
            <a:fillRect/>
          </a:stretch>
        </p:blipFill>
        <p:spPr>
          <a:xfrm>
            <a:off x="48177" y="692696"/>
            <a:ext cx="4712315" cy="2700000"/>
          </a:xfrm>
          <a:prstGeom prst="rect">
            <a:avLst/>
          </a:prstGeom>
        </p:spPr>
      </p:pic>
      <p:sp>
        <p:nvSpPr>
          <p:cNvPr id="9" name="CaixaDeTexto 8"/>
          <p:cNvSpPr txBox="1"/>
          <p:nvPr/>
        </p:nvSpPr>
        <p:spPr>
          <a:xfrm>
            <a:off x="750446" y="4161854"/>
            <a:ext cx="4035868" cy="707886"/>
          </a:xfrm>
          <a:prstGeom prst="rect">
            <a:avLst/>
          </a:prstGeom>
          <a:noFill/>
        </p:spPr>
        <p:txBody>
          <a:bodyPr wrap="square" rtlCol="0">
            <a:spAutoFit/>
          </a:bodyPr>
          <a:lstStyle/>
          <a:p>
            <a:pPr algn="just"/>
            <a:r>
              <a:rPr lang="en-US" sz="2000" b="1" dirty="0" smtClean="0"/>
              <a:t>Fig. 3.7. Deformation of </a:t>
            </a:r>
            <a:r>
              <a:rPr lang="en-US" sz="2000" b="1" dirty="0" err="1" smtClean="0"/>
              <a:t>TiNi</a:t>
            </a:r>
            <a:r>
              <a:rPr lang="en-US" sz="2000" b="1" dirty="0" smtClean="0"/>
              <a:t> alloy </a:t>
            </a:r>
          </a:p>
          <a:p>
            <a:pPr algn="just"/>
            <a:r>
              <a:rPr lang="en-US" sz="2000" b="1" dirty="0" smtClean="0"/>
              <a:t>to different initial strain (</a:t>
            </a:r>
            <a:r>
              <a:rPr lang="en-US" sz="2000" b="1" dirty="0" smtClean="0">
                <a:sym typeface="Symbol"/>
              </a:rPr>
              <a:t></a:t>
            </a:r>
            <a:r>
              <a:rPr lang="en-US" sz="2000" b="1" baseline="-25000" dirty="0" smtClean="0"/>
              <a:t>o</a:t>
            </a:r>
            <a:r>
              <a:rPr lang="en-US" sz="2000" b="1" dirty="0" smtClean="0"/>
              <a:t>)</a:t>
            </a:r>
            <a:endParaRPr lang="pt-BR" sz="2000" b="1" dirty="0"/>
          </a:p>
        </p:txBody>
      </p:sp>
      <p:pic>
        <p:nvPicPr>
          <p:cNvPr id="13" name="Imagem 12" descr="Fig 9 RX-TiNi deformed 2-30 rasshirenie 2po120 shirina.jpg"/>
          <p:cNvPicPr>
            <a:picLocks noChangeAspect="1"/>
          </p:cNvPicPr>
          <p:nvPr/>
        </p:nvPicPr>
        <p:blipFill>
          <a:blip r:embed="rId4" cstate="print"/>
          <a:stretch>
            <a:fillRect/>
          </a:stretch>
        </p:blipFill>
        <p:spPr>
          <a:xfrm>
            <a:off x="4796715" y="692696"/>
            <a:ext cx="4239781" cy="5256584"/>
          </a:xfrm>
          <a:prstGeom prst="rect">
            <a:avLst/>
          </a:prstGeom>
          <a:ln w="3175">
            <a:solidFill>
              <a:schemeClr val="tx1"/>
            </a:solidFill>
          </a:ln>
        </p:spPr>
      </p:pic>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71538" y="44624"/>
            <a:ext cx="7678636" cy="769441"/>
          </a:xfrm>
          <a:prstGeom prst="rect">
            <a:avLst/>
          </a:prstGeom>
          <a:noFill/>
        </p:spPr>
        <p:txBody>
          <a:bodyPr wrap="square" rtlCol="0">
            <a:spAutoFit/>
          </a:bodyPr>
          <a:lstStyle/>
          <a:p>
            <a:pPr algn="ctr"/>
            <a:r>
              <a:rPr lang="en-US" sz="2200" b="1" dirty="0" smtClean="0"/>
              <a:t>Table 3.1.   XRD analyses of Ti-54.0wt.%Ni alloy (</a:t>
            </a:r>
            <a:r>
              <a:rPr lang="en-US" sz="2200" b="1" dirty="0" smtClean="0">
                <a:sym typeface="Symbol"/>
              </a:rPr>
              <a:t></a:t>
            </a:r>
            <a:r>
              <a:rPr lang="en-US" sz="2200" b="1" baseline="-25000" dirty="0" smtClean="0"/>
              <a:t>o</a:t>
            </a:r>
            <a:r>
              <a:rPr lang="en-US" sz="2200" b="1" dirty="0" smtClean="0"/>
              <a:t>=6.9%)  </a:t>
            </a:r>
          </a:p>
          <a:p>
            <a:pPr algn="ctr"/>
            <a:r>
              <a:rPr lang="en-US" sz="2200" dirty="0" smtClean="0"/>
              <a:t>DRON-2, cupper </a:t>
            </a:r>
            <a:r>
              <a:rPr lang="en-US" sz="2200" dirty="0" err="1" smtClean="0"/>
              <a:t>K</a:t>
            </a:r>
            <a:r>
              <a:rPr lang="en-US" sz="2200" baseline="-25000" dirty="0" err="1" smtClean="0"/>
              <a:t>α</a:t>
            </a:r>
            <a:r>
              <a:rPr lang="en-US" sz="2200" dirty="0" smtClean="0"/>
              <a:t>-radiation</a:t>
            </a:r>
            <a:endParaRPr lang="pt-BR" sz="2200" dirty="0" smtClean="0"/>
          </a:p>
        </p:txBody>
      </p:sp>
      <p:graphicFrame>
        <p:nvGraphicFramePr>
          <p:cNvPr id="3" name="Tabela 2"/>
          <p:cNvGraphicFramePr>
            <a:graphicFrameLocks noGrp="1"/>
          </p:cNvGraphicFramePr>
          <p:nvPr/>
        </p:nvGraphicFramePr>
        <p:xfrm>
          <a:off x="1115616" y="895709"/>
          <a:ext cx="6768752" cy="5975769"/>
        </p:xfrm>
        <a:graphic>
          <a:graphicData uri="http://schemas.openxmlformats.org/drawingml/2006/table">
            <a:tbl>
              <a:tblPr>
                <a:effectLst>
                  <a:outerShdw blurRad="50800" dist="38100" dir="5400000" algn="t" rotWithShape="0">
                    <a:prstClr val="black">
                      <a:alpha val="40000"/>
                    </a:prstClr>
                  </a:outerShdw>
                </a:effectLst>
              </a:tblPr>
              <a:tblGrid>
                <a:gridCol w="1692188"/>
                <a:gridCol w="1692188"/>
                <a:gridCol w="1692188"/>
                <a:gridCol w="1692188"/>
              </a:tblGrid>
              <a:tr h="558760">
                <a:tc>
                  <a:txBody>
                    <a:bodyPr/>
                    <a:lstStyle/>
                    <a:p>
                      <a:pPr algn="ctr">
                        <a:lnSpc>
                          <a:spcPct val="115000"/>
                        </a:lnSpc>
                        <a:spcAft>
                          <a:spcPts val="0"/>
                        </a:spcAft>
                      </a:pPr>
                      <a:r>
                        <a:rPr lang="en-US" sz="2000" dirty="0">
                          <a:latin typeface="Times New Roman"/>
                          <a:ea typeface="Calibri"/>
                          <a:cs typeface="Times New Roman"/>
                        </a:rPr>
                        <a:t>2</a:t>
                      </a:r>
                      <a:r>
                        <a:rPr lang="en-US" sz="2000" dirty="0">
                          <a:latin typeface="Times New Roman"/>
                          <a:ea typeface="Calibri"/>
                          <a:cs typeface="Times New Roman"/>
                          <a:sym typeface="Symbol"/>
                        </a:rPr>
                        <a:t></a:t>
                      </a:r>
                      <a:r>
                        <a:rPr lang="en-US" sz="2000" baseline="30000" dirty="0">
                          <a:latin typeface="Times New Roman"/>
                          <a:ea typeface="Calibri"/>
                          <a:cs typeface="Times New Roman"/>
                        </a:rPr>
                        <a:t>o *</a:t>
                      </a:r>
                      <a:endParaRPr lang="pt-BR"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latin typeface="Times New Roman"/>
                          <a:ea typeface="Calibri"/>
                          <a:cs typeface="Times New Roman"/>
                        </a:rPr>
                        <a:t>Intensity</a:t>
                      </a:r>
                      <a:endParaRPr lang="pt-BR" sz="2000" dirty="0">
                        <a:latin typeface="Calibri"/>
                        <a:ea typeface="Calibri"/>
                        <a:cs typeface="Times New Roman"/>
                      </a:endParaRPr>
                    </a:p>
                    <a:p>
                      <a:pPr algn="ctr">
                        <a:lnSpc>
                          <a:spcPct val="115000"/>
                        </a:lnSpc>
                        <a:spcAft>
                          <a:spcPts val="0"/>
                        </a:spcAft>
                      </a:pPr>
                      <a:r>
                        <a:rPr lang="en-US" sz="2000" dirty="0">
                          <a:latin typeface="Times New Roman"/>
                          <a:ea typeface="Calibri"/>
                          <a:cs typeface="Times New Roman"/>
                        </a:rPr>
                        <a:t>(relative)</a:t>
                      </a:r>
                      <a:endParaRPr lang="pt-BR"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latin typeface="Times New Roman"/>
                          <a:ea typeface="Calibri"/>
                          <a:cs typeface="Times New Roman"/>
                        </a:rPr>
                        <a:t>d, nm</a:t>
                      </a:r>
                      <a:endParaRPr lang="pt-BR"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latin typeface="Times New Roman"/>
                          <a:ea typeface="Calibri"/>
                          <a:cs typeface="Times New Roman"/>
                        </a:rPr>
                        <a:t>HKL **</a:t>
                      </a:r>
                      <a:endParaRPr lang="pt-BR"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6">
                <a:tc>
                  <a:txBody>
                    <a:bodyPr/>
                    <a:lstStyle/>
                    <a:p>
                      <a:pPr algn="ctr">
                        <a:lnSpc>
                          <a:spcPct val="115000"/>
                        </a:lnSpc>
                        <a:spcAft>
                          <a:spcPts val="0"/>
                        </a:spcAft>
                      </a:pPr>
                      <a:r>
                        <a:rPr lang="en-US" sz="1800" dirty="0">
                          <a:latin typeface="Times New Roman"/>
                          <a:ea typeface="Calibri"/>
                          <a:cs typeface="Times New Roman"/>
                        </a:rPr>
                        <a:t>39.55</a:t>
                      </a:r>
                      <a:endParaRPr lang="pt-B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latin typeface="Times New Roman"/>
                          <a:ea typeface="Calibri"/>
                          <a:cs typeface="Times New Roman"/>
                        </a:rPr>
                        <a:t>m.</a:t>
                      </a:r>
                      <a:endParaRPr lang="pt-B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latin typeface="Times New Roman"/>
                          <a:ea typeface="Calibri"/>
                          <a:cs typeface="Times New Roman"/>
                        </a:rPr>
                        <a:t>0,2278</a:t>
                      </a:r>
                      <a:endParaRPr lang="pt-B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solidFill>
                            <a:schemeClr val="tx1"/>
                          </a:solidFill>
                          <a:latin typeface="Times New Roman"/>
                          <a:ea typeface="Calibri"/>
                          <a:cs typeface="Times New Roman"/>
                        </a:rPr>
                        <a:t>(</a:t>
                      </a:r>
                      <a:r>
                        <a:rPr lang="en-US" sz="1800" dirty="0" smtClean="0">
                          <a:solidFill>
                            <a:schemeClr val="tx1"/>
                          </a:solidFill>
                          <a:latin typeface="Times New Roman"/>
                          <a:ea typeface="Calibri"/>
                          <a:cs typeface="Times New Roman"/>
                        </a:rPr>
                        <a:t>002) B19’</a:t>
                      </a:r>
                      <a:endParaRPr lang="pt-BR" sz="18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80">
                <a:tc>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41.45</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err="1">
                          <a:solidFill>
                            <a:srgbClr val="C00000"/>
                          </a:solidFill>
                          <a:effectLst>
                            <a:outerShdw blurRad="38100" dist="38100" dir="2700000" algn="tl">
                              <a:srgbClr val="000000">
                                <a:alpha val="43137"/>
                              </a:srgbClr>
                            </a:outerShdw>
                          </a:effectLst>
                          <a:latin typeface="Times New Roman"/>
                          <a:ea typeface="Calibri"/>
                          <a:cs typeface="Times New Roman"/>
                        </a:rPr>
                        <a:t>m.s</a:t>
                      </a: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0,21799</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80">
                <a:tc rowSpan="2">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42.50</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s.</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0,21269</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6">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a:lnSpc>
                          <a:spcPct val="115000"/>
                        </a:lnSpc>
                        <a:spcAft>
                          <a:spcPts val="0"/>
                        </a:spcAft>
                      </a:pPr>
                      <a:r>
                        <a:rPr lang="en-US" sz="1800" dirty="0">
                          <a:solidFill>
                            <a:srgbClr val="C00000"/>
                          </a:solidFill>
                          <a:latin typeface="Times New Roman"/>
                          <a:ea typeface="Calibri"/>
                          <a:cs typeface="Times New Roman"/>
                        </a:rPr>
                        <a:t>(300)R</a:t>
                      </a:r>
                      <a:endParaRPr lang="pt-BR" sz="1800" dirty="0">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88">
                <a:tc rowSpan="2">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45.33</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800" dirty="0" err="1">
                          <a:solidFill>
                            <a:srgbClr val="C00000"/>
                          </a:solidFill>
                          <a:effectLst>
                            <a:outerShdw blurRad="38100" dist="38100" dir="2700000" algn="tl">
                              <a:srgbClr val="000000">
                                <a:alpha val="43137"/>
                              </a:srgbClr>
                            </a:outerShdw>
                          </a:effectLst>
                          <a:latin typeface="Times New Roman"/>
                          <a:ea typeface="Calibri"/>
                          <a:cs typeface="Times New Roman"/>
                        </a:rPr>
                        <a:t>m.w</a:t>
                      </a: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0,19982</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078">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a:lnSpc>
                          <a:spcPct val="115000"/>
                        </a:lnSpc>
                        <a:spcAft>
                          <a:spcPts val="0"/>
                        </a:spcAft>
                      </a:pPr>
                      <a:r>
                        <a:rPr lang="en-US" sz="1800" dirty="0" smtClean="0">
                          <a:solidFill>
                            <a:srgbClr val="C00000"/>
                          </a:solidFill>
                          <a:latin typeface="Times New Roman"/>
                          <a:ea typeface="Calibri"/>
                          <a:cs typeface="Times New Roman"/>
                        </a:rPr>
                        <a:t>(404)R</a:t>
                      </a:r>
                      <a:endParaRPr lang="en-US" sz="1800" dirty="0">
                        <a:solidFill>
                          <a:srgbClr val="C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80">
                <a:tc>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48,27</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err="1">
                          <a:solidFill>
                            <a:srgbClr val="C00000"/>
                          </a:solidFill>
                          <a:effectLst>
                            <a:outerShdw blurRad="38100" dist="38100" dir="2700000" algn="tl">
                              <a:srgbClr val="000000">
                                <a:alpha val="43137"/>
                              </a:srgbClr>
                            </a:outerShdw>
                          </a:effectLst>
                          <a:latin typeface="Times New Roman"/>
                          <a:ea typeface="Calibri"/>
                          <a:cs typeface="Times New Roman"/>
                        </a:rPr>
                        <a:t>m.w</a:t>
                      </a: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0,18872</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solidFill>
                            <a:srgbClr val="C00000"/>
                          </a:solidFill>
                          <a:latin typeface="Times New Roman"/>
                          <a:ea typeface="Calibri"/>
                          <a:cs typeface="Times New Roman"/>
                        </a:rPr>
                        <a:t>(125)R</a:t>
                      </a:r>
                      <a:endParaRPr lang="en-US" sz="1800" dirty="0">
                        <a:solidFill>
                          <a:srgbClr val="C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80">
                <a:tc>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60,25</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w.</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0,15371</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80">
                <a:tc rowSpan="2">
                  <a:txBody>
                    <a:bodyPr/>
                    <a:lstStyle/>
                    <a:p>
                      <a:pPr algn="ctr">
                        <a:lnSpc>
                          <a:spcPct val="115000"/>
                        </a:lnSpc>
                        <a:spcAft>
                          <a:spcPts val="0"/>
                        </a:spcAft>
                      </a:pPr>
                      <a:r>
                        <a:rPr lang="en-US" sz="1800" dirty="0">
                          <a:latin typeface="Times New Roman"/>
                          <a:ea typeface="Calibri"/>
                          <a:cs typeface="Times New Roman"/>
                        </a:rPr>
                        <a:t>61,58</a:t>
                      </a:r>
                      <a:endParaRPr lang="pt-B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800">
                          <a:latin typeface="Times New Roman"/>
                          <a:ea typeface="Calibri"/>
                          <a:cs typeface="Times New Roman"/>
                        </a:rPr>
                        <a:t>v.w.</a:t>
                      </a:r>
                      <a:endParaRPr lang="pt-B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800">
                          <a:latin typeface="Times New Roman"/>
                          <a:ea typeface="Calibri"/>
                          <a:cs typeface="Times New Roman"/>
                        </a:rPr>
                        <a:t>0,15055</a:t>
                      </a:r>
                      <a:endParaRPr lang="pt-B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80">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a:lnSpc>
                          <a:spcPct val="115000"/>
                        </a:lnSpc>
                        <a:spcAft>
                          <a:spcPts val="0"/>
                        </a:spcAft>
                      </a:pPr>
                      <a:r>
                        <a:rPr lang="en-US" sz="1800" dirty="0" smtClean="0">
                          <a:solidFill>
                            <a:srgbClr val="C00000"/>
                          </a:solidFill>
                          <a:latin typeface="Times New Roman"/>
                          <a:ea typeface="Calibri"/>
                          <a:cs typeface="Times New Roman"/>
                        </a:rPr>
                        <a:t>(400)R</a:t>
                      </a:r>
                      <a:endParaRPr lang="en-US" sz="1800" dirty="0">
                        <a:solidFill>
                          <a:srgbClr val="C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593">
                <a:tc rowSpan="2">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77,75</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w., diffuse</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0,12285</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078">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a:lnSpc>
                          <a:spcPct val="115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80">
                <a:tc>
                  <a:txBody>
                    <a:bodyPr/>
                    <a:lstStyle/>
                    <a:p>
                      <a:pPr algn="ctr">
                        <a:lnSpc>
                          <a:spcPct val="115000"/>
                        </a:lnSpc>
                        <a:spcAft>
                          <a:spcPts val="0"/>
                        </a:spcAft>
                      </a:pPr>
                      <a:r>
                        <a:rPr lang="en-US" sz="1800" dirty="0">
                          <a:latin typeface="Times New Roman"/>
                          <a:ea typeface="Calibri"/>
                          <a:cs typeface="Times New Roman"/>
                        </a:rPr>
                        <a:t>80,75</a:t>
                      </a:r>
                      <a:endParaRPr lang="pt-B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Calibri"/>
                          <a:cs typeface="Times New Roman"/>
                        </a:rPr>
                        <a:t>v.w.</a:t>
                      </a:r>
                      <a:endParaRPr lang="pt-B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Calibri"/>
                          <a:cs typeface="Times New Roman"/>
                        </a:rPr>
                        <a:t>0,11902</a:t>
                      </a:r>
                      <a:endParaRPr lang="pt-B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80">
                <a:tc>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87,08</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C00000"/>
                          </a:solidFill>
                          <a:effectLst>
                            <a:outerShdw blurRad="38100" dist="38100" dir="2700000" algn="tl">
                              <a:srgbClr val="000000">
                                <a:alpha val="43137"/>
                              </a:srgbClr>
                            </a:outerShdw>
                          </a:effectLst>
                          <a:latin typeface="Times New Roman"/>
                          <a:ea typeface="Calibri"/>
                          <a:cs typeface="Times New Roman"/>
                        </a:rPr>
                        <a:t>v.w.</a:t>
                      </a:r>
                      <a:endParaRPr lang="pt-BR" sz="180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C00000"/>
                          </a:solidFill>
                          <a:effectLst>
                            <a:outerShdw blurRad="38100" dist="38100" dir="2700000" algn="tl">
                              <a:srgbClr val="000000">
                                <a:alpha val="43137"/>
                              </a:srgbClr>
                            </a:outerShdw>
                          </a:effectLst>
                          <a:latin typeface="Times New Roman"/>
                          <a:ea typeface="Calibri"/>
                          <a:cs typeface="Times New Roman"/>
                        </a:rPr>
                        <a:t>0,11192</a:t>
                      </a:r>
                      <a:endParaRPr lang="pt-BR" sz="180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800" dirty="0">
                        <a:solidFill>
                          <a:srgbClr val="C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80">
                <a:tc>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89,20</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err="1">
                          <a:solidFill>
                            <a:srgbClr val="C00000"/>
                          </a:solidFill>
                          <a:effectLst>
                            <a:outerShdw blurRad="38100" dist="38100" dir="2700000" algn="tl">
                              <a:srgbClr val="000000">
                                <a:alpha val="43137"/>
                              </a:srgbClr>
                            </a:outerShdw>
                          </a:effectLst>
                          <a:latin typeface="Times New Roman"/>
                          <a:ea typeface="Calibri"/>
                          <a:cs typeface="Times New Roman"/>
                        </a:rPr>
                        <a:t>v.w</a:t>
                      </a: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0,10979</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rgbClr val="C00000"/>
                          </a:solidFill>
                          <a:latin typeface="Times New Roman"/>
                          <a:ea typeface="Calibri"/>
                          <a:cs typeface="Times New Roman"/>
                        </a:rPr>
                        <a:t>(125)R</a:t>
                      </a:r>
                      <a:endParaRPr lang="en-US" sz="1800" dirty="0">
                        <a:solidFill>
                          <a:srgbClr val="C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80">
                <a:tc>
                  <a:txBody>
                    <a:bodyPr/>
                    <a:lstStyle/>
                    <a:p>
                      <a:pPr algn="ctr">
                        <a:lnSpc>
                          <a:spcPct val="115000"/>
                        </a:lnSpc>
                        <a:spcAft>
                          <a:spcPts val="0"/>
                        </a:spcAft>
                      </a:pPr>
                      <a:r>
                        <a:rPr lang="en-US" sz="1800">
                          <a:solidFill>
                            <a:srgbClr val="C00000"/>
                          </a:solidFill>
                          <a:effectLst>
                            <a:outerShdw blurRad="38100" dist="38100" dir="2700000" algn="tl">
                              <a:srgbClr val="000000">
                                <a:alpha val="43137"/>
                              </a:srgbClr>
                            </a:outerShdw>
                          </a:effectLst>
                          <a:latin typeface="Times New Roman"/>
                          <a:ea typeface="Calibri"/>
                          <a:cs typeface="Times New Roman"/>
                        </a:rPr>
                        <a:t>94,67</a:t>
                      </a:r>
                      <a:endParaRPr lang="pt-BR" sz="180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w.</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solidFill>
                            <a:srgbClr val="C00000"/>
                          </a:solidFill>
                          <a:effectLst>
                            <a:outerShdw blurRad="38100" dist="38100" dir="2700000" algn="tl">
                              <a:srgbClr val="000000">
                                <a:alpha val="43137"/>
                              </a:srgbClr>
                            </a:outerShdw>
                          </a:effectLst>
                          <a:latin typeface="Times New Roman"/>
                          <a:ea typeface="Calibri"/>
                          <a:cs typeface="Times New Roman"/>
                        </a:rPr>
                        <a:t>0,10484</a:t>
                      </a:r>
                      <a:endParaRPr lang="pt-BR" sz="1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solidFill>
                            <a:srgbClr val="C00000"/>
                          </a:solidFill>
                          <a:latin typeface="Times New Roman"/>
                          <a:ea typeface="Calibri"/>
                          <a:cs typeface="Times New Roman"/>
                        </a:rPr>
                        <a:t>(404)R</a:t>
                      </a:r>
                      <a:endParaRPr lang="en-US" sz="1800" dirty="0">
                        <a:solidFill>
                          <a:srgbClr val="C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7355" name="Object 11"/>
          <p:cNvGraphicFramePr>
            <a:graphicFrameLocks noChangeAspect="1"/>
          </p:cNvGraphicFramePr>
          <p:nvPr/>
        </p:nvGraphicFramePr>
        <p:xfrm>
          <a:off x="6316663" y="2262188"/>
          <a:ext cx="1319212" cy="309562"/>
        </p:xfrm>
        <a:graphic>
          <a:graphicData uri="http://schemas.openxmlformats.org/presentationml/2006/ole">
            <mc:AlternateContent xmlns:mc="http://schemas.openxmlformats.org/markup-compatibility/2006">
              <mc:Choice xmlns:v="urn:schemas-microsoft-com:vml" Requires="v">
                <p:oleObj spid="_x0000_s57826" name="Формула" r:id="rId3" imgW="1015920" imgH="228600" progId="Equation.3">
                  <p:embed/>
                </p:oleObj>
              </mc:Choice>
              <mc:Fallback>
                <p:oleObj name="Формула" r:id="rId3" imgW="1015920" imgH="228600"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663" y="2262188"/>
                        <a:ext cx="1319212"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0" name="Object 6"/>
          <p:cNvGraphicFramePr>
            <a:graphicFrameLocks noChangeAspect="1"/>
          </p:cNvGraphicFramePr>
          <p:nvPr/>
        </p:nvGraphicFramePr>
        <p:xfrm>
          <a:off x="6626225" y="4878388"/>
          <a:ext cx="727075" cy="292100"/>
        </p:xfrm>
        <a:graphic>
          <a:graphicData uri="http://schemas.openxmlformats.org/presentationml/2006/ole">
            <mc:AlternateContent xmlns:mc="http://schemas.openxmlformats.org/markup-compatibility/2006">
              <mc:Choice xmlns:v="urn:schemas-microsoft-com:vml" Requires="v">
                <p:oleObj spid="_x0000_s57827" name="Формула" r:id="rId5" imgW="545760" imgH="203040" progId="Equation.3">
                  <p:embed/>
                </p:oleObj>
              </mc:Choice>
              <mc:Fallback>
                <p:oleObj name="Формула" r:id="rId5" imgW="545760" imgH="20304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6225" y="4878388"/>
                        <a:ext cx="727075"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9" name="Object 5"/>
          <p:cNvGraphicFramePr>
            <a:graphicFrameLocks noChangeAspect="1"/>
          </p:cNvGraphicFramePr>
          <p:nvPr/>
        </p:nvGraphicFramePr>
        <p:xfrm>
          <a:off x="6286512" y="1928802"/>
          <a:ext cx="1295400" cy="287338"/>
        </p:xfrm>
        <a:graphic>
          <a:graphicData uri="http://schemas.openxmlformats.org/presentationml/2006/ole">
            <mc:AlternateContent xmlns:mc="http://schemas.openxmlformats.org/markup-compatibility/2006">
              <mc:Choice xmlns:v="urn:schemas-microsoft-com:vml" Requires="v">
                <p:oleObj spid="_x0000_s57828" name="Формула" r:id="rId7" imgW="1066680" imgH="228600" progId="Equation.3">
                  <p:embed/>
                </p:oleObj>
              </mc:Choice>
              <mc:Fallback>
                <p:oleObj name="Формула" r:id="rId7" imgW="1066680" imgH="2286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12" y="1928802"/>
                        <a:ext cx="1295400"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8" name="Object 4"/>
          <p:cNvGraphicFramePr>
            <a:graphicFrameLocks noChangeAspect="1"/>
          </p:cNvGraphicFramePr>
          <p:nvPr/>
        </p:nvGraphicFramePr>
        <p:xfrm>
          <a:off x="6592888" y="4292600"/>
          <a:ext cx="755650" cy="271463"/>
        </p:xfrm>
        <a:graphic>
          <a:graphicData uri="http://schemas.openxmlformats.org/presentationml/2006/ole">
            <mc:AlternateContent xmlns:mc="http://schemas.openxmlformats.org/markup-compatibility/2006">
              <mc:Choice xmlns:v="urn:schemas-microsoft-com:vml" Requires="v">
                <p:oleObj spid="_x0000_s57829" name="Формула" r:id="rId9" imgW="660240" imgH="228600" progId="Equation.3">
                  <p:embed/>
                </p:oleObj>
              </mc:Choice>
              <mc:Fallback>
                <p:oleObj name="Формула" r:id="rId9" imgW="660240" imgH="2286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2888" y="4292600"/>
                        <a:ext cx="755650"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7" name="Object 3"/>
          <p:cNvGraphicFramePr>
            <a:graphicFrameLocks noChangeAspect="1"/>
          </p:cNvGraphicFramePr>
          <p:nvPr/>
        </p:nvGraphicFramePr>
        <p:xfrm>
          <a:off x="6637338" y="3998913"/>
          <a:ext cx="611187" cy="287337"/>
        </p:xfrm>
        <a:graphic>
          <a:graphicData uri="http://schemas.openxmlformats.org/presentationml/2006/ole">
            <mc:AlternateContent xmlns:mc="http://schemas.openxmlformats.org/markup-compatibility/2006">
              <mc:Choice xmlns:v="urn:schemas-microsoft-com:vml" Requires="v">
                <p:oleObj spid="_x0000_s57830" name="Формула" r:id="rId11" imgW="495000" imgH="228600" progId="Equation.3">
                  <p:embed/>
                </p:oleObj>
              </mc:Choice>
              <mc:Fallback>
                <p:oleObj name="Формула" r:id="rId11" imgW="495000" imgH="228600" progId="Equation.3">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37338" y="3998913"/>
                        <a:ext cx="611187"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7359" name="Object 15"/>
          <p:cNvGraphicFramePr>
            <a:graphicFrameLocks noChangeAspect="1"/>
          </p:cNvGraphicFramePr>
          <p:nvPr/>
        </p:nvGraphicFramePr>
        <p:xfrm>
          <a:off x="6599238" y="2974975"/>
          <a:ext cx="838200" cy="301625"/>
        </p:xfrm>
        <a:graphic>
          <a:graphicData uri="http://schemas.openxmlformats.org/presentationml/2006/ole">
            <mc:AlternateContent xmlns:mc="http://schemas.openxmlformats.org/markup-compatibility/2006">
              <mc:Choice xmlns:v="urn:schemas-microsoft-com:vml" Requires="v">
                <p:oleObj spid="_x0000_s57831" name="Формула" r:id="rId13" imgW="660240" imgH="228600" progId="Equation.3">
                  <p:embed/>
                </p:oleObj>
              </mc:Choice>
              <mc:Fallback>
                <p:oleObj name="Формула" r:id="rId13" imgW="660240" imgH="228600" progId="Equation.3">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99238" y="2974975"/>
                        <a:ext cx="838200"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6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7361" name="Object 17"/>
          <p:cNvGraphicFramePr>
            <a:graphicFrameLocks noChangeAspect="1"/>
          </p:cNvGraphicFramePr>
          <p:nvPr/>
        </p:nvGraphicFramePr>
        <p:xfrm>
          <a:off x="6338888" y="5229225"/>
          <a:ext cx="1393825" cy="309563"/>
        </p:xfrm>
        <a:graphic>
          <a:graphicData uri="http://schemas.openxmlformats.org/presentationml/2006/ole">
            <mc:AlternateContent xmlns:mc="http://schemas.openxmlformats.org/markup-compatibility/2006">
              <mc:Choice xmlns:v="urn:schemas-microsoft-com:vml" Requires="v">
                <p:oleObj spid="_x0000_s57832" name="Формула" r:id="rId15" imgW="1066680" imgH="228600" progId="Equation.3">
                  <p:embed/>
                </p:oleObj>
              </mc:Choice>
              <mc:Fallback>
                <p:oleObj name="Формула" r:id="rId15" imgW="1066680" imgH="228600" progId="Equation.3">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38888" y="5229225"/>
                        <a:ext cx="139382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6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7363" name="Object 19"/>
          <p:cNvGraphicFramePr>
            <a:graphicFrameLocks noChangeAspect="1"/>
          </p:cNvGraphicFramePr>
          <p:nvPr/>
        </p:nvGraphicFramePr>
        <p:xfrm>
          <a:off x="6604000" y="5626117"/>
          <a:ext cx="838200" cy="303213"/>
        </p:xfrm>
        <a:graphic>
          <a:graphicData uri="http://schemas.openxmlformats.org/presentationml/2006/ole">
            <mc:AlternateContent xmlns:mc="http://schemas.openxmlformats.org/markup-compatibility/2006">
              <mc:Choice xmlns:v="urn:schemas-microsoft-com:vml" Requires="v">
                <p:oleObj spid="_x0000_s57833" name="Формула" r:id="rId17" imgW="660240" imgH="228600" progId="Equation.3">
                  <p:embed/>
                </p:oleObj>
              </mc:Choice>
              <mc:Fallback>
                <p:oleObj name="Формула" r:id="rId17" imgW="660240" imgH="228600" progId="Equation.3">
                  <p:embed/>
                  <p:pic>
                    <p:nvPicPr>
                      <p:cNvPr id="0"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04000" y="5626117"/>
                        <a:ext cx="83820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6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7366" name="Object 22"/>
          <p:cNvGraphicFramePr>
            <a:graphicFrameLocks noChangeAspect="1"/>
          </p:cNvGraphicFramePr>
          <p:nvPr/>
        </p:nvGraphicFramePr>
        <p:xfrm>
          <a:off x="6643702" y="5929330"/>
          <a:ext cx="658812" cy="309562"/>
        </p:xfrm>
        <a:graphic>
          <a:graphicData uri="http://schemas.openxmlformats.org/presentationml/2006/ole">
            <mc:AlternateContent xmlns:mc="http://schemas.openxmlformats.org/markup-compatibility/2006">
              <mc:Choice xmlns:v="urn:schemas-microsoft-com:vml" Requires="v">
                <p:oleObj spid="_x0000_s57834" name="Формула" r:id="rId19" imgW="495000" imgH="228600" progId="Equation.3">
                  <p:embed/>
                </p:oleObj>
              </mc:Choice>
              <mc:Fallback>
                <p:oleObj name="Формула" r:id="rId19" imgW="495000" imgH="228600" progId="Equation.3">
                  <p:embed/>
                  <p:pic>
                    <p:nvPicPr>
                      <p:cNvPr id="0" name="Picture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43702" y="5929330"/>
                        <a:ext cx="658812"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69"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57371"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57373"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85786" y="749017"/>
            <a:ext cx="8214198" cy="5693866"/>
          </a:xfrm>
          <a:prstGeom prst="rect">
            <a:avLst/>
          </a:prstGeom>
          <a:noFill/>
        </p:spPr>
        <p:txBody>
          <a:bodyPr wrap="square" rtlCol="0">
            <a:spAutoFit/>
          </a:bodyPr>
          <a:lstStyle/>
          <a:p>
            <a:pPr>
              <a:buFont typeface="Arial" pitchFamily="34" charset="0"/>
              <a:buChar char="•"/>
            </a:pPr>
            <a:r>
              <a:rPr lang="en-US" dirty="0" smtClean="0"/>
              <a:t>Measured in the interval 2</a:t>
            </a:r>
            <a:r>
              <a:rPr lang="en-US" dirty="0" smtClean="0">
                <a:sym typeface="Symbol"/>
              </a:rPr>
              <a:t></a:t>
            </a:r>
            <a:r>
              <a:rPr lang="en-US" baseline="30000" dirty="0" smtClean="0"/>
              <a:t>o</a:t>
            </a:r>
            <a:r>
              <a:rPr lang="en-US" dirty="0" smtClean="0"/>
              <a:t> =35-100º </a:t>
            </a:r>
          </a:p>
          <a:p>
            <a:pPr>
              <a:buFont typeface="Arial" pitchFamily="34" charset="0"/>
              <a:buChar char="•"/>
            </a:pPr>
            <a:endParaRPr lang="pt-BR" dirty="0" smtClean="0"/>
          </a:p>
          <a:p>
            <a:pPr>
              <a:buFont typeface="Arial" pitchFamily="34" charset="0"/>
              <a:buChar char="•"/>
            </a:pPr>
            <a:r>
              <a:rPr lang="pt-BR" sz="2000" dirty="0" smtClean="0">
                <a:solidFill>
                  <a:srgbClr val="C00000"/>
                </a:solidFill>
                <a:effectLst>
                  <a:outerShdw blurRad="38100" dist="38100" dir="2700000" algn="tl">
                    <a:srgbClr val="000000">
                      <a:alpha val="43137"/>
                    </a:srgbClr>
                  </a:outerShdw>
                </a:effectLst>
              </a:rPr>
              <a:t>R-phase  (trigonal  structure, P3)</a:t>
            </a:r>
          </a:p>
          <a:p>
            <a:pPr>
              <a:buFont typeface="Arial" pitchFamily="34" charset="0"/>
              <a:buChar char="•"/>
            </a:pPr>
            <a:endParaRPr lang="pt-BR" dirty="0" smtClean="0">
              <a:solidFill>
                <a:srgbClr val="C00000"/>
              </a:solidFill>
              <a:effectLst>
                <a:outerShdw blurRad="38100" dist="38100" dir="2700000" algn="tl">
                  <a:srgbClr val="000000">
                    <a:alpha val="43137"/>
                  </a:srgbClr>
                </a:outerShdw>
              </a:effectLst>
            </a:endParaRPr>
          </a:p>
          <a:p>
            <a:pPr algn="just"/>
            <a:r>
              <a:rPr lang="en-US" dirty="0" smtClean="0"/>
              <a:t>** </a:t>
            </a:r>
            <a:r>
              <a:rPr lang="en-US" dirty="0" err="1" smtClean="0"/>
              <a:t>Interplanar</a:t>
            </a:r>
            <a:r>
              <a:rPr lang="en-US" dirty="0" smtClean="0"/>
              <a:t> </a:t>
            </a:r>
            <a:r>
              <a:rPr lang="en-US" dirty="0" err="1" smtClean="0"/>
              <a:t>spacings</a:t>
            </a:r>
            <a:r>
              <a:rPr lang="en-US" dirty="0" smtClean="0"/>
              <a:t> of the transitional R-phase were identified according to date in:  "Structure studies of the R-phase using X-ray diffraction methods". </a:t>
            </a:r>
            <a:r>
              <a:rPr lang="en-US" dirty="0" err="1" smtClean="0"/>
              <a:t>Morawiec</a:t>
            </a:r>
            <a:r>
              <a:rPr lang="en-US" dirty="0" smtClean="0"/>
              <a:t>, </a:t>
            </a:r>
            <a:r>
              <a:rPr lang="en-US" dirty="0" err="1" smtClean="0"/>
              <a:t>H.,Goryczka</a:t>
            </a:r>
            <a:r>
              <a:rPr lang="en-US" dirty="0" smtClean="0"/>
              <a:t>, T. J. Alloys </a:t>
            </a:r>
            <a:r>
              <a:rPr lang="en-US" dirty="0" err="1" smtClean="0"/>
              <a:t>Compds</a:t>
            </a:r>
            <a:r>
              <a:rPr lang="en-US" dirty="0" smtClean="0"/>
              <a:t>. 367, 137 (2004) (01-072-3504). </a:t>
            </a:r>
          </a:p>
          <a:p>
            <a:pPr algn="just"/>
            <a:endParaRPr lang="en-US" dirty="0" smtClean="0"/>
          </a:p>
          <a:p>
            <a:pPr algn="just"/>
            <a:r>
              <a:rPr lang="en-US" sz="2000" dirty="0" err="1" smtClean="0">
                <a:solidFill>
                  <a:srgbClr val="C00000"/>
                </a:solidFill>
                <a:effectLst>
                  <a:outerShdw blurRad="38100" dist="38100" dir="2700000" algn="tl">
                    <a:srgbClr val="000000">
                      <a:alpha val="43137"/>
                    </a:srgbClr>
                  </a:outerShdw>
                </a:effectLst>
              </a:rPr>
              <a:t>Martensite</a:t>
            </a:r>
            <a:r>
              <a:rPr lang="en-US" sz="2000" dirty="0" smtClean="0">
                <a:solidFill>
                  <a:srgbClr val="C00000"/>
                </a:solidFill>
                <a:effectLst>
                  <a:outerShdw blurRad="38100" dist="38100" dir="2700000" algn="tl">
                    <a:srgbClr val="000000">
                      <a:alpha val="43137"/>
                    </a:srgbClr>
                  </a:outerShdw>
                </a:effectLst>
              </a:rPr>
              <a:t> B19´ (monoclinic structure,  </a:t>
            </a:r>
            <a:r>
              <a:rPr lang="pt-BR" sz="2000" i="1" dirty="0" smtClean="0">
                <a:solidFill>
                  <a:srgbClr val="C00000"/>
                </a:solidFill>
              </a:rPr>
              <a:t>P</a:t>
            </a:r>
            <a:r>
              <a:rPr lang="pt-BR" sz="2000" dirty="0" smtClean="0">
                <a:solidFill>
                  <a:srgbClr val="C00000"/>
                </a:solidFill>
              </a:rPr>
              <a:t>2</a:t>
            </a:r>
            <a:r>
              <a:rPr lang="pt-BR" sz="2000" baseline="-25000" dirty="0" smtClean="0">
                <a:solidFill>
                  <a:srgbClr val="C00000"/>
                </a:solidFill>
              </a:rPr>
              <a:t>1</a:t>
            </a:r>
            <a:r>
              <a:rPr lang="pt-BR" sz="2000" dirty="0" smtClean="0">
                <a:solidFill>
                  <a:srgbClr val="C00000"/>
                </a:solidFill>
              </a:rPr>
              <a:t>/</a:t>
            </a:r>
            <a:r>
              <a:rPr lang="pt-BR" sz="2000" i="1" dirty="0" smtClean="0">
                <a:solidFill>
                  <a:srgbClr val="C00000"/>
                </a:solidFill>
              </a:rPr>
              <a:t>m</a:t>
            </a:r>
            <a:r>
              <a:rPr lang="en-US" sz="2000" dirty="0" smtClean="0">
                <a:solidFill>
                  <a:srgbClr val="C00000"/>
                </a:solidFill>
                <a:effectLst>
                  <a:outerShdw blurRad="38100" dist="38100" dir="2700000" algn="tl">
                    <a:srgbClr val="000000">
                      <a:alpha val="43137"/>
                    </a:srgbClr>
                  </a:outerShdw>
                </a:effectLst>
              </a:rPr>
              <a:t>)</a:t>
            </a:r>
          </a:p>
          <a:p>
            <a:pPr algn="just"/>
            <a:endParaRPr lang="pt-BR" dirty="0" smtClean="0"/>
          </a:p>
          <a:p>
            <a:pPr algn="just"/>
            <a:r>
              <a:rPr lang="en-US" dirty="0" err="1" smtClean="0"/>
              <a:t>Interplanar</a:t>
            </a:r>
            <a:r>
              <a:rPr lang="en-US" dirty="0" smtClean="0"/>
              <a:t> </a:t>
            </a:r>
            <a:r>
              <a:rPr lang="en-US" dirty="0" err="1" smtClean="0"/>
              <a:t>spacings</a:t>
            </a:r>
            <a:r>
              <a:rPr lang="en-US" dirty="0" smtClean="0"/>
              <a:t> of the </a:t>
            </a:r>
            <a:r>
              <a:rPr lang="en-US" dirty="0" err="1" smtClean="0"/>
              <a:t>martensitic</a:t>
            </a:r>
            <a:r>
              <a:rPr lang="en-US" dirty="0" smtClean="0"/>
              <a:t> B19’-phase were identified according to date in: “Crustal structure and internal defects of </a:t>
            </a:r>
            <a:r>
              <a:rPr lang="en-US" dirty="0" err="1" smtClean="0"/>
              <a:t>equiatomic</a:t>
            </a:r>
            <a:r>
              <a:rPr lang="en-US" dirty="0" smtClean="0"/>
              <a:t> </a:t>
            </a:r>
            <a:r>
              <a:rPr lang="en-US" dirty="0" err="1" smtClean="0"/>
              <a:t>TiNi</a:t>
            </a:r>
            <a:r>
              <a:rPr lang="en-US" dirty="0" smtClean="0"/>
              <a:t> </a:t>
            </a:r>
            <a:r>
              <a:rPr lang="en-US" dirty="0" err="1" smtClean="0"/>
              <a:t>martensite</a:t>
            </a:r>
            <a:r>
              <a:rPr lang="en-US" dirty="0" smtClean="0"/>
              <a:t>”, </a:t>
            </a:r>
            <a:r>
              <a:rPr lang="en-US" dirty="0" err="1" smtClean="0"/>
              <a:t>Otsuka</a:t>
            </a:r>
            <a:r>
              <a:rPr lang="en-US" dirty="0" smtClean="0"/>
              <a:t> K., </a:t>
            </a:r>
            <a:r>
              <a:rPr lang="en-US" dirty="0" err="1" smtClean="0"/>
              <a:t>Savamura</a:t>
            </a:r>
            <a:r>
              <a:rPr lang="en-US" dirty="0" smtClean="0"/>
              <a:t> T., Shimizu K. Physics Status </a:t>
            </a:r>
            <a:r>
              <a:rPr lang="en-US" dirty="0" err="1" smtClean="0"/>
              <a:t>Solidi</a:t>
            </a:r>
            <a:r>
              <a:rPr lang="en-US" dirty="0" smtClean="0"/>
              <a:t> (A) (1971) v. 5, n2, p.457-460 </a:t>
            </a:r>
          </a:p>
          <a:p>
            <a:pPr algn="just"/>
            <a:endParaRPr lang="en-US" dirty="0" smtClean="0"/>
          </a:p>
          <a:p>
            <a:pPr algn="just"/>
            <a:r>
              <a:rPr lang="en-US" dirty="0" smtClean="0">
                <a:solidFill>
                  <a:srgbClr val="C00000"/>
                </a:solidFill>
                <a:effectLst>
                  <a:outerShdw blurRad="38100" dist="38100" dir="2700000" algn="tl">
                    <a:srgbClr val="000000">
                      <a:alpha val="43137"/>
                    </a:srgbClr>
                  </a:outerShdw>
                </a:effectLst>
              </a:rPr>
              <a:t>High temperature B2 phase  (BCC  ordered </a:t>
            </a:r>
            <a:r>
              <a:rPr lang="en-US" dirty="0" err="1" smtClean="0">
                <a:solidFill>
                  <a:srgbClr val="C00000"/>
                </a:solidFill>
                <a:effectLst>
                  <a:outerShdw blurRad="38100" dist="38100" dir="2700000" algn="tl">
                    <a:srgbClr val="000000">
                      <a:alpha val="43137"/>
                    </a:srgbClr>
                  </a:outerShdw>
                </a:effectLst>
              </a:rPr>
              <a:t>CsCl</a:t>
            </a:r>
            <a:r>
              <a:rPr lang="en-US" dirty="0" smtClean="0">
                <a:solidFill>
                  <a:srgbClr val="C00000"/>
                </a:solidFill>
                <a:effectLst>
                  <a:outerShdw blurRad="38100" dist="38100" dir="2700000" algn="tl">
                    <a:srgbClr val="000000">
                      <a:alpha val="43137"/>
                    </a:srgbClr>
                  </a:outerShdw>
                </a:effectLst>
              </a:rPr>
              <a:t>,               )</a:t>
            </a:r>
          </a:p>
          <a:p>
            <a:pPr algn="just"/>
            <a:endParaRPr lang="pt-BR" dirty="0" smtClean="0"/>
          </a:p>
          <a:p>
            <a:pPr algn="just"/>
            <a:r>
              <a:rPr lang="en-US" dirty="0" err="1" smtClean="0"/>
              <a:t>Interplanar</a:t>
            </a:r>
            <a:r>
              <a:rPr lang="en-US" dirty="0" smtClean="0"/>
              <a:t> </a:t>
            </a:r>
            <a:r>
              <a:rPr lang="en-US" dirty="0" err="1" smtClean="0"/>
              <a:t>spacings</a:t>
            </a:r>
            <a:r>
              <a:rPr lang="en-US" dirty="0" smtClean="0"/>
              <a:t> </a:t>
            </a:r>
            <a:r>
              <a:rPr lang="en-US" dirty="0" smtClean="0">
                <a:effectLst>
                  <a:outerShdw blurRad="38100" dist="38100" dir="2700000" algn="tl">
                    <a:srgbClr val="000000">
                      <a:alpha val="43137"/>
                    </a:srgbClr>
                  </a:outerShdw>
                </a:effectLst>
              </a:rPr>
              <a:t>of the B2-phase </a:t>
            </a:r>
            <a:r>
              <a:rPr lang="en-US" dirty="0" smtClean="0"/>
              <a:t>were identified according to date in: “</a:t>
            </a:r>
            <a:r>
              <a:rPr lang="en-US" dirty="0" err="1" smtClean="0"/>
              <a:t>Gitterkonstantantes</a:t>
            </a:r>
            <a:r>
              <a:rPr lang="en-US" dirty="0" smtClean="0"/>
              <a:t> </a:t>
            </a:r>
            <a:r>
              <a:rPr lang="en-US" dirty="0" err="1" smtClean="0"/>
              <a:t>der</a:t>
            </a:r>
            <a:r>
              <a:rPr lang="en-US" dirty="0" smtClean="0"/>
              <a:t> </a:t>
            </a:r>
            <a:r>
              <a:rPr lang="en-US" dirty="0" err="1" smtClean="0"/>
              <a:t>kubisch</a:t>
            </a:r>
            <a:r>
              <a:rPr lang="en-US" dirty="0" smtClean="0"/>
              <a:t> </a:t>
            </a:r>
            <a:r>
              <a:rPr lang="en-US" dirty="0" err="1" smtClean="0"/>
              <a:t>raumzentrien</a:t>
            </a:r>
            <a:r>
              <a:rPr lang="en-US" dirty="0" smtClean="0"/>
              <a:t> </a:t>
            </a:r>
            <a:r>
              <a:rPr lang="en-US" dirty="0" err="1" smtClean="0"/>
              <a:t>phasen</a:t>
            </a:r>
            <a:r>
              <a:rPr lang="en-US" dirty="0" smtClean="0"/>
              <a:t> </a:t>
            </a:r>
            <a:r>
              <a:rPr lang="en-US" dirty="0" err="1" smtClean="0"/>
              <a:t>FeTi</a:t>
            </a:r>
            <a:r>
              <a:rPr lang="en-US" dirty="0" smtClean="0"/>
              <a:t>, </a:t>
            </a:r>
            <a:r>
              <a:rPr lang="en-US" dirty="0" err="1" smtClean="0"/>
              <a:t>CoTi</a:t>
            </a:r>
            <a:r>
              <a:rPr lang="en-US" dirty="0" smtClean="0"/>
              <a:t>, </a:t>
            </a:r>
            <a:r>
              <a:rPr lang="en-US" dirty="0" err="1" smtClean="0"/>
              <a:t>NiTi</a:t>
            </a:r>
            <a:r>
              <a:rPr lang="en-US" dirty="0" smtClean="0"/>
              <a:t>” </a:t>
            </a:r>
            <a:r>
              <a:rPr lang="en-US" dirty="0" err="1" smtClean="0"/>
              <a:t>Stuewe</a:t>
            </a:r>
            <a:r>
              <a:rPr lang="en-US" dirty="0" smtClean="0"/>
              <a:t> H.-P., Shimomura, Y.Z. </a:t>
            </a:r>
            <a:r>
              <a:rPr lang="en-US" dirty="0" err="1" smtClean="0"/>
              <a:t>Metallkd</a:t>
            </a:r>
            <a:r>
              <a:rPr lang="en-US" dirty="0" smtClean="0"/>
              <a:t>. 51, 180 (1960) ( 03-065-4572)</a:t>
            </a:r>
            <a:endParaRPr lang="pt-BR" dirty="0" smtClean="0"/>
          </a:p>
          <a:p>
            <a:endParaRPr lang="pt-BR" dirty="0"/>
          </a:p>
        </p:txBody>
      </p:sp>
      <p:sp>
        <p:nvSpPr>
          <p:cNvPr id="4"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
        <p:nvSpPr>
          <p:cNvPr id="144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4385" name="Object 1"/>
          <p:cNvGraphicFramePr>
            <a:graphicFrameLocks noChangeAspect="1"/>
          </p:cNvGraphicFramePr>
          <p:nvPr/>
        </p:nvGraphicFramePr>
        <p:xfrm>
          <a:off x="0" y="0"/>
          <a:ext cx="504825" cy="200025"/>
        </p:xfrm>
        <a:graphic>
          <a:graphicData uri="http://schemas.openxmlformats.org/presentationml/2006/ole">
            <mc:AlternateContent xmlns:mc="http://schemas.openxmlformats.org/markup-compatibility/2006">
              <mc:Choice xmlns:v="urn:schemas-microsoft-com:vml" Requires="v">
                <p:oleObj spid="_x0000_s144436" name="Формула" r:id="rId3" imgW="507780" imgH="203112" progId="Equation.3">
                  <p:embed/>
                </p:oleObj>
              </mc:Choice>
              <mc:Fallback>
                <p:oleObj name="Формула" r:id="rId3" imgW="507780" imgH="203112"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482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4387" name="Picture 3"/>
          <p:cNvPicPr>
            <a:picLocks noChangeAspect="1" noChangeArrowheads="1"/>
          </p:cNvPicPr>
          <p:nvPr/>
        </p:nvPicPr>
        <p:blipFill>
          <a:blip r:embed="rId5"/>
          <a:srcRect/>
          <a:stretch>
            <a:fillRect/>
          </a:stretch>
        </p:blipFill>
        <p:spPr bwMode="auto">
          <a:xfrm>
            <a:off x="5500694" y="4714884"/>
            <a:ext cx="514350" cy="20955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
        <p:nvSpPr>
          <p:cNvPr id="144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4385" name="Object 1"/>
          <p:cNvGraphicFramePr>
            <a:graphicFrameLocks noChangeAspect="1"/>
          </p:cNvGraphicFramePr>
          <p:nvPr/>
        </p:nvGraphicFramePr>
        <p:xfrm>
          <a:off x="0" y="0"/>
          <a:ext cx="504825" cy="200025"/>
        </p:xfrm>
        <a:graphic>
          <a:graphicData uri="http://schemas.openxmlformats.org/presentationml/2006/ole">
            <mc:AlternateContent xmlns:mc="http://schemas.openxmlformats.org/markup-compatibility/2006">
              <mc:Choice xmlns:v="urn:schemas-microsoft-com:vml" Requires="v">
                <p:oleObj spid="_x0000_s145461" name="Формула" r:id="rId3" imgW="507780" imgH="203112" progId="Equation.3">
                  <p:embed/>
                </p:oleObj>
              </mc:Choice>
              <mc:Fallback>
                <p:oleObj name="Формула" r:id="rId3" imgW="507780" imgH="203112"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482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2"/>
          <p:cNvGrpSpPr>
            <a:grpSpLocks/>
          </p:cNvGrpSpPr>
          <p:nvPr/>
        </p:nvGrpSpPr>
        <p:grpSpPr bwMode="auto">
          <a:xfrm>
            <a:off x="2076418" y="1285860"/>
            <a:ext cx="5567416" cy="2720975"/>
            <a:chOff x="1763" y="6711"/>
            <a:chExt cx="7756" cy="3508"/>
          </a:xfrm>
        </p:grpSpPr>
        <p:pic>
          <p:nvPicPr>
            <p:cNvPr id="10" name="Picture 3"/>
            <p:cNvPicPr>
              <a:picLocks noChangeAspect="1" noChangeArrowheads="1"/>
            </p:cNvPicPr>
            <p:nvPr/>
          </p:nvPicPr>
          <p:blipFill>
            <a:blip r:embed="rId5">
              <a:lum bright="-40000" contrast="60000"/>
            </a:blip>
            <a:srcRect l="2338" t="9369" r="6364"/>
            <a:stretch>
              <a:fillRect/>
            </a:stretch>
          </p:blipFill>
          <p:spPr bwMode="auto">
            <a:xfrm>
              <a:off x="1763" y="6711"/>
              <a:ext cx="7464" cy="2999"/>
            </a:xfrm>
            <a:prstGeom prst="rect">
              <a:avLst/>
            </a:prstGeom>
            <a:noFill/>
            <a:ln w="9525">
              <a:noFill/>
              <a:miter lim="800000"/>
              <a:headEnd/>
              <a:tailEnd/>
            </a:ln>
          </p:spPr>
        </p:pic>
        <p:sp>
          <p:nvSpPr>
            <p:cNvPr id="11" name="Text Box 4"/>
            <p:cNvSpPr txBox="1">
              <a:spLocks noChangeArrowheads="1"/>
            </p:cNvSpPr>
            <p:nvPr/>
          </p:nvSpPr>
          <p:spPr bwMode="auto">
            <a:xfrm>
              <a:off x="3382" y="9882"/>
              <a:ext cx="1874" cy="337"/>
            </a:xfrm>
            <a:prstGeom prst="rect">
              <a:avLst/>
            </a:prstGeom>
            <a:noFill/>
            <a:ln w="9525">
              <a:noFill/>
              <a:miter lim="800000"/>
              <a:headEnd/>
              <a:tailEnd/>
            </a:ln>
          </p:spPr>
          <p:txBody>
            <a:bodyPr>
              <a:spAutoFit/>
            </a:bodyPr>
            <a:lstStyle/>
            <a:p>
              <a:pPr>
                <a:spcAft>
                  <a:spcPts val="1000"/>
                </a:spcAft>
              </a:pPr>
              <a:r>
                <a:rPr lang="pt-BR" sz="1100" b="1"/>
                <a:t>(a) Fase B2</a:t>
              </a:r>
              <a:endParaRPr lang="pt-BR" b="1"/>
            </a:p>
          </p:txBody>
        </p:sp>
        <p:sp>
          <p:nvSpPr>
            <p:cNvPr id="12" name="Text Box 5"/>
            <p:cNvSpPr txBox="1">
              <a:spLocks noChangeArrowheads="1"/>
            </p:cNvSpPr>
            <p:nvPr/>
          </p:nvSpPr>
          <p:spPr bwMode="auto">
            <a:xfrm>
              <a:off x="7645" y="9855"/>
              <a:ext cx="1874" cy="337"/>
            </a:xfrm>
            <a:prstGeom prst="rect">
              <a:avLst/>
            </a:prstGeom>
            <a:noFill/>
            <a:ln w="9525">
              <a:noFill/>
              <a:miter lim="800000"/>
              <a:headEnd/>
              <a:tailEnd/>
            </a:ln>
          </p:spPr>
          <p:txBody>
            <a:bodyPr>
              <a:spAutoFit/>
            </a:bodyPr>
            <a:lstStyle/>
            <a:p>
              <a:pPr>
                <a:spcAft>
                  <a:spcPts val="1000"/>
                </a:spcAft>
              </a:pPr>
              <a:r>
                <a:rPr lang="pt-BR" sz="1100" b="1"/>
                <a:t>(b) Fase R</a:t>
              </a:r>
              <a:endParaRPr lang="pt-BR" b="1"/>
            </a:p>
          </p:txBody>
        </p:sp>
      </p:grpSp>
      <p:sp>
        <p:nvSpPr>
          <p:cNvPr id="15" name="TextBox 14"/>
          <p:cNvSpPr txBox="1"/>
          <p:nvPr/>
        </p:nvSpPr>
        <p:spPr>
          <a:xfrm>
            <a:off x="1428728" y="1071546"/>
            <a:ext cx="3000396" cy="461665"/>
          </a:xfrm>
          <a:prstGeom prst="rect">
            <a:avLst/>
          </a:prstGeom>
          <a:noFill/>
        </p:spPr>
        <p:txBody>
          <a:bodyPr wrap="square" rtlCol="0">
            <a:spAutoFit/>
          </a:bodyPr>
          <a:lstStyle/>
          <a:p>
            <a:r>
              <a:rPr lang="en-US" sz="2400" b="1" dirty="0" smtClean="0"/>
              <a:t>R-phase</a:t>
            </a:r>
            <a:endParaRPr lang="en-US" sz="2400" b="1" dirty="0"/>
          </a:p>
        </p:txBody>
      </p:sp>
      <p:sp>
        <p:nvSpPr>
          <p:cNvPr id="16" name="Text Box 3"/>
          <p:cNvSpPr txBox="1">
            <a:spLocks noChangeArrowheads="1"/>
          </p:cNvSpPr>
          <p:nvPr/>
        </p:nvSpPr>
        <p:spPr bwMode="auto">
          <a:xfrm>
            <a:off x="2214546" y="4071942"/>
            <a:ext cx="6072230" cy="2000548"/>
          </a:xfrm>
          <a:prstGeom prst="rect">
            <a:avLst/>
          </a:prstGeom>
          <a:noFill/>
          <a:ln w="9525">
            <a:noFill/>
            <a:miter lim="800000"/>
            <a:headEnd/>
            <a:tailEnd/>
          </a:ln>
        </p:spPr>
        <p:txBody>
          <a:bodyPr wrap="square">
            <a:spAutoFit/>
          </a:bodyPr>
          <a:lstStyle/>
          <a:p>
            <a:pPr algn="just">
              <a:buClr>
                <a:srgbClr val="2D58A5"/>
              </a:buClr>
              <a:buSzPct val="143000"/>
              <a:defRPr/>
            </a:pPr>
            <a:r>
              <a:rPr lang="pt-BR" sz="2000" b="1" dirty="0" smtClean="0">
                <a:latin typeface="Arial Narrow" pitchFamily="34" charset="0"/>
              </a:rPr>
              <a:t>Fig. 3.9. R phase</a:t>
            </a:r>
          </a:p>
          <a:p>
            <a:pPr algn="just">
              <a:buClr>
                <a:srgbClr val="2D58A5"/>
              </a:buClr>
              <a:buSzPct val="143000"/>
              <a:defRPr/>
            </a:pPr>
            <a:endParaRPr lang="pt-BR" sz="2400" dirty="0" smtClean="0">
              <a:solidFill>
                <a:srgbClr val="C00000"/>
              </a:solidFill>
              <a:latin typeface="Arial Narrow" pitchFamily="34" charset="0"/>
            </a:endParaRPr>
          </a:p>
          <a:p>
            <a:pPr algn="just">
              <a:buClr>
                <a:srgbClr val="2D58A5"/>
              </a:buClr>
              <a:buSzPct val="143000"/>
              <a:defRPr/>
            </a:pPr>
            <a:r>
              <a:rPr lang="pt-BR" sz="2000" dirty="0" smtClean="0">
                <a:latin typeface="Arial Narrow" pitchFamily="34" charset="0"/>
              </a:rPr>
              <a:t>Trigonal  </a:t>
            </a:r>
            <a:r>
              <a:rPr lang="pt-BR" sz="2000" dirty="0">
                <a:latin typeface="Arial Narrow" pitchFamily="34" charset="0"/>
              </a:rPr>
              <a:t>structure, </a:t>
            </a:r>
            <a:r>
              <a:rPr lang="pt-BR" sz="2000" dirty="0" smtClean="0">
                <a:latin typeface="Arial Narrow" pitchFamily="34" charset="0"/>
              </a:rPr>
              <a:t> P3</a:t>
            </a:r>
            <a:r>
              <a:rPr lang="pt-BR" sz="2000" dirty="0" smtClean="0">
                <a:latin typeface="Arial Narrow" pitchFamily="34" charset="0"/>
                <a:cs typeface="Times New Roman" pitchFamily="18" charset="0"/>
              </a:rPr>
              <a:t>.  </a:t>
            </a:r>
            <a:endParaRPr lang="pt-BR" sz="2000" dirty="0">
              <a:latin typeface="Arial Narrow" pitchFamily="34" charset="0"/>
              <a:cs typeface="Times New Roman" pitchFamily="18" charset="0"/>
            </a:endParaRPr>
          </a:p>
          <a:p>
            <a:pPr algn="just">
              <a:buClr>
                <a:srgbClr val="2D58A5"/>
              </a:buClr>
              <a:buSzPct val="143000"/>
              <a:defRPr/>
            </a:pPr>
            <a:r>
              <a:rPr lang="pt-BR" sz="2000" i="1" dirty="0" smtClean="0">
                <a:solidFill>
                  <a:srgbClr val="0C182E"/>
                </a:solidFill>
                <a:latin typeface="Arial Narrow" pitchFamily="34" charset="0"/>
                <a:cs typeface="Times New Roman" pitchFamily="18" charset="0"/>
              </a:rPr>
              <a:t>a</a:t>
            </a:r>
            <a:r>
              <a:rPr lang="pt-BR" sz="2000" i="1" baseline="-30000" dirty="0" smtClean="0">
                <a:solidFill>
                  <a:srgbClr val="0C182E"/>
                </a:solidFill>
                <a:latin typeface="Arial Narrow" pitchFamily="34" charset="0"/>
                <a:cs typeface="Times New Roman" pitchFamily="18" charset="0"/>
              </a:rPr>
              <a:t>R</a:t>
            </a:r>
            <a:r>
              <a:rPr lang="pt-BR" sz="2000" dirty="0" smtClean="0">
                <a:solidFill>
                  <a:srgbClr val="0C182E"/>
                </a:solidFill>
                <a:latin typeface="Arial Narrow" pitchFamily="34" charset="0"/>
                <a:cs typeface="Times New Roman" pitchFamily="18" charset="0"/>
              </a:rPr>
              <a:t> </a:t>
            </a:r>
            <a:r>
              <a:rPr lang="pt-BR" sz="2000" dirty="0">
                <a:solidFill>
                  <a:srgbClr val="0C182E"/>
                </a:solidFill>
                <a:latin typeface="Arial Narrow" pitchFamily="34" charset="0"/>
                <a:cs typeface="Times New Roman" pitchFamily="18" charset="0"/>
              </a:rPr>
              <a:t>= 0,738 </a:t>
            </a:r>
            <a:r>
              <a:rPr lang="pt-BR" sz="2000" dirty="0" smtClean="0">
                <a:solidFill>
                  <a:srgbClr val="0C182E"/>
                </a:solidFill>
                <a:latin typeface="Arial Narrow" pitchFamily="34" charset="0"/>
                <a:cs typeface="Times New Roman" pitchFamily="18" charset="0"/>
              </a:rPr>
              <a:t>nm, </a:t>
            </a:r>
            <a:r>
              <a:rPr lang="pt-BR" sz="2000" i="1" dirty="0" smtClean="0">
                <a:solidFill>
                  <a:srgbClr val="0C182E"/>
                </a:solidFill>
                <a:latin typeface="Arial Narrow" pitchFamily="34" charset="0"/>
                <a:cs typeface="Times New Roman" pitchFamily="18" charset="0"/>
              </a:rPr>
              <a:t>c</a:t>
            </a:r>
            <a:r>
              <a:rPr lang="pt-BR" sz="2000" i="1" baseline="-30000" dirty="0" smtClean="0">
                <a:solidFill>
                  <a:srgbClr val="0C182E"/>
                </a:solidFill>
                <a:latin typeface="Arial Narrow" pitchFamily="34" charset="0"/>
                <a:cs typeface="Times New Roman" pitchFamily="18" charset="0"/>
              </a:rPr>
              <a:t>R</a:t>
            </a:r>
            <a:r>
              <a:rPr lang="pt-BR" sz="2000" dirty="0" smtClean="0">
                <a:solidFill>
                  <a:srgbClr val="0C182E"/>
                </a:solidFill>
                <a:latin typeface="Arial Narrow" pitchFamily="34" charset="0"/>
                <a:cs typeface="Times New Roman" pitchFamily="18" charset="0"/>
              </a:rPr>
              <a:t> </a:t>
            </a:r>
            <a:r>
              <a:rPr lang="pt-BR" sz="2000" dirty="0">
                <a:solidFill>
                  <a:srgbClr val="0C182E"/>
                </a:solidFill>
                <a:latin typeface="Arial Narrow" pitchFamily="34" charset="0"/>
                <a:cs typeface="Times New Roman" pitchFamily="18" charset="0"/>
              </a:rPr>
              <a:t>= 0,532 nm</a:t>
            </a:r>
            <a:r>
              <a:rPr lang="pt-BR" sz="2000" dirty="0">
                <a:solidFill>
                  <a:srgbClr val="0C182E"/>
                </a:solidFill>
                <a:cs typeface="Times New Roman" pitchFamily="18" charset="0"/>
              </a:rPr>
              <a:t>.</a:t>
            </a:r>
          </a:p>
          <a:p>
            <a:pPr algn="just">
              <a:buClr>
                <a:srgbClr val="2D58A5"/>
              </a:buClr>
              <a:buSzPct val="143000"/>
              <a:defRPr/>
            </a:pPr>
            <a:r>
              <a:rPr lang="pt-BR" sz="2000" dirty="0" smtClean="0">
                <a:solidFill>
                  <a:srgbClr val="0C182E"/>
                </a:solidFill>
                <a:latin typeface="Arial Narrow" pitchFamily="34" charset="0"/>
                <a:cs typeface="Times New Roman" pitchFamily="18" charset="0"/>
              </a:rPr>
              <a:t>is caracterizade by  highes velues of eletrical resistivity </a:t>
            </a:r>
          </a:p>
          <a:p>
            <a:pPr algn="just">
              <a:buClr>
                <a:srgbClr val="2D58A5"/>
              </a:buClr>
              <a:buSzPct val="143000"/>
              <a:defRPr/>
            </a:pPr>
            <a:r>
              <a:rPr lang="pt-BR" sz="2000" dirty="0" smtClean="0">
                <a:solidFill>
                  <a:srgbClr val="0C182E"/>
                </a:solidFill>
                <a:latin typeface="Arial Narrow" pitchFamily="34" charset="0"/>
                <a:cs typeface="Times New Roman" pitchFamily="18" charset="0"/>
              </a:rPr>
              <a:t>is coherent  with B2 and B19’ phases</a:t>
            </a:r>
            <a:endParaRPr lang="pt-PT" sz="2000" dirty="0">
              <a:solidFill>
                <a:srgbClr val="0C182E"/>
              </a:solidFill>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Fig 10 TiNi def 6.9 def e cooling.jpg"/>
          <p:cNvPicPr/>
          <p:nvPr/>
        </p:nvPicPr>
        <p:blipFill>
          <a:blip r:embed="rId2" cstate="print"/>
          <a:stretch>
            <a:fillRect/>
          </a:stretch>
        </p:blipFill>
        <p:spPr>
          <a:xfrm>
            <a:off x="4357686" y="500042"/>
            <a:ext cx="4320480" cy="5472608"/>
          </a:xfrm>
          <a:prstGeom prst="rect">
            <a:avLst/>
          </a:prstGeom>
          <a:ln w="3175">
            <a:solidFill>
              <a:schemeClr val="tx1"/>
            </a:solidFill>
          </a:ln>
        </p:spPr>
      </p:pic>
      <p:sp>
        <p:nvSpPr>
          <p:cNvPr id="4" name="CaixaDeTexto 3"/>
          <p:cNvSpPr txBox="1"/>
          <p:nvPr/>
        </p:nvSpPr>
        <p:spPr>
          <a:xfrm>
            <a:off x="899592" y="6122327"/>
            <a:ext cx="7776864" cy="707886"/>
          </a:xfrm>
          <a:prstGeom prst="rect">
            <a:avLst/>
          </a:prstGeom>
          <a:noFill/>
        </p:spPr>
        <p:txBody>
          <a:bodyPr wrap="square" rtlCol="0">
            <a:spAutoFit/>
          </a:bodyPr>
          <a:lstStyle/>
          <a:p>
            <a:pPr algn="ctr"/>
            <a:r>
              <a:rPr lang="en-US" sz="2000" b="1" dirty="0" smtClean="0"/>
              <a:t>Fig. 3.10.  Structural changes of </a:t>
            </a:r>
            <a:r>
              <a:rPr lang="en-US" sz="2000" b="1" dirty="0" err="1" smtClean="0"/>
              <a:t>TiNi</a:t>
            </a:r>
            <a:r>
              <a:rPr lang="en-US" sz="2000" b="1" dirty="0" smtClean="0"/>
              <a:t>  alloy under deformation  (a),  </a:t>
            </a:r>
          </a:p>
          <a:p>
            <a:pPr algn="ctr"/>
            <a:r>
              <a:rPr lang="en-US" sz="2000" b="1" dirty="0" smtClean="0"/>
              <a:t>XRD of deformed </a:t>
            </a:r>
            <a:r>
              <a:rPr lang="en-US" sz="2000" b="1" dirty="0" err="1" smtClean="0"/>
              <a:t>TiNi</a:t>
            </a:r>
            <a:r>
              <a:rPr lang="en-US" sz="2000" b="1" dirty="0" smtClean="0"/>
              <a:t>  alloy (</a:t>
            </a:r>
            <a:r>
              <a:rPr lang="en-US" sz="2000" b="1" dirty="0" smtClean="0">
                <a:sym typeface="Symbol"/>
              </a:rPr>
              <a:t></a:t>
            </a:r>
            <a:r>
              <a:rPr lang="en-US" sz="2000" b="1" baseline="-25000" dirty="0" smtClean="0"/>
              <a:t>o</a:t>
            </a:r>
            <a:r>
              <a:rPr lang="en-US" sz="2000" b="1" dirty="0" smtClean="0"/>
              <a:t>=6,9%) during cooling  (b)</a:t>
            </a:r>
            <a:endParaRPr lang="pt-BR" dirty="0"/>
          </a:p>
        </p:txBody>
      </p:sp>
      <p:sp>
        <p:nvSpPr>
          <p:cNvPr id="6" name="Seta para baixo 5"/>
          <p:cNvSpPr/>
          <p:nvPr/>
        </p:nvSpPr>
        <p:spPr>
          <a:xfrm>
            <a:off x="8785156" y="3052430"/>
            <a:ext cx="216000" cy="2448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
        <p:nvSpPr>
          <p:cNvPr id="10" name="TextBox 9"/>
          <p:cNvSpPr txBox="1"/>
          <p:nvPr/>
        </p:nvSpPr>
        <p:spPr>
          <a:xfrm>
            <a:off x="8580151" y="1333428"/>
            <a:ext cx="492443" cy="1471680"/>
          </a:xfrm>
          <a:prstGeom prst="rect">
            <a:avLst/>
          </a:prstGeom>
          <a:noFill/>
        </p:spPr>
        <p:txBody>
          <a:bodyPr vert="vert270" wrap="square" rtlCol="0">
            <a:spAutoFit/>
          </a:bodyPr>
          <a:lstStyle/>
          <a:p>
            <a:r>
              <a:rPr lang="en-US" sz="2000" b="1" dirty="0" smtClean="0"/>
              <a:t>Cooling </a:t>
            </a:r>
            <a:endParaRPr lang="en-US" sz="2000" b="1" dirty="0"/>
          </a:p>
        </p:txBody>
      </p:sp>
      <p:pic>
        <p:nvPicPr>
          <p:cNvPr id="11" name="Imagem 4" descr="Fig 9 RX-TiNi deformed 2-30 rasshirenie 2po120 shirina.jpg"/>
          <p:cNvPicPr>
            <a:picLocks noChangeAspect="1"/>
          </p:cNvPicPr>
          <p:nvPr/>
        </p:nvPicPr>
        <p:blipFill>
          <a:blip r:embed="rId3" cstate="print"/>
          <a:srcRect r="4444"/>
          <a:stretch>
            <a:fillRect/>
          </a:stretch>
        </p:blipFill>
        <p:spPr>
          <a:xfrm>
            <a:off x="750684" y="500042"/>
            <a:ext cx="3607002" cy="4680000"/>
          </a:xfrm>
          <a:prstGeom prst="rect">
            <a:avLst/>
          </a:prstGeom>
          <a:ln w="3175">
            <a:solidFill>
              <a:schemeClr val="tx1"/>
            </a:solidFill>
          </a:ln>
        </p:spPr>
      </p:pic>
      <p:sp>
        <p:nvSpPr>
          <p:cNvPr id="12" name="Seta para a direita 6"/>
          <p:cNvSpPr/>
          <p:nvPr/>
        </p:nvSpPr>
        <p:spPr>
          <a:xfrm>
            <a:off x="3857620" y="2857496"/>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857224" y="1124744"/>
            <a:ext cx="8215370" cy="4708981"/>
          </a:xfrm>
          <a:prstGeom prst="rect">
            <a:avLst/>
          </a:prstGeom>
          <a:noFill/>
        </p:spPr>
        <p:txBody>
          <a:bodyPr wrap="square" rtlCol="0">
            <a:spAutoFit/>
          </a:bodyPr>
          <a:lstStyle/>
          <a:p>
            <a:r>
              <a:rPr lang="en-US" sz="2400" dirty="0" smtClean="0"/>
              <a:t>The new lines that appeared after deformation were identified as distorted high-temperature R-phase </a:t>
            </a:r>
            <a:r>
              <a:rPr lang="en-US" b="1" dirty="0" smtClean="0">
                <a:solidFill>
                  <a:srgbClr val="0070C0"/>
                </a:solidFill>
              </a:rPr>
              <a:t>(</a:t>
            </a:r>
            <a:r>
              <a:rPr lang="en-US" b="1" dirty="0" err="1" smtClean="0">
                <a:solidFill>
                  <a:srgbClr val="0070C0"/>
                </a:solidFill>
              </a:rPr>
              <a:t>Morawiec</a:t>
            </a:r>
            <a:r>
              <a:rPr lang="en-US" b="1" dirty="0" smtClean="0">
                <a:solidFill>
                  <a:srgbClr val="0070C0"/>
                </a:solidFill>
              </a:rPr>
              <a:t>, </a:t>
            </a:r>
            <a:r>
              <a:rPr lang="en-US" b="1" dirty="0" err="1" smtClean="0">
                <a:solidFill>
                  <a:srgbClr val="0070C0"/>
                </a:solidFill>
              </a:rPr>
              <a:t>H.,Goryczka</a:t>
            </a:r>
            <a:r>
              <a:rPr lang="en-US" b="1" dirty="0" smtClean="0">
                <a:solidFill>
                  <a:srgbClr val="0070C0"/>
                </a:solidFill>
              </a:rPr>
              <a:t>, 2004)</a:t>
            </a:r>
          </a:p>
          <a:p>
            <a:endParaRPr lang="en-US" sz="2400" dirty="0" smtClean="0"/>
          </a:p>
          <a:p>
            <a:r>
              <a:rPr lang="en-US" sz="2400" dirty="0" smtClean="0"/>
              <a:t>The  appearance of a transition R-phase is characterized by :</a:t>
            </a:r>
          </a:p>
          <a:p>
            <a:endParaRPr lang="en-US" sz="2400" dirty="0" smtClean="0"/>
          </a:p>
          <a:p>
            <a:pPr>
              <a:buFont typeface="Arial" pitchFamily="34" charset="0"/>
              <a:buChar char="•"/>
            </a:pPr>
            <a:r>
              <a:rPr lang="en-US" sz="2400" dirty="0" smtClean="0"/>
              <a:t> an increase in res</a:t>
            </a:r>
            <a:r>
              <a:rPr lang="en-US" sz="2400" u="sng" dirty="0" smtClean="0"/>
              <a:t>i</a:t>
            </a:r>
            <a:r>
              <a:rPr lang="en-US" sz="2400" dirty="0" smtClean="0"/>
              <a:t>stivity, </a:t>
            </a:r>
          </a:p>
          <a:p>
            <a:pPr>
              <a:buFont typeface="Arial" pitchFamily="34" charset="0"/>
              <a:buChar char="•"/>
            </a:pPr>
            <a:r>
              <a:rPr lang="en-US" sz="2400" dirty="0" smtClean="0"/>
              <a:t> and splitting in two lines near M</a:t>
            </a:r>
            <a:r>
              <a:rPr lang="en-US" sz="2400" baseline="-25000" dirty="0" smtClean="0"/>
              <a:t>s</a:t>
            </a:r>
            <a:r>
              <a:rPr lang="en-US" sz="2400" dirty="0" smtClean="0"/>
              <a:t> </a:t>
            </a:r>
          </a:p>
          <a:p>
            <a:pPr>
              <a:buFont typeface="Arial" pitchFamily="34" charset="0"/>
              <a:buChar char="•"/>
            </a:pPr>
            <a:r>
              <a:rPr lang="en-US" sz="2400" dirty="0" smtClean="0"/>
              <a:t> anomalous change in other physical parameters </a:t>
            </a:r>
          </a:p>
          <a:p>
            <a:endParaRPr lang="en-US" dirty="0" smtClean="0"/>
          </a:p>
          <a:p>
            <a:endParaRPr lang="en-US" dirty="0" smtClean="0"/>
          </a:p>
          <a:p>
            <a:r>
              <a:rPr lang="en-US" b="1" dirty="0" err="1" smtClean="0">
                <a:solidFill>
                  <a:srgbClr val="0070C0"/>
                </a:solidFill>
              </a:rPr>
              <a:t>Dautovich</a:t>
            </a:r>
            <a:r>
              <a:rPr lang="en-US" b="1" dirty="0" smtClean="0">
                <a:solidFill>
                  <a:srgbClr val="0070C0"/>
                </a:solidFill>
              </a:rPr>
              <a:t> and </a:t>
            </a:r>
            <a:r>
              <a:rPr lang="en-US" b="1" dirty="0" err="1" smtClean="0">
                <a:solidFill>
                  <a:srgbClr val="0070C0"/>
                </a:solidFill>
              </a:rPr>
              <a:t>Pardy</a:t>
            </a:r>
            <a:r>
              <a:rPr lang="en-US" b="1" dirty="0" smtClean="0">
                <a:solidFill>
                  <a:srgbClr val="0070C0"/>
                </a:solidFill>
              </a:rPr>
              <a:t>, 1965; </a:t>
            </a:r>
          </a:p>
          <a:p>
            <a:r>
              <a:rPr lang="en-US" b="1" dirty="0" err="1" smtClean="0">
                <a:solidFill>
                  <a:srgbClr val="0070C0"/>
                </a:solidFill>
              </a:rPr>
              <a:t>Mukerdzhi</a:t>
            </a:r>
            <a:r>
              <a:rPr lang="en-US" b="1" dirty="0" smtClean="0">
                <a:solidFill>
                  <a:srgbClr val="0070C0"/>
                </a:solidFill>
              </a:rPr>
              <a:t>, M. Chandresieren and F. </a:t>
            </a:r>
            <a:r>
              <a:rPr lang="en-US" b="1" dirty="0" err="1" smtClean="0">
                <a:solidFill>
                  <a:srgbClr val="0070C0"/>
                </a:solidFill>
              </a:rPr>
              <a:t>Milillo</a:t>
            </a:r>
            <a:r>
              <a:rPr lang="en-US" b="1" dirty="0" smtClean="0">
                <a:solidFill>
                  <a:srgbClr val="0070C0"/>
                </a:solidFill>
              </a:rPr>
              <a:t> 1979; </a:t>
            </a:r>
          </a:p>
          <a:p>
            <a:r>
              <a:rPr lang="en-US" b="1" dirty="0" err="1" smtClean="0">
                <a:solidFill>
                  <a:srgbClr val="0070C0"/>
                </a:solidFill>
              </a:rPr>
              <a:t>Fedotov</a:t>
            </a:r>
            <a:r>
              <a:rPr lang="en-US" b="1" dirty="0" smtClean="0">
                <a:solidFill>
                  <a:srgbClr val="0070C0"/>
                </a:solidFill>
              </a:rPr>
              <a:t>, </a:t>
            </a:r>
            <a:r>
              <a:rPr lang="en-US" b="1" dirty="0" err="1" smtClean="0">
                <a:solidFill>
                  <a:srgbClr val="0070C0"/>
                </a:solidFill>
              </a:rPr>
              <a:t>Matlakhova</a:t>
            </a:r>
            <a:r>
              <a:rPr lang="en-US" b="1" dirty="0" smtClean="0">
                <a:solidFill>
                  <a:srgbClr val="0070C0"/>
                </a:solidFill>
              </a:rPr>
              <a:t> at all, 1988; </a:t>
            </a:r>
          </a:p>
          <a:p>
            <a:r>
              <a:rPr lang="en-US" b="1" dirty="0" err="1" smtClean="0">
                <a:solidFill>
                  <a:srgbClr val="0070C0"/>
                </a:solidFill>
              </a:rPr>
              <a:t>Morawiec</a:t>
            </a:r>
            <a:r>
              <a:rPr lang="en-US" b="1" dirty="0" smtClean="0">
                <a:solidFill>
                  <a:srgbClr val="0070C0"/>
                </a:solidFill>
              </a:rPr>
              <a:t>, </a:t>
            </a:r>
            <a:r>
              <a:rPr lang="en-US" b="1" dirty="0" err="1" smtClean="0">
                <a:solidFill>
                  <a:srgbClr val="0070C0"/>
                </a:solidFill>
              </a:rPr>
              <a:t>H.,Goryczka</a:t>
            </a:r>
            <a:r>
              <a:rPr lang="en-US" b="1" dirty="0" smtClean="0">
                <a:solidFill>
                  <a:srgbClr val="0070C0"/>
                </a:solidFill>
              </a:rPr>
              <a:t>, 2004.</a:t>
            </a:r>
            <a:endParaRPr lang="pt-BR" b="1" dirty="0">
              <a:solidFill>
                <a:srgbClr val="0070C0"/>
              </a:solidFill>
            </a:endParaRPr>
          </a:p>
        </p:txBody>
      </p:sp>
      <p:sp>
        <p:nvSpPr>
          <p:cNvPr id="4"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714348" y="692696"/>
            <a:ext cx="8429652" cy="1785104"/>
          </a:xfrm>
          <a:prstGeom prst="rect">
            <a:avLst/>
          </a:prstGeom>
          <a:noFill/>
        </p:spPr>
        <p:txBody>
          <a:bodyPr wrap="square" rtlCol="0">
            <a:spAutoFit/>
          </a:bodyPr>
          <a:lstStyle/>
          <a:p>
            <a:pPr algn="just"/>
            <a:r>
              <a:rPr lang="en-US" sz="2000" dirty="0" smtClean="0"/>
              <a:t>The modulus E measured at room temperature (E</a:t>
            </a:r>
            <a:r>
              <a:rPr lang="en-US" sz="2000" baseline="-25000" dirty="0" smtClean="0"/>
              <a:t>20</a:t>
            </a:r>
            <a:r>
              <a:rPr lang="en-US" sz="2000" dirty="0" smtClean="0"/>
              <a:t>), first falls (</a:t>
            </a:r>
            <a:r>
              <a:rPr lang="en-US" sz="2000" dirty="0" smtClean="0">
                <a:sym typeface="Symbol"/>
              </a:rPr>
              <a:t></a:t>
            </a:r>
            <a:r>
              <a:rPr lang="en-US" sz="2000" baseline="-25000" dirty="0" smtClean="0"/>
              <a:t>o</a:t>
            </a:r>
            <a:r>
              <a:rPr lang="en-US" sz="2000" dirty="0" smtClean="0"/>
              <a:t>=2-3%) and then grows, even though the degree of deformation is increased to </a:t>
            </a:r>
            <a:r>
              <a:rPr lang="en-US" sz="2000" dirty="0" smtClean="0">
                <a:sym typeface="Symbol"/>
              </a:rPr>
              <a:t></a:t>
            </a:r>
            <a:r>
              <a:rPr lang="en-US" sz="2000" baseline="-25000" dirty="0" smtClean="0"/>
              <a:t>o</a:t>
            </a:r>
            <a:r>
              <a:rPr lang="en-US" sz="2000" dirty="0" smtClean="0"/>
              <a:t>=5-7% .</a:t>
            </a:r>
          </a:p>
          <a:p>
            <a:pPr algn="just"/>
            <a:endParaRPr lang="en-US" sz="1000" dirty="0" smtClean="0"/>
          </a:p>
          <a:p>
            <a:pPr algn="just"/>
            <a:r>
              <a:rPr lang="en-US" sz="2000" dirty="0" smtClean="0"/>
              <a:t>An increase in the modulus is typical for the formation of intermediate phases, such as the </a:t>
            </a:r>
            <a:r>
              <a:rPr lang="en-US" sz="2000" dirty="0" smtClean="0">
                <a:sym typeface="Symbol"/>
              </a:rPr>
              <a:t></a:t>
            </a:r>
            <a:r>
              <a:rPr lang="en-US" sz="2000" dirty="0" smtClean="0"/>
              <a:t>-phase in titanium alloys .  </a:t>
            </a:r>
            <a:endParaRPr lang="pt-BR" sz="2000" dirty="0" smtClean="0"/>
          </a:p>
          <a:p>
            <a:pPr algn="just"/>
            <a:r>
              <a:rPr lang="en-US" sz="2000" dirty="0" smtClean="0"/>
              <a:t>The value of E returns to fall as the plastic component builds up with </a:t>
            </a:r>
            <a:r>
              <a:rPr lang="en-US" sz="2000" dirty="0" smtClean="0">
                <a:sym typeface="Symbol"/>
              </a:rPr>
              <a:t></a:t>
            </a:r>
            <a:r>
              <a:rPr lang="en-US" sz="2000" baseline="-25000" dirty="0" smtClean="0"/>
              <a:t>o</a:t>
            </a:r>
            <a:r>
              <a:rPr lang="en-US" sz="2000" dirty="0" smtClean="0"/>
              <a:t> &gt;7% </a:t>
            </a:r>
            <a:endParaRPr lang="pt-BR" sz="2000" dirty="0" smtClean="0"/>
          </a:p>
        </p:txBody>
      </p:sp>
      <p:sp>
        <p:nvSpPr>
          <p:cNvPr id="7" name="CaixaDeTexto 6"/>
          <p:cNvSpPr txBox="1"/>
          <p:nvPr/>
        </p:nvSpPr>
        <p:spPr>
          <a:xfrm>
            <a:off x="571472" y="6228020"/>
            <a:ext cx="6286544" cy="707886"/>
          </a:xfrm>
          <a:prstGeom prst="rect">
            <a:avLst/>
          </a:prstGeom>
          <a:noFill/>
        </p:spPr>
        <p:txBody>
          <a:bodyPr wrap="square" rtlCol="0">
            <a:spAutoFit/>
          </a:bodyPr>
          <a:lstStyle/>
          <a:p>
            <a:pPr algn="ctr"/>
            <a:r>
              <a:rPr lang="pt-BR" sz="2000" b="1" dirty="0" smtClean="0"/>
              <a:t>Fig. 3.11. </a:t>
            </a:r>
            <a:r>
              <a:rPr lang="en-US" sz="2000" b="1" dirty="0" smtClean="0"/>
              <a:t> Influence of  the initial deformation (</a:t>
            </a:r>
            <a:r>
              <a:rPr lang="en-US" sz="2000" b="1" dirty="0" smtClean="0">
                <a:sym typeface="Symbol"/>
              </a:rPr>
              <a:t></a:t>
            </a:r>
            <a:r>
              <a:rPr lang="en-US" sz="2000" b="1" baseline="-25000" dirty="0" smtClean="0"/>
              <a:t>o</a:t>
            </a:r>
            <a:r>
              <a:rPr lang="en-US" sz="2000" b="1" dirty="0" smtClean="0"/>
              <a:t>) </a:t>
            </a:r>
          </a:p>
          <a:p>
            <a:pPr algn="ctr"/>
            <a:r>
              <a:rPr lang="en-US" sz="2000" b="1" dirty="0" smtClean="0"/>
              <a:t>on  the modulus E</a:t>
            </a:r>
            <a:r>
              <a:rPr lang="en-US" sz="2000" b="1" baseline="-25000" dirty="0" smtClean="0"/>
              <a:t>20C</a:t>
            </a:r>
            <a:r>
              <a:rPr lang="en-US" sz="2000" b="1" dirty="0" smtClean="0"/>
              <a:t>  of  deformed </a:t>
            </a:r>
            <a:r>
              <a:rPr lang="en-US" sz="2000" b="1" dirty="0" err="1" smtClean="0"/>
              <a:t>TiNi</a:t>
            </a:r>
            <a:endParaRPr lang="pt-BR" sz="2000" dirty="0"/>
          </a:p>
        </p:txBody>
      </p:sp>
      <p:sp>
        <p:nvSpPr>
          <p:cNvPr id="8" name="CaixaDeTexto 7"/>
          <p:cNvSpPr txBox="1"/>
          <p:nvPr/>
        </p:nvSpPr>
        <p:spPr>
          <a:xfrm>
            <a:off x="5868144" y="2859901"/>
            <a:ext cx="3096344" cy="2308324"/>
          </a:xfrm>
          <a:prstGeom prst="rect">
            <a:avLst/>
          </a:prstGeom>
          <a:noFill/>
        </p:spPr>
        <p:txBody>
          <a:bodyPr wrap="square" rtlCol="0">
            <a:spAutoFit/>
          </a:bodyPr>
          <a:lstStyle/>
          <a:p>
            <a:pPr algn="just"/>
            <a:r>
              <a:rPr lang="en-US" b="1" dirty="0" smtClean="0"/>
              <a:t>In </a:t>
            </a:r>
            <a:r>
              <a:rPr lang="en-US" b="1" dirty="0" err="1" smtClean="0"/>
              <a:t>TiNi</a:t>
            </a:r>
            <a:r>
              <a:rPr lang="en-US" b="1" dirty="0" smtClean="0"/>
              <a:t> based alloys the R-phase is considered to be intermediate, but the unstable B2 phase is distinguished by a lower value of the modulus E .</a:t>
            </a:r>
          </a:p>
          <a:p>
            <a:pPr algn="just"/>
            <a:endParaRPr lang="en-US" dirty="0" smtClean="0"/>
          </a:p>
          <a:p>
            <a:pPr algn="just"/>
            <a:r>
              <a:rPr lang="en-US" b="1" dirty="0" smtClean="0">
                <a:solidFill>
                  <a:srgbClr val="0070C0"/>
                </a:solidFill>
              </a:rPr>
              <a:t>(</a:t>
            </a:r>
            <a:r>
              <a:rPr lang="en-US" b="1" dirty="0" err="1" smtClean="0">
                <a:solidFill>
                  <a:srgbClr val="0070C0"/>
                </a:solidFill>
              </a:rPr>
              <a:t>Kovneristyy</a:t>
            </a:r>
            <a:r>
              <a:rPr lang="en-US" b="1" dirty="0" smtClean="0">
                <a:solidFill>
                  <a:srgbClr val="0070C0"/>
                </a:solidFill>
              </a:rPr>
              <a:t>, </a:t>
            </a:r>
            <a:r>
              <a:rPr lang="en-US" b="1" dirty="0" err="1" smtClean="0">
                <a:solidFill>
                  <a:srgbClr val="0070C0"/>
                </a:solidFill>
              </a:rPr>
              <a:t>Fedotov</a:t>
            </a:r>
            <a:r>
              <a:rPr lang="en-US" b="1" dirty="0" smtClean="0">
                <a:solidFill>
                  <a:srgbClr val="0070C0"/>
                </a:solidFill>
              </a:rPr>
              <a:t> and </a:t>
            </a:r>
            <a:r>
              <a:rPr lang="en-US" b="1" dirty="0" err="1" smtClean="0">
                <a:solidFill>
                  <a:srgbClr val="0070C0"/>
                </a:solidFill>
              </a:rPr>
              <a:t>Matlakhova</a:t>
            </a:r>
            <a:r>
              <a:rPr lang="en-US" b="1" dirty="0" smtClean="0">
                <a:solidFill>
                  <a:srgbClr val="0070C0"/>
                </a:solidFill>
              </a:rPr>
              <a:t>, 1984, 1985)</a:t>
            </a:r>
            <a:endParaRPr lang="pt-BR" b="1" dirty="0">
              <a:solidFill>
                <a:srgbClr val="0070C0"/>
              </a:solidFill>
            </a:endParaRPr>
          </a:p>
        </p:txBody>
      </p:sp>
      <p:pic>
        <p:nvPicPr>
          <p:cNvPr id="10" name="Imagem 9"/>
          <p:cNvPicPr>
            <a:picLocks noChangeAspect="1"/>
          </p:cNvPicPr>
          <p:nvPr/>
        </p:nvPicPr>
        <p:blipFill>
          <a:blip r:embed="rId3" cstate="print"/>
          <a:srcRect l="6880" t="8772" r="12776" b="6667"/>
          <a:stretch>
            <a:fillRect/>
          </a:stretch>
        </p:blipFill>
        <p:spPr bwMode="auto">
          <a:xfrm>
            <a:off x="827584" y="2601312"/>
            <a:ext cx="4862100" cy="3636000"/>
          </a:xfrm>
          <a:prstGeom prst="rect">
            <a:avLst/>
          </a:prstGeom>
          <a:noFill/>
          <a:ln w="9525">
            <a:noFill/>
            <a:miter lim="800000"/>
            <a:headEnd/>
            <a:tailEnd/>
          </a:ln>
        </p:spPr>
      </p:pic>
      <p:sp>
        <p:nvSpPr>
          <p:cNvPr id="11"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D:\Fotos 2011-2015Comp mamy\BRASIL-MOSCOU 2011-2012\Fot41-Brasil s22-07 po 14-09 2011\UENF-1993-1994\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45268"/>
            <a:ext cx="7128791" cy="62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45417"/>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714348" y="692696"/>
            <a:ext cx="8358246" cy="1323439"/>
          </a:xfrm>
          <a:prstGeom prst="rect">
            <a:avLst/>
          </a:prstGeom>
          <a:noFill/>
        </p:spPr>
        <p:txBody>
          <a:bodyPr wrap="square" rtlCol="0">
            <a:spAutoFit/>
          </a:bodyPr>
          <a:lstStyle/>
          <a:p>
            <a:pPr algn="just"/>
            <a:r>
              <a:rPr lang="en-US" sz="2000" u="sng" dirty="0" smtClean="0"/>
              <a:t>Within the “</a:t>
            </a:r>
            <a:r>
              <a:rPr lang="en-US" sz="2000" u="sng" dirty="0" err="1" smtClean="0"/>
              <a:t>pseudoyield</a:t>
            </a:r>
            <a:r>
              <a:rPr lang="en-US" sz="2000" u="sng" dirty="0" smtClean="0"/>
              <a:t>” plateau and the initial stage of hardening up to </a:t>
            </a:r>
            <a:r>
              <a:rPr lang="en-US" sz="2000" u="sng" dirty="0" smtClean="0">
                <a:sym typeface="Symbol"/>
              </a:rPr>
              <a:t></a:t>
            </a:r>
            <a:r>
              <a:rPr lang="en-US" sz="2000" u="sng" baseline="-25000" dirty="0" smtClean="0"/>
              <a:t>o</a:t>
            </a:r>
            <a:r>
              <a:rPr lang="en-US" sz="2000" u="sng" dirty="0" smtClean="0"/>
              <a:t>=7%, </a:t>
            </a:r>
            <a:r>
              <a:rPr lang="en-US" sz="2000" dirty="0" smtClean="0"/>
              <a:t>the deformation caused an increase in a resistivity </a:t>
            </a:r>
            <a:r>
              <a:rPr lang="en-US" sz="2000" b="1" dirty="0" smtClean="0">
                <a:sym typeface="Symbol"/>
              </a:rPr>
              <a:t></a:t>
            </a:r>
            <a:r>
              <a:rPr lang="en-US" sz="2000" dirty="0" smtClean="0"/>
              <a:t>  of </a:t>
            </a:r>
            <a:r>
              <a:rPr lang="en-US" sz="2000" dirty="0" err="1" smtClean="0"/>
              <a:t>TiNi</a:t>
            </a:r>
            <a:r>
              <a:rPr lang="en-US" sz="2000" dirty="0" smtClean="0"/>
              <a:t>, increasing in proportion to the degree of deformation from </a:t>
            </a:r>
            <a:r>
              <a:rPr lang="en-US" sz="2000" dirty="0" smtClean="0">
                <a:effectLst>
                  <a:outerShdw blurRad="38100" dist="38100" dir="2700000" algn="tl">
                    <a:srgbClr val="000000">
                      <a:alpha val="43137"/>
                    </a:srgbClr>
                  </a:outerShdw>
                </a:effectLst>
              </a:rPr>
              <a:t>(82-84)x10</a:t>
            </a:r>
            <a:r>
              <a:rPr lang="en-US" sz="2000" baseline="30000" dirty="0" smtClean="0">
                <a:effectLst>
                  <a:outerShdw blurRad="38100" dist="38100" dir="2700000" algn="tl">
                    <a:srgbClr val="000000">
                      <a:alpha val="43137"/>
                    </a:srgbClr>
                  </a:outerShdw>
                </a:effectLst>
              </a:rPr>
              <a:t>-8</a:t>
            </a:r>
            <a:r>
              <a:rPr lang="en-US" sz="2000"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sym typeface="Symbol"/>
              </a:rPr>
              <a:t></a:t>
            </a:r>
            <a:r>
              <a:rPr lang="en-US" sz="2000" dirty="0" smtClean="0">
                <a:effectLst>
                  <a:outerShdw blurRad="38100" dist="38100" dir="2700000" algn="tl">
                    <a:srgbClr val="000000">
                      <a:alpha val="43137"/>
                    </a:srgbClr>
                  </a:outerShdw>
                </a:effectLst>
              </a:rPr>
              <a:t>.m </a:t>
            </a:r>
            <a:r>
              <a:rPr lang="en-US" sz="2000" dirty="0" smtClean="0"/>
              <a:t>to </a:t>
            </a:r>
            <a:r>
              <a:rPr lang="en-US" sz="2000" dirty="0" smtClean="0">
                <a:effectLst>
                  <a:outerShdw blurRad="38100" dist="38100" dir="2700000" algn="tl">
                    <a:srgbClr val="000000">
                      <a:alpha val="43137"/>
                    </a:srgbClr>
                  </a:outerShdw>
                </a:effectLst>
              </a:rPr>
              <a:t>(98-100)x10</a:t>
            </a:r>
            <a:r>
              <a:rPr lang="en-US" sz="2000" baseline="30000" dirty="0" smtClean="0">
                <a:effectLst>
                  <a:outerShdw blurRad="38100" dist="38100" dir="2700000" algn="tl">
                    <a:srgbClr val="000000">
                      <a:alpha val="43137"/>
                    </a:srgbClr>
                  </a:outerShdw>
                </a:effectLst>
              </a:rPr>
              <a:t>-8</a:t>
            </a:r>
            <a:r>
              <a:rPr lang="en-US" sz="2000"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sym typeface="Symbol"/>
              </a:rPr>
              <a:t></a:t>
            </a:r>
            <a:r>
              <a:rPr lang="en-US" sz="2000" dirty="0" smtClean="0">
                <a:effectLst>
                  <a:outerShdw blurRad="38100" dist="38100" dir="2700000" algn="tl">
                    <a:srgbClr val="000000">
                      <a:alpha val="43137"/>
                    </a:srgbClr>
                  </a:outerShdw>
                </a:effectLst>
              </a:rPr>
              <a:t>.m</a:t>
            </a:r>
            <a:r>
              <a:rPr lang="en-US" sz="2000" dirty="0" smtClean="0"/>
              <a:t>, but changes very little with further rise of </a:t>
            </a:r>
            <a:r>
              <a:rPr lang="en-US" sz="2000" dirty="0" smtClean="0">
                <a:sym typeface="Symbol"/>
              </a:rPr>
              <a:t></a:t>
            </a:r>
            <a:r>
              <a:rPr lang="en-US" sz="2000" baseline="-25000" dirty="0" smtClean="0"/>
              <a:t>o</a:t>
            </a:r>
            <a:r>
              <a:rPr lang="en-US" sz="2000" dirty="0" smtClean="0"/>
              <a:t> to 19%.</a:t>
            </a:r>
          </a:p>
        </p:txBody>
      </p:sp>
      <p:sp>
        <p:nvSpPr>
          <p:cNvPr id="7" name="CaixaDeTexto 6"/>
          <p:cNvSpPr txBox="1"/>
          <p:nvPr/>
        </p:nvSpPr>
        <p:spPr>
          <a:xfrm>
            <a:off x="716246" y="6078700"/>
            <a:ext cx="8070596" cy="707886"/>
          </a:xfrm>
          <a:prstGeom prst="rect">
            <a:avLst/>
          </a:prstGeom>
          <a:noFill/>
        </p:spPr>
        <p:txBody>
          <a:bodyPr wrap="square" rtlCol="0">
            <a:spAutoFit/>
          </a:bodyPr>
          <a:lstStyle/>
          <a:p>
            <a:pPr algn="ctr"/>
            <a:r>
              <a:rPr lang="pt-BR" sz="2000" b="1" dirty="0" smtClean="0"/>
              <a:t>Fig. 3.12.</a:t>
            </a:r>
            <a:r>
              <a:rPr lang="en-US" sz="2000" b="1" dirty="0" smtClean="0"/>
              <a:t> Variations of electrical resistivity (</a:t>
            </a:r>
            <a:r>
              <a:rPr lang="en-US" sz="2000" b="1" dirty="0" smtClean="0">
                <a:sym typeface="Symbol" pitchFamily="18" charset="2"/>
              </a:rPr>
              <a:t></a:t>
            </a:r>
            <a:r>
              <a:rPr lang="en-US" sz="2000" b="1" dirty="0" smtClean="0"/>
              <a:t>)as a</a:t>
            </a:r>
            <a:r>
              <a:rPr lang="en-US" sz="2000" b="1" baseline="-25000" dirty="0" smtClean="0"/>
              <a:t> </a:t>
            </a:r>
            <a:r>
              <a:rPr lang="en-US" sz="2000" b="1" dirty="0" smtClean="0"/>
              <a:t> function of </a:t>
            </a:r>
            <a:r>
              <a:rPr lang="en-US" sz="2000" b="1" dirty="0" smtClean="0">
                <a:sym typeface="Symbol" pitchFamily="18" charset="2"/>
              </a:rPr>
              <a:t></a:t>
            </a:r>
            <a:r>
              <a:rPr lang="en-US" sz="2000" b="1" baseline="-25000" dirty="0" smtClean="0"/>
              <a:t>o</a:t>
            </a:r>
            <a:r>
              <a:rPr lang="en-US" sz="2000" b="1" dirty="0" smtClean="0"/>
              <a:t> (1)  </a:t>
            </a:r>
          </a:p>
          <a:p>
            <a:pPr algn="ctr"/>
            <a:r>
              <a:rPr lang="en-US" sz="2000" b="1" dirty="0" smtClean="0"/>
              <a:t>and </a:t>
            </a:r>
            <a:r>
              <a:rPr lang="en-US" sz="2000" b="1" dirty="0" smtClean="0">
                <a:sym typeface="Symbol" pitchFamily="18" charset="2"/>
              </a:rPr>
              <a:t></a:t>
            </a:r>
            <a:r>
              <a:rPr lang="en-US" sz="2000" b="1" dirty="0" smtClean="0"/>
              <a:t> after SME (e). (2) </a:t>
            </a:r>
            <a:endParaRPr lang="pt-BR" sz="2000" b="1" dirty="0"/>
          </a:p>
        </p:txBody>
      </p:sp>
      <p:sp>
        <p:nvSpPr>
          <p:cNvPr id="10" name="CaixaDeTexto 9"/>
          <p:cNvSpPr txBox="1"/>
          <p:nvPr/>
        </p:nvSpPr>
        <p:spPr>
          <a:xfrm>
            <a:off x="5940152" y="2970818"/>
            <a:ext cx="3024336" cy="1938992"/>
          </a:xfrm>
          <a:prstGeom prst="rect">
            <a:avLst/>
          </a:prstGeom>
          <a:noFill/>
        </p:spPr>
        <p:txBody>
          <a:bodyPr wrap="square" rtlCol="0">
            <a:spAutoFit/>
          </a:bodyPr>
          <a:lstStyle/>
          <a:p>
            <a:pPr algn="just"/>
            <a:r>
              <a:rPr lang="en-US" sz="2000" u="sng" dirty="0" smtClean="0"/>
              <a:t>Higher deformation, to 30%, </a:t>
            </a:r>
            <a:r>
              <a:rPr lang="en-US" sz="2000" dirty="0" smtClean="0"/>
              <a:t>caused more increase of electrical  resistivity </a:t>
            </a:r>
            <a:r>
              <a:rPr lang="en-US" sz="2000" b="1" dirty="0" smtClean="0">
                <a:sym typeface="Symbol"/>
              </a:rPr>
              <a:t></a:t>
            </a:r>
            <a:r>
              <a:rPr lang="en-US" sz="2000" dirty="0" smtClean="0"/>
              <a:t>, </a:t>
            </a:r>
          </a:p>
          <a:p>
            <a:pPr algn="just"/>
            <a:r>
              <a:rPr lang="en-US" sz="2000" dirty="0" smtClean="0"/>
              <a:t>up to </a:t>
            </a:r>
            <a:r>
              <a:rPr lang="en-US" sz="2000" dirty="0" smtClean="0">
                <a:effectLst>
                  <a:outerShdw blurRad="38100" dist="38100" dir="2700000" algn="tl">
                    <a:srgbClr val="000000">
                      <a:alpha val="43137"/>
                    </a:srgbClr>
                  </a:outerShdw>
                </a:effectLst>
              </a:rPr>
              <a:t>(107</a:t>
            </a:r>
            <a:r>
              <a:rPr lang="en-US" sz="2000" dirty="0" smtClean="0">
                <a:effectLst>
                  <a:outerShdw blurRad="38100" dist="38100" dir="2700000" algn="tl">
                    <a:srgbClr val="000000">
                      <a:alpha val="43137"/>
                    </a:srgbClr>
                  </a:outerShdw>
                </a:effectLst>
                <a:sym typeface="Symbol"/>
              </a:rPr>
              <a:t></a:t>
            </a:r>
            <a:r>
              <a:rPr lang="en-US" sz="2000" dirty="0" smtClean="0">
                <a:effectLst>
                  <a:outerShdw blurRad="38100" dist="38100" dir="2700000" algn="tl">
                    <a:srgbClr val="000000">
                      <a:alpha val="43137"/>
                    </a:srgbClr>
                  </a:outerShdw>
                </a:effectLst>
              </a:rPr>
              <a:t>2).10</a:t>
            </a:r>
            <a:r>
              <a:rPr lang="en-US" sz="2000" baseline="30000" dirty="0" smtClean="0">
                <a:effectLst>
                  <a:outerShdw blurRad="38100" dist="38100" dir="2700000" algn="tl">
                    <a:srgbClr val="000000">
                      <a:alpha val="43137"/>
                    </a:srgbClr>
                  </a:outerShdw>
                </a:effectLst>
              </a:rPr>
              <a:t>-6</a:t>
            </a:r>
            <a:r>
              <a:rPr lang="en-US" sz="2000"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sym typeface="Symbol"/>
              </a:rPr>
              <a:t></a:t>
            </a:r>
            <a:r>
              <a:rPr lang="en-US" sz="2000" dirty="0" smtClean="0">
                <a:effectLst>
                  <a:outerShdw blurRad="38100" dist="38100" dir="2700000" algn="tl">
                    <a:srgbClr val="000000">
                      <a:alpha val="43137"/>
                    </a:srgbClr>
                  </a:outerShdw>
                </a:effectLst>
              </a:rPr>
              <a:t>.cm</a:t>
            </a:r>
            <a:r>
              <a:rPr lang="en-US" sz="2000" dirty="0" smtClean="0"/>
              <a:t>, due to plastic deformation and phase changes.</a:t>
            </a:r>
            <a:endParaRPr lang="pt-BR" sz="2000" dirty="0" smtClean="0"/>
          </a:p>
        </p:txBody>
      </p:sp>
      <p:pic>
        <p:nvPicPr>
          <p:cNvPr id="12" name="Imagem 11"/>
          <p:cNvPicPr>
            <a:picLocks noChangeAspect="1"/>
          </p:cNvPicPr>
          <p:nvPr/>
        </p:nvPicPr>
        <p:blipFill>
          <a:blip r:embed="rId3" cstate="print"/>
          <a:srcRect l="7617" t="8421" r="12039" b="3860"/>
          <a:stretch>
            <a:fillRect/>
          </a:stretch>
        </p:blipFill>
        <p:spPr bwMode="auto">
          <a:xfrm>
            <a:off x="683568" y="1928802"/>
            <a:ext cx="5198357" cy="3960000"/>
          </a:xfrm>
          <a:prstGeom prst="rect">
            <a:avLst/>
          </a:prstGeom>
          <a:noFill/>
          <a:ln w="9525">
            <a:noFill/>
            <a:miter lim="800000"/>
            <a:headEnd/>
            <a:tailEnd/>
          </a:ln>
        </p:spPr>
      </p:pic>
      <p:sp>
        <p:nvSpPr>
          <p:cNvPr id="8"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785786" y="692696"/>
            <a:ext cx="8072494" cy="1323439"/>
          </a:xfrm>
          <a:prstGeom prst="rect">
            <a:avLst/>
          </a:prstGeom>
          <a:noFill/>
        </p:spPr>
        <p:txBody>
          <a:bodyPr wrap="square" rtlCol="0">
            <a:spAutoFit/>
          </a:bodyPr>
          <a:lstStyle/>
          <a:p>
            <a:pPr algn="just"/>
            <a:r>
              <a:rPr lang="en-US" sz="2000" u="sng" dirty="0" smtClean="0"/>
              <a:t>After heating to 300</a:t>
            </a:r>
            <a:r>
              <a:rPr lang="en-US" sz="2000" u="sng" baseline="30000" dirty="0" smtClean="0"/>
              <a:t>o</a:t>
            </a:r>
            <a:r>
              <a:rPr lang="en-US" sz="2000" u="sng" dirty="0" smtClean="0"/>
              <a:t> C  </a:t>
            </a:r>
            <a:r>
              <a:rPr lang="en-US" sz="2000" dirty="0" smtClean="0"/>
              <a:t>and cooling to room temperature, as a result of the removal of lattice distortion and realization of SME, the resistivity </a:t>
            </a:r>
            <a:r>
              <a:rPr lang="en-US" sz="2000" dirty="0" smtClean="0">
                <a:sym typeface="Symbol"/>
              </a:rPr>
              <a:t></a:t>
            </a:r>
            <a:r>
              <a:rPr lang="en-US" sz="2000" dirty="0" smtClean="0"/>
              <a:t> of specimens deformed to </a:t>
            </a:r>
            <a:r>
              <a:rPr lang="en-US" sz="2000" dirty="0" smtClean="0">
                <a:sym typeface="Symbol"/>
              </a:rPr>
              <a:t></a:t>
            </a:r>
            <a:r>
              <a:rPr lang="en-US" sz="2000" baseline="-25000" dirty="0" smtClean="0"/>
              <a:t>o</a:t>
            </a:r>
            <a:r>
              <a:rPr lang="en-US" sz="2000" dirty="0" smtClean="0"/>
              <a:t>=7% is almost restored to the value of the </a:t>
            </a:r>
            <a:r>
              <a:rPr lang="en-US" sz="2000" dirty="0" err="1" smtClean="0"/>
              <a:t>undeformed</a:t>
            </a:r>
            <a:r>
              <a:rPr lang="en-US" sz="2000" dirty="0" smtClean="0"/>
              <a:t> material.  The structure of this material is phase B19’. </a:t>
            </a:r>
            <a:endParaRPr lang="pt-BR" sz="2000" dirty="0" smtClean="0"/>
          </a:p>
        </p:txBody>
      </p:sp>
      <p:sp>
        <p:nvSpPr>
          <p:cNvPr id="8" name="CaixaDeTexto 7"/>
          <p:cNvSpPr txBox="1"/>
          <p:nvPr/>
        </p:nvSpPr>
        <p:spPr>
          <a:xfrm>
            <a:off x="5786446" y="2071678"/>
            <a:ext cx="3178042" cy="3477875"/>
          </a:xfrm>
          <a:prstGeom prst="rect">
            <a:avLst/>
          </a:prstGeom>
          <a:noFill/>
        </p:spPr>
        <p:txBody>
          <a:bodyPr wrap="square" rtlCol="0">
            <a:spAutoFit/>
          </a:bodyPr>
          <a:lstStyle/>
          <a:p>
            <a:pPr algn="just"/>
            <a:r>
              <a:rPr lang="en-US" sz="2000" dirty="0" smtClean="0"/>
              <a:t>With larger initial deformation, the resistivity (</a:t>
            </a:r>
            <a:r>
              <a:rPr lang="en-US" sz="2000" dirty="0" smtClean="0">
                <a:sym typeface="Symbol"/>
              </a:rPr>
              <a:t></a:t>
            </a:r>
            <a:r>
              <a:rPr lang="en-US" sz="2000" dirty="0" smtClean="0"/>
              <a:t>) also falls because of the realization of the SME (with removal of lattice distortion), but there is a residual increase in </a:t>
            </a:r>
            <a:r>
              <a:rPr lang="en-US" sz="2000" dirty="0" smtClean="0">
                <a:sym typeface="Symbol"/>
              </a:rPr>
              <a:t></a:t>
            </a:r>
            <a:r>
              <a:rPr lang="en-US" sz="2000" dirty="0" smtClean="0"/>
              <a:t> proportional to retained deformation </a:t>
            </a:r>
            <a:r>
              <a:rPr lang="en-US" sz="2000" dirty="0" smtClean="0">
                <a:sym typeface="Symbol"/>
              </a:rPr>
              <a:t></a:t>
            </a:r>
            <a:r>
              <a:rPr lang="en-US" sz="2000" baseline="-25000" dirty="0" smtClean="0"/>
              <a:t>o, </a:t>
            </a:r>
            <a:r>
              <a:rPr lang="en-US" sz="2000" dirty="0" smtClean="0"/>
              <a:t>and R-phase is observed in addition to the B19’martensite. </a:t>
            </a:r>
          </a:p>
        </p:txBody>
      </p:sp>
      <p:sp>
        <p:nvSpPr>
          <p:cNvPr id="10"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
        <p:nvSpPr>
          <p:cNvPr id="13" name="CaixaDeTexto 6"/>
          <p:cNvSpPr txBox="1"/>
          <p:nvPr/>
        </p:nvSpPr>
        <p:spPr>
          <a:xfrm>
            <a:off x="716246" y="6078700"/>
            <a:ext cx="8070596" cy="707886"/>
          </a:xfrm>
          <a:prstGeom prst="rect">
            <a:avLst/>
          </a:prstGeom>
          <a:noFill/>
        </p:spPr>
        <p:txBody>
          <a:bodyPr wrap="square" rtlCol="0">
            <a:spAutoFit/>
          </a:bodyPr>
          <a:lstStyle/>
          <a:p>
            <a:pPr algn="ctr"/>
            <a:r>
              <a:rPr lang="pt-BR" sz="2000" b="1" dirty="0" smtClean="0"/>
              <a:t>Fig. 3.12.</a:t>
            </a:r>
            <a:r>
              <a:rPr lang="en-US" sz="2000" b="1" dirty="0" smtClean="0"/>
              <a:t> Variations of electrical resistivity (</a:t>
            </a:r>
            <a:r>
              <a:rPr lang="en-US" sz="2000" b="1" dirty="0" smtClean="0">
                <a:sym typeface="Symbol" pitchFamily="18" charset="2"/>
              </a:rPr>
              <a:t></a:t>
            </a:r>
            <a:r>
              <a:rPr lang="en-US" sz="2000" b="1" dirty="0" smtClean="0"/>
              <a:t>)as a</a:t>
            </a:r>
            <a:r>
              <a:rPr lang="en-US" sz="2000" b="1" baseline="-25000" dirty="0" smtClean="0"/>
              <a:t> </a:t>
            </a:r>
            <a:r>
              <a:rPr lang="en-US" sz="2000" b="1" dirty="0" smtClean="0"/>
              <a:t> function of </a:t>
            </a:r>
            <a:r>
              <a:rPr lang="en-US" sz="2000" b="1" dirty="0" smtClean="0">
                <a:sym typeface="Symbol" pitchFamily="18" charset="2"/>
              </a:rPr>
              <a:t></a:t>
            </a:r>
            <a:r>
              <a:rPr lang="en-US" sz="2000" b="1" baseline="-25000" dirty="0" smtClean="0"/>
              <a:t>o</a:t>
            </a:r>
            <a:r>
              <a:rPr lang="en-US" sz="2000" b="1" dirty="0" smtClean="0"/>
              <a:t> (1)  </a:t>
            </a:r>
          </a:p>
          <a:p>
            <a:pPr algn="ctr"/>
            <a:r>
              <a:rPr lang="en-US" sz="2000" b="1" dirty="0" smtClean="0"/>
              <a:t>and </a:t>
            </a:r>
            <a:r>
              <a:rPr lang="en-US" sz="2000" b="1" dirty="0" smtClean="0">
                <a:sym typeface="Symbol" pitchFamily="18" charset="2"/>
              </a:rPr>
              <a:t></a:t>
            </a:r>
            <a:r>
              <a:rPr lang="en-US" sz="2000" b="1" dirty="0" smtClean="0"/>
              <a:t> after SME (e). (2) </a:t>
            </a:r>
            <a:endParaRPr lang="pt-BR" sz="2000" b="1" dirty="0"/>
          </a:p>
        </p:txBody>
      </p:sp>
      <p:pic>
        <p:nvPicPr>
          <p:cNvPr id="15" name="Imagem 11"/>
          <p:cNvPicPr>
            <a:picLocks noChangeAspect="1"/>
          </p:cNvPicPr>
          <p:nvPr/>
        </p:nvPicPr>
        <p:blipFill>
          <a:blip r:embed="rId3" cstate="print"/>
          <a:srcRect l="7617" t="8421" r="12039" b="3860"/>
          <a:stretch>
            <a:fillRect/>
          </a:stretch>
        </p:blipFill>
        <p:spPr bwMode="auto">
          <a:xfrm>
            <a:off x="683568" y="1928802"/>
            <a:ext cx="5198357" cy="3960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rcRect l="7125" t="9310" r="12531" b="3127"/>
          <a:stretch>
            <a:fillRect/>
          </a:stretch>
        </p:blipFill>
        <p:spPr bwMode="auto">
          <a:xfrm>
            <a:off x="1908692" y="908720"/>
            <a:ext cx="5949456" cy="4572000"/>
          </a:xfrm>
          <a:prstGeom prst="rect">
            <a:avLst/>
          </a:prstGeom>
          <a:noFill/>
          <a:ln w="9525">
            <a:noFill/>
            <a:miter lim="800000"/>
            <a:headEnd/>
            <a:tailEnd/>
          </a:ln>
        </p:spPr>
      </p:pic>
      <p:sp>
        <p:nvSpPr>
          <p:cNvPr id="4" name="CaixaDeTexto 3"/>
          <p:cNvSpPr txBox="1"/>
          <p:nvPr/>
        </p:nvSpPr>
        <p:spPr>
          <a:xfrm>
            <a:off x="857224" y="5818038"/>
            <a:ext cx="8107264" cy="707886"/>
          </a:xfrm>
          <a:prstGeom prst="rect">
            <a:avLst/>
          </a:prstGeom>
          <a:noFill/>
        </p:spPr>
        <p:txBody>
          <a:bodyPr wrap="square" rtlCol="0">
            <a:spAutoFit/>
          </a:bodyPr>
          <a:lstStyle/>
          <a:p>
            <a:pPr algn="just"/>
            <a:r>
              <a:rPr lang="pt-BR" b="1" dirty="0" smtClean="0"/>
              <a:t>Fig. 3.13.  </a:t>
            </a:r>
            <a:r>
              <a:rPr lang="en-US" sz="2000" b="1" dirty="0" smtClean="0"/>
              <a:t>Variations of electrical resistivity (</a:t>
            </a:r>
            <a:r>
              <a:rPr lang="en-US" sz="2000" b="1" dirty="0" smtClean="0">
                <a:sym typeface="Symbol"/>
              </a:rPr>
              <a:t></a:t>
            </a:r>
            <a:r>
              <a:rPr lang="en-US" sz="2000" b="1" dirty="0" smtClean="0"/>
              <a:t>) (1), modulo E</a:t>
            </a:r>
            <a:r>
              <a:rPr lang="en-US" sz="2000" b="1" baseline="-25000" dirty="0" smtClean="0"/>
              <a:t>(20C)</a:t>
            </a:r>
            <a:r>
              <a:rPr lang="en-US" sz="2000" b="1" dirty="0" smtClean="0"/>
              <a:t> (2) and E</a:t>
            </a:r>
            <a:r>
              <a:rPr lang="en-US" sz="2000" b="1" baseline="-25000" dirty="0" smtClean="0"/>
              <a:t>(min) </a:t>
            </a:r>
            <a:r>
              <a:rPr lang="en-US" sz="2000" b="1" dirty="0" smtClean="0"/>
              <a:t> (3) in function of </a:t>
            </a:r>
            <a:r>
              <a:rPr lang="en-US" sz="2000" b="1" dirty="0" smtClean="0">
                <a:sym typeface="Symbol"/>
              </a:rPr>
              <a:t></a:t>
            </a:r>
            <a:r>
              <a:rPr lang="en-US" sz="2000" b="1" baseline="-25000" dirty="0" smtClean="0"/>
              <a:t>o</a:t>
            </a:r>
            <a:r>
              <a:rPr lang="en-US" sz="2000" b="1" dirty="0" smtClean="0"/>
              <a:t>, and </a:t>
            </a:r>
            <a:r>
              <a:rPr lang="en-US" sz="2000" b="1" dirty="0" smtClean="0">
                <a:sym typeface="Symbol"/>
              </a:rPr>
              <a:t></a:t>
            </a:r>
            <a:r>
              <a:rPr lang="en-US" sz="2000" b="1" dirty="0" smtClean="0"/>
              <a:t> after SME (4)</a:t>
            </a:r>
            <a:endParaRPr lang="pt-BR" sz="2000" b="1" dirty="0"/>
          </a:p>
        </p:txBody>
      </p:sp>
      <p:sp>
        <p:nvSpPr>
          <p:cNvPr id="6"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14348" y="5949280"/>
            <a:ext cx="5786478" cy="707886"/>
          </a:xfrm>
          <a:prstGeom prst="rect">
            <a:avLst/>
          </a:prstGeom>
          <a:noFill/>
        </p:spPr>
        <p:txBody>
          <a:bodyPr wrap="square" rtlCol="0">
            <a:spAutoFit/>
          </a:bodyPr>
          <a:lstStyle/>
          <a:p>
            <a:pPr algn="ctr"/>
            <a:r>
              <a:rPr lang="en-US" sz="2000" b="1" dirty="0" smtClean="0"/>
              <a:t>Fig. 3.14. </a:t>
            </a:r>
            <a:r>
              <a:rPr lang="en-US" sz="2000" b="1" dirty="0" err="1" smtClean="0"/>
              <a:t>Dilatomentric</a:t>
            </a:r>
            <a:r>
              <a:rPr lang="en-US" sz="2000" b="1" dirty="0" smtClean="0"/>
              <a:t> analysis of the </a:t>
            </a:r>
            <a:r>
              <a:rPr lang="en-US" sz="2000" b="1" dirty="0" err="1" smtClean="0"/>
              <a:t>TiNi</a:t>
            </a:r>
            <a:r>
              <a:rPr lang="en-US" sz="2000" b="1" dirty="0" smtClean="0"/>
              <a:t> alloy. </a:t>
            </a:r>
          </a:p>
          <a:p>
            <a:pPr algn="ctr"/>
            <a:r>
              <a:rPr lang="en-US" sz="2000" b="1" dirty="0" smtClean="0"/>
              <a:t>Initial non-deformed state.   </a:t>
            </a:r>
            <a:endParaRPr lang="en-US" sz="2000" b="1" dirty="0"/>
          </a:p>
        </p:txBody>
      </p:sp>
      <p:sp>
        <p:nvSpPr>
          <p:cNvPr id="6" name="TextBox 5"/>
          <p:cNvSpPr txBox="1"/>
          <p:nvPr/>
        </p:nvSpPr>
        <p:spPr>
          <a:xfrm>
            <a:off x="785786" y="857232"/>
            <a:ext cx="7858180" cy="461665"/>
          </a:xfrm>
          <a:prstGeom prst="rect">
            <a:avLst/>
          </a:prstGeom>
          <a:noFill/>
        </p:spPr>
        <p:txBody>
          <a:bodyPr wrap="square" rtlCol="0">
            <a:spAutoFit/>
          </a:bodyPr>
          <a:lstStyle/>
          <a:p>
            <a:pPr algn="ctr"/>
            <a:r>
              <a:rPr lang="en-US" sz="2400" b="1" dirty="0" err="1" smtClean="0"/>
              <a:t>Dilatometric</a:t>
            </a:r>
            <a:r>
              <a:rPr lang="en-US" sz="2400" b="1" dirty="0" smtClean="0"/>
              <a:t>   analysis</a:t>
            </a:r>
            <a:r>
              <a:rPr lang="ru-RU" sz="2400" b="1" dirty="0" smtClean="0"/>
              <a:t> </a:t>
            </a:r>
            <a:r>
              <a:rPr lang="en-US" sz="2400" b="1" dirty="0" smtClean="0"/>
              <a:t> of  annealed Ti-54 </a:t>
            </a:r>
            <a:r>
              <a:rPr lang="en-US" sz="2400" b="1" dirty="0" err="1" smtClean="0"/>
              <a:t>wt.%Ni</a:t>
            </a:r>
            <a:r>
              <a:rPr lang="en-US" sz="2400" b="1" dirty="0" smtClean="0"/>
              <a:t> alloy</a:t>
            </a:r>
            <a:r>
              <a:rPr lang="en-US" sz="2400" dirty="0" smtClean="0"/>
              <a:t>  </a:t>
            </a:r>
            <a:endParaRPr lang="en-US" sz="2400" dirty="0"/>
          </a:p>
        </p:txBody>
      </p:sp>
      <p:pic>
        <p:nvPicPr>
          <p:cNvPr id="7" name="Imagem 60"/>
          <p:cNvPicPr>
            <a:picLocks noChangeAspect="1"/>
          </p:cNvPicPr>
          <p:nvPr/>
        </p:nvPicPr>
        <p:blipFill>
          <a:blip r:embed="rId2" cstate="print"/>
          <a:srcRect l="8354" t="9375" r="12285" b="4514"/>
          <a:stretch>
            <a:fillRect/>
          </a:stretch>
        </p:blipFill>
        <p:spPr bwMode="auto">
          <a:xfrm>
            <a:off x="729559" y="1571612"/>
            <a:ext cx="5342639" cy="4104000"/>
          </a:xfrm>
          <a:prstGeom prst="rect">
            <a:avLst/>
          </a:prstGeom>
          <a:noFill/>
          <a:ln w="9525">
            <a:noFill/>
            <a:miter lim="800000"/>
            <a:headEnd/>
            <a:tailEnd/>
          </a:ln>
        </p:spPr>
      </p:pic>
      <p:sp>
        <p:nvSpPr>
          <p:cNvPr id="8" name="TextBox 7"/>
          <p:cNvSpPr txBox="1"/>
          <p:nvPr/>
        </p:nvSpPr>
        <p:spPr>
          <a:xfrm>
            <a:off x="6000760" y="1928802"/>
            <a:ext cx="2928926" cy="1631216"/>
          </a:xfrm>
          <a:prstGeom prst="rect">
            <a:avLst/>
          </a:prstGeom>
          <a:noFill/>
        </p:spPr>
        <p:txBody>
          <a:bodyPr wrap="square" rtlCol="0">
            <a:spAutoFit/>
          </a:bodyPr>
          <a:lstStyle/>
          <a:p>
            <a:pPr algn="just"/>
            <a:r>
              <a:rPr lang="en-US" sz="2000" dirty="0" smtClean="0"/>
              <a:t>RMT are evidenced on the dilatation curves of the </a:t>
            </a:r>
            <a:r>
              <a:rPr lang="en-US" sz="2000" dirty="0" err="1" smtClean="0"/>
              <a:t>undeformed</a:t>
            </a:r>
            <a:r>
              <a:rPr lang="en-US" sz="2000" dirty="0" smtClean="0"/>
              <a:t> </a:t>
            </a:r>
            <a:r>
              <a:rPr lang="en-US" sz="2000" dirty="0" err="1" smtClean="0"/>
              <a:t>TiNi</a:t>
            </a:r>
            <a:r>
              <a:rPr lang="en-US" sz="2000" dirty="0" smtClean="0"/>
              <a:t> alloy in the form of very slight inflexions.</a:t>
            </a:r>
            <a:endParaRPr lang="en-US" sz="2000" dirty="0"/>
          </a:p>
        </p:txBody>
      </p:sp>
      <p:sp>
        <p:nvSpPr>
          <p:cNvPr id="10"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857232"/>
            <a:ext cx="7858180" cy="461665"/>
          </a:xfrm>
          <a:prstGeom prst="rect">
            <a:avLst/>
          </a:prstGeom>
          <a:noFill/>
        </p:spPr>
        <p:txBody>
          <a:bodyPr wrap="square" rtlCol="0">
            <a:spAutoFit/>
          </a:bodyPr>
          <a:lstStyle/>
          <a:p>
            <a:r>
              <a:rPr lang="en-US" sz="2400" b="1" dirty="0" err="1" smtClean="0"/>
              <a:t>Dilatometric</a:t>
            </a:r>
            <a:r>
              <a:rPr lang="en-US" sz="2400" b="1" dirty="0" smtClean="0"/>
              <a:t>   analysis</a:t>
            </a:r>
            <a:r>
              <a:rPr lang="ru-RU" sz="2400" b="1" dirty="0" smtClean="0"/>
              <a:t> </a:t>
            </a:r>
            <a:r>
              <a:rPr lang="en-US" sz="2400" b="1" dirty="0" smtClean="0"/>
              <a:t> of  deformed Ti-54 </a:t>
            </a:r>
            <a:r>
              <a:rPr lang="en-US" sz="2400" b="1" dirty="0" err="1" smtClean="0"/>
              <a:t>wt.%Ni</a:t>
            </a:r>
            <a:r>
              <a:rPr lang="en-US" sz="2400" b="1" dirty="0" smtClean="0"/>
              <a:t> alloy</a:t>
            </a:r>
            <a:r>
              <a:rPr lang="en-US" sz="2400" dirty="0" smtClean="0"/>
              <a:t>  </a:t>
            </a:r>
            <a:endParaRPr lang="en-US" sz="2400" dirty="0"/>
          </a:p>
        </p:txBody>
      </p:sp>
      <p:grpSp>
        <p:nvGrpSpPr>
          <p:cNvPr id="18" name="Grupo 17"/>
          <p:cNvGrpSpPr/>
          <p:nvPr/>
        </p:nvGrpSpPr>
        <p:grpSpPr>
          <a:xfrm>
            <a:off x="0" y="1556792"/>
            <a:ext cx="8964488" cy="5223300"/>
            <a:chOff x="0" y="1556792"/>
            <a:chExt cx="8964488" cy="5223300"/>
          </a:xfrm>
        </p:grpSpPr>
        <p:sp>
          <p:nvSpPr>
            <p:cNvPr id="4" name="CaixaDeTexto 3"/>
            <p:cNvSpPr txBox="1"/>
            <p:nvPr/>
          </p:nvSpPr>
          <p:spPr>
            <a:xfrm>
              <a:off x="0" y="6072206"/>
              <a:ext cx="8964488" cy="707886"/>
            </a:xfrm>
            <a:prstGeom prst="rect">
              <a:avLst/>
            </a:prstGeom>
            <a:noFill/>
          </p:spPr>
          <p:txBody>
            <a:bodyPr wrap="square" rtlCol="0">
              <a:spAutoFit/>
            </a:bodyPr>
            <a:lstStyle/>
            <a:p>
              <a:pPr algn="ctr"/>
              <a:r>
                <a:rPr lang="en-US" sz="2000" b="1" dirty="0" smtClean="0"/>
                <a:t>Fig. 3.15. </a:t>
              </a:r>
              <a:r>
                <a:rPr lang="en-US" sz="2000" b="1" dirty="0" err="1" smtClean="0"/>
                <a:t>Dilatometric</a:t>
              </a:r>
              <a:r>
                <a:rPr lang="en-US" sz="2000" b="1" dirty="0" smtClean="0"/>
                <a:t> curves of </a:t>
              </a:r>
              <a:r>
                <a:rPr lang="en-US" sz="2000" b="1" dirty="0" err="1" smtClean="0"/>
                <a:t>TiNi</a:t>
              </a:r>
              <a:r>
                <a:rPr lang="en-US" sz="2000" b="1" dirty="0" smtClean="0"/>
                <a:t> initially deformed to different degree of initial deformation (</a:t>
              </a:r>
              <a:r>
                <a:rPr lang="en-US" sz="2000" b="1" dirty="0" smtClean="0">
                  <a:sym typeface="Symbol"/>
                </a:rPr>
                <a:t></a:t>
              </a:r>
              <a:r>
                <a:rPr lang="en-US" sz="2000" b="1" baseline="-25000" dirty="0" smtClean="0"/>
                <a:t>o</a:t>
              </a:r>
              <a:r>
                <a:rPr lang="en-US" sz="2000" b="1" dirty="0" smtClean="0"/>
                <a:t>):   2,2% (a), 4,2% (b), 7,3% (c), 11% (d),  19% (e), 30 (f)</a:t>
              </a:r>
              <a:endParaRPr lang="en-US" sz="2000" b="1" dirty="0"/>
            </a:p>
          </p:txBody>
        </p:sp>
        <p:pic>
          <p:nvPicPr>
            <p:cNvPr id="10" name="Imagem 481"/>
            <p:cNvPicPr>
              <a:picLocks noChangeAspect="1"/>
            </p:cNvPicPr>
            <p:nvPr/>
          </p:nvPicPr>
          <p:blipFill>
            <a:blip r:embed="rId2" cstate="print"/>
            <a:srcRect l="8586" t="10238" r="11111" b="3095"/>
            <a:stretch>
              <a:fillRect/>
            </a:stretch>
          </p:blipFill>
          <p:spPr bwMode="auto">
            <a:xfrm>
              <a:off x="0" y="1571612"/>
              <a:ext cx="2807579" cy="2160000"/>
            </a:xfrm>
            <a:prstGeom prst="rect">
              <a:avLst/>
            </a:prstGeom>
            <a:noFill/>
            <a:ln w="9525">
              <a:noFill/>
              <a:miter lim="800000"/>
              <a:headEnd/>
              <a:tailEnd/>
            </a:ln>
          </p:spPr>
        </p:pic>
        <p:pic>
          <p:nvPicPr>
            <p:cNvPr id="11" name="Imagem 479"/>
            <p:cNvPicPr>
              <a:picLocks noChangeAspect="1"/>
            </p:cNvPicPr>
            <p:nvPr/>
          </p:nvPicPr>
          <p:blipFill>
            <a:blip r:embed="rId3" cstate="print"/>
            <a:srcRect l="7760" t="10476" r="12740" b="4230"/>
            <a:stretch>
              <a:fillRect/>
            </a:stretch>
          </p:blipFill>
          <p:spPr bwMode="auto">
            <a:xfrm>
              <a:off x="2857488" y="1590752"/>
              <a:ext cx="2769040" cy="2124000"/>
            </a:xfrm>
            <a:prstGeom prst="rect">
              <a:avLst/>
            </a:prstGeom>
            <a:noFill/>
            <a:ln w="9525">
              <a:noFill/>
              <a:miter lim="800000"/>
              <a:headEnd/>
              <a:tailEnd/>
            </a:ln>
          </p:spPr>
        </p:pic>
        <p:pic>
          <p:nvPicPr>
            <p:cNvPr id="12" name="Imagem 482"/>
            <p:cNvPicPr>
              <a:picLocks noChangeAspect="1"/>
            </p:cNvPicPr>
            <p:nvPr/>
          </p:nvPicPr>
          <p:blipFill>
            <a:blip r:embed="rId4" cstate="print"/>
            <a:srcRect l="8589" t="10476" r="12929" b="3810"/>
            <a:stretch>
              <a:fillRect/>
            </a:stretch>
          </p:blipFill>
          <p:spPr bwMode="auto">
            <a:xfrm>
              <a:off x="5837619" y="1556792"/>
              <a:ext cx="2730891" cy="2124000"/>
            </a:xfrm>
            <a:prstGeom prst="rect">
              <a:avLst/>
            </a:prstGeom>
            <a:noFill/>
            <a:ln w="9525">
              <a:noFill/>
              <a:miter lim="800000"/>
              <a:headEnd/>
              <a:tailEnd/>
            </a:ln>
          </p:spPr>
        </p:pic>
        <p:pic>
          <p:nvPicPr>
            <p:cNvPr id="13" name="Imagem 480"/>
            <p:cNvPicPr>
              <a:picLocks noChangeAspect="1"/>
            </p:cNvPicPr>
            <p:nvPr/>
          </p:nvPicPr>
          <p:blipFill>
            <a:blip r:embed="rId5" cstate="print"/>
            <a:srcRect l="7412" t="9762" r="12423" b="3333"/>
            <a:stretch>
              <a:fillRect/>
            </a:stretch>
          </p:blipFill>
          <p:spPr bwMode="auto">
            <a:xfrm>
              <a:off x="285720" y="3913330"/>
              <a:ext cx="2754628" cy="2124000"/>
            </a:xfrm>
            <a:prstGeom prst="rect">
              <a:avLst/>
            </a:prstGeom>
            <a:noFill/>
            <a:ln w="9525">
              <a:noFill/>
              <a:miter lim="800000"/>
              <a:headEnd/>
              <a:tailEnd/>
            </a:ln>
          </p:spPr>
        </p:pic>
        <p:pic>
          <p:nvPicPr>
            <p:cNvPr id="14" name="Imagem 484"/>
            <p:cNvPicPr>
              <a:picLocks noChangeAspect="1"/>
            </p:cNvPicPr>
            <p:nvPr/>
          </p:nvPicPr>
          <p:blipFill>
            <a:blip r:embed="rId6" cstate="print"/>
            <a:srcRect l="8101" t="9762" r="12740" b="3717"/>
            <a:stretch>
              <a:fillRect/>
            </a:stretch>
          </p:blipFill>
          <p:spPr bwMode="auto">
            <a:xfrm>
              <a:off x="2928926" y="3929066"/>
              <a:ext cx="2730891" cy="2124000"/>
            </a:xfrm>
            <a:prstGeom prst="rect">
              <a:avLst/>
            </a:prstGeom>
            <a:noFill/>
            <a:ln w="9525">
              <a:noFill/>
              <a:miter lim="800000"/>
              <a:headEnd/>
              <a:tailEnd/>
            </a:ln>
          </p:spPr>
        </p:pic>
        <p:pic>
          <p:nvPicPr>
            <p:cNvPr id="25" name="Imagem 487"/>
            <p:cNvPicPr>
              <a:picLocks noChangeAspect="1"/>
            </p:cNvPicPr>
            <p:nvPr/>
          </p:nvPicPr>
          <p:blipFill>
            <a:blip r:embed="rId7" cstate="print"/>
            <a:srcRect l="7660" t="10609" r="12743" b="3837"/>
            <a:stretch>
              <a:fillRect/>
            </a:stretch>
          </p:blipFill>
          <p:spPr bwMode="auto">
            <a:xfrm>
              <a:off x="5776525" y="3984768"/>
              <a:ext cx="2795257" cy="2124000"/>
            </a:xfrm>
            <a:prstGeom prst="rect">
              <a:avLst/>
            </a:prstGeom>
            <a:noFill/>
            <a:ln w="9525">
              <a:noFill/>
              <a:miter lim="800000"/>
              <a:headEnd/>
              <a:tailEnd/>
            </a:ln>
          </p:spPr>
        </p:pic>
      </p:grpSp>
      <p:sp>
        <p:nvSpPr>
          <p:cNvPr id="26"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71472" y="5572140"/>
            <a:ext cx="8393016" cy="1292662"/>
          </a:xfrm>
          <a:prstGeom prst="rect">
            <a:avLst/>
          </a:prstGeom>
          <a:noFill/>
        </p:spPr>
        <p:txBody>
          <a:bodyPr wrap="square" rtlCol="0">
            <a:spAutoFit/>
          </a:bodyPr>
          <a:lstStyle/>
          <a:p>
            <a:pPr algn="just"/>
            <a:r>
              <a:rPr lang="en-US" sz="2000" b="1" dirty="0" smtClean="0"/>
              <a:t>Fig. 3.16. Curves of recovery of SME, accumulation of deformation of RSME (a), DTA (b) and volume fraction of B2-phase (c) in alloy Ti-54.wt.%Ni after tension of </a:t>
            </a:r>
            <a:r>
              <a:rPr lang="en-US" sz="2000" b="1" dirty="0" smtClean="0">
                <a:sym typeface="Symbol"/>
              </a:rPr>
              <a:t></a:t>
            </a:r>
            <a:r>
              <a:rPr lang="en-US" sz="2000" b="1" baseline="-25000" dirty="0" smtClean="0"/>
              <a:t>o</a:t>
            </a:r>
            <a:r>
              <a:rPr lang="en-US" sz="2000" b="1" dirty="0" smtClean="0"/>
              <a:t> 12,3% during two heating and cooling cycles. </a:t>
            </a:r>
          </a:p>
          <a:p>
            <a:pPr algn="just"/>
            <a:r>
              <a:rPr lang="en-US" b="1" dirty="0" smtClean="0"/>
              <a:t>( </a:t>
            </a:r>
            <a:r>
              <a:rPr lang="en-US" dirty="0" err="1" smtClean="0"/>
              <a:t>Kovneristyy</a:t>
            </a:r>
            <a:r>
              <a:rPr lang="en-US" dirty="0" smtClean="0"/>
              <a:t>, </a:t>
            </a:r>
            <a:r>
              <a:rPr lang="en-US" dirty="0" err="1" smtClean="0"/>
              <a:t>Fedotov</a:t>
            </a:r>
            <a:r>
              <a:rPr lang="en-US" dirty="0" smtClean="0"/>
              <a:t>,  </a:t>
            </a:r>
            <a:r>
              <a:rPr lang="en-US" dirty="0" err="1" smtClean="0"/>
              <a:t>Matlakhova</a:t>
            </a:r>
            <a:r>
              <a:rPr lang="en-US" dirty="0" smtClean="0"/>
              <a:t>&amp; </a:t>
            </a:r>
            <a:r>
              <a:rPr lang="en-US" dirty="0" err="1" smtClean="0"/>
              <a:t>Oleinikova</a:t>
            </a:r>
            <a:r>
              <a:rPr lang="en-US" dirty="0" smtClean="0"/>
              <a:t>, 1986</a:t>
            </a:r>
            <a:r>
              <a:rPr lang="en-US" b="1" dirty="0" smtClean="0"/>
              <a:t>)</a:t>
            </a:r>
            <a:endParaRPr lang="en-US" b="1" dirty="0"/>
          </a:p>
        </p:txBody>
      </p:sp>
      <p:pic>
        <p:nvPicPr>
          <p:cNvPr id="18" name="Imagem 460" descr="Figura  14 DTA-Dilatom-R-X 12 final.jpg"/>
          <p:cNvPicPr>
            <a:picLocks noChangeAspect="1"/>
          </p:cNvPicPr>
          <p:nvPr/>
        </p:nvPicPr>
        <p:blipFill>
          <a:blip r:embed="rId2" cstate="print"/>
          <a:srcRect t="949" r="7012" b="3522"/>
          <a:stretch>
            <a:fillRect/>
          </a:stretch>
        </p:blipFill>
        <p:spPr>
          <a:xfrm>
            <a:off x="571472" y="571480"/>
            <a:ext cx="4129442" cy="5000660"/>
          </a:xfrm>
          <a:prstGeom prst="rect">
            <a:avLst/>
          </a:prstGeom>
        </p:spPr>
      </p:pic>
      <p:sp>
        <p:nvSpPr>
          <p:cNvPr id="21" name="TextBox 20"/>
          <p:cNvSpPr txBox="1"/>
          <p:nvPr/>
        </p:nvSpPr>
        <p:spPr>
          <a:xfrm>
            <a:off x="4929190" y="714356"/>
            <a:ext cx="4071934" cy="4893647"/>
          </a:xfrm>
          <a:prstGeom prst="rect">
            <a:avLst/>
          </a:prstGeom>
          <a:noFill/>
        </p:spPr>
        <p:txBody>
          <a:bodyPr wrap="square" rtlCol="0">
            <a:spAutoFit/>
          </a:bodyPr>
          <a:lstStyle/>
          <a:p>
            <a:pPr algn="just"/>
            <a:r>
              <a:rPr lang="en-US" sz="2200" b="1" dirty="0" smtClean="0">
                <a:solidFill>
                  <a:srgbClr val="FF0000"/>
                </a:solidFill>
              </a:rPr>
              <a:t>SME</a:t>
            </a:r>
          </a:p>
          <a:p>
            <a:pPr algn="just"/>
            <a:r>
              <a:rPr lang="en-US" b="1" dirty="0" smtClean="0"/>
              <a:t>can be picked out: </a:t>
            </a:r>
            <a:endParaRPr lang="en-US" b="1" dirty="0" smtClean="0">
              <a:solidFill>
                <a:srgbClr val="FF0000"/>
              </a:solidFill>
            </a:endParaRPr>
          </a:p>
          <a:p>
            <a:pPr algn="just"/>
            <a:r>
              <a:rPr lang="en-US" b="1" dirty="0" smtClean="0"/>
              <a:t>Stages (</a:t>
            </a:r>
            <a:r>
              <a:rPr lang="en-US" b="1" dirty="0" smtClean="0">
                <a:solidFill>
                  <a:srgbClr val="FF0000"/>
                </a:solidFill>
                <a:effectLst>
                  <a:outerShdw blurRad="38100" dist="38100" dir="2700000" algn="tl">
                    <a:srgbClr val="000000">
                      <a:alpha val="43137"/>
                    </a:srgbClr>
                  </a:outerShdw>
                </a:effectLst>
              </a:rPr>
              <a:t>A-B</a:t>
            </a:r>
            <a:r>
              <a:rPr lang="en-US" b="1" dirty="0" smtClean="0"/>
              <a:t>) and (</a:t>
            </a:r>
            <a:r>
              <a:rPr lang="en-US" b="1" dirty="0" smtClean="0">
                <a:solidFill>
                  <a:srgbClr val="FF0000"/>
                </a:solidFill>
                <a:effectLst>
                  <a:outerShdw blurRad="38100" dist="38100" dir="2700000" algn="tl">
                    <a:srgbClr val="000000">
                      <a:alpha val="43137"/>
                    </a:srgbClr>
                  </a:outerShdw>
                </a:effectLst>
              </a:rPr>
              <a:t>C-D</a:t>
            </a:r>
            <a:r>
              <a:rPr lang="en-US" b="1" dirty="0" smtClean="0"/>
              <a:t>), where the extended specimen contracts slightly</a:t>
            </a:r>
          </a:p>
          <a:p>
            <a:pPr algn="just"/>
            <a:endParaRPr lang="en-US" sz="1000" b="1" dirty="0" smtClean="0"/>
          </a:p>
          <a:p>
            <a:pPr algn="just"/>
            <a:r>
              <a:rPr lang="en-US" b="1" dirty="0" smtClean="0"/>
              <a:t>Stage (</a:t>
            </a:r>
            <a:r>
              <a:rPr lang="en-US" b="1" dirty="0" smtClean="0">
                <a:solidFill>
                  <a:srgbClr val="FF0000"/>
                </a:solidFill>
                <a:effectLst>
                  <a:outerShdw blurRad="38100" dist="38100" dir="2700000" algn="tl">
                    <a:srgbClr val="000000">
                      <a:alpha val="43137"/>
                    </a:srgbClr>
                  </a:outerShdw>
                </a:effectLst>
              </a:rPr>
              <a:t>B-C</a:t>
            </a:r>
            <a:r>
              <a:rPr lang="en-US" b="1" dirty="0" smtClean="0">
                <a:effectLst>
                  <a:outerShdw blurRad="38100" dist="38100" dir="2700000" algn="tl">
                    <a:srgbClr val="000000">
                      <a:alpha val="43137"/>
                    </a:srgbClr>
                  </a:outerShdw>
                </a:effectLst>
              </a:rPr>
              <a:t>)</a:t>
            </a:r>
            <a:r>
              <a:rPr lang="en-US" b="1" dirty="0" smtClean="0">
                <a:solidFill>
                  <a:srgbClr val="FF0000"/>
                </a:solidFill>
                <a:effectLst>
                  <a:outerShdw blurRad="38100" dist="38100" dir="2700000" algn="tl">
                    <a:srgbClr val="000000">
                      <a:alpha val="43137"/>
                    </a:srgbClr>
                  </a:outerShdw>
                </a:effectLst>
              </a:rPr>
              <a:t> -</a:t>
            </a:r>
            <a:r>
              <a:rPr lang="en-US" b="1" dirty="0" smtClean="0"/>
              <a:t> where there is intensive shortening</a:t>
            </a:r>
          </a:p>
          <a:p>
            <a:pPr algn="just"/>
            <a:r>
              <a:rPr lang="en-US" b="1" dirty="0" smtClean="0"/>
              <a:t>and the accumulated strain is recovered, characterizing the SME </a:t>
            </a:r>
          </a:p>
          <a:p>
            <a:pPr algn="just"/>
            <a:endParaRPr lang="en-US" sz="1000" b="1" dirty="0" smtClean="0"/>
          </a:p>
          <a:p>
            <a:pPr algn="just"/>
            <a:r>
              <a:rPr lang="en-US" b="1" dirty="0" smtClean="0"/>
              <a:t>Stage (</a:t>
            </a:r>
            <a:r>
              <a:rPr lang="en-US" b="1" dirty="0" smtClean="0">
                <a:solidFill>
                  <a:srgbClr val="FF0000"/>
                </a:solidFill>
              </a:rPr>
              <a:t>D-E</a:t>
            </a:r>
            <a:r>
              <a:rPr lang="en-US" b="1" dirty="0" smtClean="0"/>
              <a:t>)</a:t>
            </a:r>
            <a:r>
              <a:rPr lang="en-US" b="1" dirty="0" smtClean="0">
                <a:solidFill>
                  <a:srgbClr val="FF0000"/>
                </a:solidFill>
                <a:effectLst>
                  <a:outerShdw blurRad="38100" dist="38100" dir="2700000" algn="tl">
                    <a:srgbClr val="000000">
                      <a:alpha val="43137"/>
                    </a:srgbClr>
                  </a:outerShdw>
                </a:effectLst>
              </a:rPr>
              <a:t> </a:t>
            </a:r>
            <a:r>
              <a:rPr lang="en-US" b="1" dirty="0" smtClean="0"/>
              <a:t>where thermal expansion takes place. </a:t>
            </a:r>
          </a:p>
          <a:p>
            <a:pPr algn="just"/>
            <a:endParaRPr lang="en-US" sz="1000" b="1" dirty="0" smtClean="0"/>
          </a:p>
          <a:p>
            <a:pPr algn="just"/>
            <a:r>
              <a:rPr lang="en-US" b="1" dirty="0" smtClean="0"/>
              <a:t>The ordinate of the point </a:t>
            </a:r>
            <a:r>
              <a:rPr lang="en-US" b="1" dirty="0" smtClean="0">
                <a:solidFill>
                  <a:srgbClr val="FF0000"/>
                </a:solidFill>
                <a:effectLst>
                  <a:outerShdw blurRad="38100" dist="38100" dir="2700000" algn="tl">
                    <a:srgbClr val="000000">
                      <a:alpha val="43137"/>
                    </a:srgbClr>
                  </a:outerShdw>
                </a:effectLst>
              </a:rPr>
              <a:t>D</a:t>
            </a:r>
            <a:r>
              <a:rPr lang="en-US" b="1" dirty="0" smtClean="0"/>
              <a:t> corresponds to the largest value of the SME for the given strain - </a:t>
            </a:r>
            <a:r>
              <a:rPr lang="en-US" b="1" dirty="0" smtClean="0">
                <a:solidFill>
                  <a:srgbClr val="0070C0"/>
                </a:solidFill>
                <a:effectLst>
                  <a:outerShdw blurRad="38100" dist="38100" dir="2700000" algn="tl">
                    <a:srgbClr val="000000">
                      <a:alpha val="43137"/>
                    </a:srgbClr>
                  </a:outerShdw>
                </a:effectLst>
                <a:sym typeface="Symbol"/>
              </a:rPr>
              <a:t></a:t>
            </a:r>
            <a:r>
              <a:rPr lang="en-US" b="1" dirty="0" smtClean="0">
                <a:solidFill>
                  <a:srgbClr val="0070C0"/>
                </a:solidFill>
                <a:effectLst>
                  <a:outerShdw blurRad="38100" dist="38100" dir="2700000" algn="tl">
                    <a:srgbClr val="000000">
                      <a:alpha val="43137"/>
                    </a:srgbClr>
                  </a:outerShdw>
                </a:effectLst>
              </a:rPr>
              <a:t>h/h</a:t>
            </a:r>
            <a:r>
              <a:rPr lang="en-US" b="1" baseline="-25000" dirty="0" smtClean="0">
                <a:solidFill>
                  <a:srgbClr val="0070C0"/>
                </a:solidFill>
                <a:effectLst>
                  <a:outerShdw blurRad="38100" dist="38100" dir="2700000" algn="tl">
                    <a:srgbClr val="000000">
                      <a:alpha val="43137"/>
                    </a:srgbClr>
                  </a:outerShdw>
                </a:effectLst>
              </a:rPr>
              <a:t>o</a:t>
            </a:r>
            <a:r>
              <a:rPr lang="en-US" b="1" dirty="0" smtClean="0"/>
              <a:t> </a:t>
            </a:r>
          </a:p>
          <a:p>
            <a:pPr algn="just"/>
            <a:r>
              <a:rPr lang="en-US" b="1" dirty="0" smtClean="0"/>
              <a:t>(</a:t>
            </a:r>
            <a:r>
              <a:rPr lang="en-US" b="1" dirty="0" smtClean="0">
                <a:solidFill>
                  <a:srgbClr val="0070C0"/>
                </a:solidFill>
                <a:effectLst>
                  <a:outerShdw blurRad="38100" dist="38100" dir="2700000" algn="tl">
                    <a:srgbClr val="000000">
                      <a:alpha val="43137"/>
                    </a:srgbClr>
                  </a:outerShdw>
                </a:effectLst>
              </a:rPr>
              <a:t>h</a:t>
            </a:r>
            <a:r>
              <a:rPr lang="en-US" b="1" baseline="-25000" dirty="0" smtClean="0">
                <a:solidFill>
                  <a:srgbClr val="0070C0"/>
                </a:solidFill>
                <a:effectLst>
                  <a:outerShdw blurRad="38100" dist="38100" dir="2700000" algn="tl">
                    <a:srgbClr val="000000">
                      <a:alpha val="43137"/>
                    </a:srgbClr>
                  </a:outerShdw>
                </a:effectLst>
              </a:rPr>
              <a:t>o</a:t>
            </a:r>
            <a:r>
              <a:rPr lang="en-US" b="1" dirty="0" smtClean="0"/>
              <a:t> is the size of the deformed specimen, and </a:t>
            </a:r>
            <a:r>
              <a:rPr lang="en-US" b="1" dirty="0" smtClean="0">
                <a:solidFill>
                  <a:srgbClr val="0070C0"/>
                </a:solidFill>
                <a:effectLst>
                  <a:outerShdw blurRad="38100" dist="38100" dir="2700000" algn="tl">
                    <a:srgbClr val="000000">
                      <a:alpha val="43137"/>
                    </a:srgbClr>
                  </a:outerShdw>
                </a:effectLst>
                <a:sym typeface="Symbol"/>
              </a:rPr>
              <a:t></a:t>
            </a:r>
            <a:r>
              <a:rPr lang="en-US" b="1" dirty="0" smtClean="0">
                <a:solidFill>
                  <a:srgbClr val="0070C0"/>
                </a:solidFill>
                <a:effectLst>
                  <a:outerShdw blurRad="38100" dist="38100" dir="2700000" algn="tl">
                    <a:srgbClr val="000000">
                      <a:alpha val="43137"/>
                    </a:srgbClr>
                  </a:outerShdw>
                </a:effectLst>
              </a:rPr>
              <a:t>h</a:t>
            </a:r>
            <a:r>
              <a:rPr lang="en-US" b="1" dirty="0" smtClean="0"/>
              <a:t> – the change in size)</a:t>
            </a:r>
            <a:endParaRPr lang="en-US" b="1" dirty="0"/>
          </a:p>
        </p:txBody>
      </p:sp>
      <p:sp>
        <p:nvSpPr>
          <p:cNvPr id="25"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
        <p:nvSpPr>
          <p:cNvPr id="8" name="TextBox 7"/>
          <p:cNvSpPr txBox="1"/>
          <p:nvPr/>
        </p:nvSpPr>
        <p:spPr>
          <a:xfrm>
            <a:off x="4429124" y="2136480"/>
            <a:ext cx="428628" cy="307777"/>
          </a:xfrm>
          <a:prstGeom prst="rect">
            <a:avLst/>
          </a:prstGeom>
          <a:noFill/>
        </p:spPr>
        <p:txBody>
          <a:bodyPr wrap="square" rtlCol="0">
            <a:spAutoFit/>
          </a:bodyPr>
          <a:lstStyle/>
          <a:p>
            <a:r>
              <a:rPr lang="en-US" sz="1400" dirty="0" smtClean="0"/>
              <a:t>E</a:t>
            </a:r>
            <a:endParaRPr lang="en-US" sz="1400" dirty="0"/>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929222" y="714356"/>
            <a:ext cx="4143372" cy="4185761"/>
          </a:xfrm>
          <a:prstGeom prst="rect">
            <a:avLst/>
          </a:prstGeom>
          <a:noFill/>
        </p:spPr>
        <p:txBody>
          <a:bodyPr wrap="square" rtlCol="0">
            <a:spAutoFit/>
          </a:bodyPr>
          <a:lstStyle/>
          <a:p>
            <a:r>
              <a:rPr lang="en-US" sz="2200" b="1" dirty="0" smtClean="0">
                <a:solidFill>
                  <a:srgbClr val="FF0000"/>
                </a:solidFill>
              </a:rPr>
              <a:t>RSME</a:t>
            </a:r>
          </a:p>
          <a:p>
            <a:pPr algn="just"/>
            <a:r>
              <a:rPr lang="en-US" b="1" dirty="0" smtClean="0">
                <a:solidFill>
                  <a:srgbClr val="0070C0"/>
                </a:solidFill>
              </a:rPr>
              <a:t>During cooling </a:t>
            </a:r>
            <a:r>
              <a:rPr lang="en-US" b="1" dirty="0" smtClean="0"/>
              <a:t>after SME, the specimens 1) at first become slightly shorter, due to thermal contraction, and 2) when Ms is attained, the direct MT is accompanied by an anomalous increase in length of the specimen.  </a:t>
            </a:r>
          </a:p>
          <a:p>
            <a:pPr algn="just"/>
            <a:r>
              <a:rPr lang="en-US" b="1" dirty="0" smtClean="0">
                <a:solidFill>
                  <a:srgbClr val="FF0000"/>
                </a:solidFill>
              </a:rPr>
              <a:t>During repeat heating</a:t>
            </a:r>
            <a:r>
              <a:rPr lang="en-US" b="1" dirty="0" smtClean="0"/>
              <a:t>, there is an intensive </a:t>
            </a:r>
            <a:r>
              <a:rPr lang="en-US" b="1" dirty="0" err="1" smtClean="0"/>
              <a:t>endothermal</a:t>
            </a:r>
            <a:r>
              <a:rPr lang="en-US" b="1" dirty="0" smtClean="0"/>
              <a:t> reaction and contraction, associated with the RSME  and RMT, </a:t>
            </a:r>
          </a:p>
          <a:p>
            <a:pPr algn="just"/>
            <a:endParaRPr lang="en-US" b="1" dirty="0" smtClean="0"/>
          </a:p>
          <a:p>
            <a:pPr algn="just"/>
            <a:r>
              <a:rPr lang="en-US" b="1" dirty="0" smtClean="0"/>
              <a:t>However the critical temperatures fall for largest initial deformations (20-30%). </a:t>
            </a:r>
          </a:p>
          <a:p>
            <a:pPr algn="just"/>
            <a:endParaRPr lang="en-US" sz="1000" b="1" dirty="0" smtClean="0"/>
          </a:p>
        </p:txBody>
      </p:sp>
      <p:sp>
        <p:nvSpPr>
          <p:cNvPr id="6"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pic>
        <p:nvPicPr>
          <p:cNvPr id="10" name="Picture 2"/>
          <p:cNvPicPr>
            <a:picLocks noChangeAspect="1" noChangeArrowheads="1"/>
          </p:cNvPicPr>
          <p:nvPr/>
        </p:nvPicPr>
        <p:blipFill>
          <a:blip r:embed="rId2"/>
          <a:srcRect/>
          <a:stretch>
            <a:fillRect/>
          </a:stretch>
        </p:blipFill>
        <p:spPr bwMode="auto">
          <a:xfrm>
            <a:off x="8286776" y="6357958"/>
            <a:ext cx="762000" cy="400050"/>
          </a:xfrm>
          <a:prstGeom prst="rect">
            <a:avLst/>
          </a:prstGeom>
          <a:noFill/>
          <a:ln w="9525">
            <a:noFill/>
            <a:miter lim="800000"/>
            <a:headEnd/>
            <a:tailEnd/>
          </a:ln>
          <a:effectLst/>
        </p:spPr>
      </p:pic>
      <p:pic>
        <p:nvPicPr>
          <p:cNvPr id="12" name="Imagem 460" descr="Figura  14 DTA-Dilatom-R-X 12 final.jpg"/>
          <p:cNvPicPr>
            <a:picLocks noChangeAspect="1"/>
          </p:cNvPicPr>
          <p:nvPr/>
        </p:nvPicPr>
        <p:blipFill>
          <a:blip r:embed="rId3" cstate="print"/>
          <a:srcRect t="949" r="7012" b="3522"/>
          <a:stretch>
            <a:fillRect/>
          </a:stretch>
        </p:blipFill>
        <p:spPr>
          <a:xfrm>
            <a:off x="571472" y="571480"/>
            <a:ext cx="4129442" cy="5000660"/>
          </a:xfrm>
          <a:prstGeom prst="rect">
            <a:avLst/>
          </a:prstGeom>
        </p:spPr>
      </p:pic>
      <p:sp>
        <p:nvSpPr>
          <p:cNvPr id="13" name="CaixaDeTexto 3"/>
          <p:cNvSpPr txBox="1"/>
          <p:nvPr/>
        </p:nvSpPr>
        <p:spPr>
          <a:xfrm>
            <a:off x="571472" y="5572140"/>
            <a:ext cx="8393016" cy="1292662"/>
          </a:xfrm>
          <a:prstGeom prst="rect">
            <a:avLst/>
          </a:prstGeom>
          <a:noFill/>
        </p:spPr>
        <p:txBody>
          <a:bodyPr wrap="square" rtlCol="0">
            <a:spAutoFit/>
          </a:bodyPr>
          <a:lstStyle/>
          <a:p>
            <a:pPr algn="just"/>
            <a:r>
              <a:rPr lang="en-US" sz="2000" b="1" dirty="0" smtClean="0"/>
              <a:t>Fig. 3.16. Curves of recovery of SME, accumulation of deformation of RSME (a), DTA (b) and volume fraction of B2-phase (c) in alloy Ti-54.wt.%Ni after tension of </a:t>
            </a:r>
            <a:r>
              <a:rPr lang="en-US" sz="2000" b="1" dirty="0" smtClean="0">
                <a:sym typeface="Symbol"/>
              </a:rPr>
              <a:t></a:t>
            </a:r>
            <a:r>
              <a:rPr lang="en-US" sz="2000" b="1" baseline="-25000" dirty="0" smtClean="0"/>
              <a:t>o</a:t>
            </a:r>
            <a:r>
              <a:rPr lang="en-US" sz="2000" b="1" dirty="0" smtClean="0"/>
              <a:t> 12,3% during two heating and cooling cycles. </a:t>
            </a:r>
          </a:p>
          <a:p>
            <a:pPr algn="just"/>
            <a:r>
              <a:rPr lang="en-US" b="1" dirty="0" smtClean="0"/>
              <a:t>( </a:t>
            </a:r>
            <a:r>
              <a:rPr lang="en-US" dirty="0" err="1" smtClean="0"/>
              <a:t>Kovneristyy</a:t>
            </a:r>
            <a:r>
              <a:rPr lang="en-US" dirty="0" smtClean="0"/>
              <a:t>, </a:t>
            </a:r>
            <a:r>
              <a:rPr lang="en-US" dirty="0" err="1" smtClean="0"/>
              <a:t>Fedotov</a:t>
            </a:r>
            <a:r>
              <a:rPr lang="en-US" dirty="0" smtClean="0"/>
              <a:t>,  </a:t>
            </a:r>
            <a:r>
              <a:rPr lang="en-US" dirty="0" err="1" smtClean="0"/>
              <a:t>Matlakhova</a:t>
            </a:r>
            <a:r>
              <a:rPr lang="en-US" dirty="0" smtClean="0"/>
              <a:t>&amp; </a:t>
            </a:r>
            <a:r>
              <a:rPr lang="en-US" dirty="0" err="1" smtClean="0"/>
              <a:t>Oleinikova</a:t>
            </a:r>
            <a:r>
              <a:rPr lang="en-US" dirty="0" smtClean="0"/>
              <a:t>, 1986</a:t>
            </a:r>
            <a:r>
              <a:rPr lang="en-US" b="1" dirty="0" smtClean="0"/>
              <a:t>)</a:t>
            </a:r>
            <a:endParaRPr lang="en-US" b="1" dirty="0"/>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44808" y="6068817"/>
            <a:ext cx="8784976" cy="707886"/>
          </a:xfrm>
          <a:prstGeom prst="rect">
            <a:avLst/>
          </a:prstGeom>
          <a:noFill/>
        </p:spPr>
        <p:txBody>
          <a:bodyPr wrap="square" rtlCol="0">
            <a:spAutoFit/>
          </a:bodyPr>
          <a:lstStyle/>
          <a:p>
            <a:pPr algn="ctr"/>
            <a:r>
              <a:rPr lang="en-US" sz="2000" b="1" dirty="0" smtClean="0"/>
              <a:t>Fig. 3.17. Values of </a:t>
            </a:r>
            <a:r>
              <a:rPr lang="en-US" sz="2000" b="1" dirty="0" err="1" smtClean="0"/>
              <a:t>SME</a:t>
            </a:r>
            <a:r>
              <a:rPr lang="en-US" sz="2000" b="1" baseline="-25000" dirty="0" err="1" smtClean="0"/>
              <a:t>max</a:t>
            </a:r>
            <a:r>
              <a:rPr lang="en-US" sz="2000" b="1" dirty="0" smtClean="0"/>
              <a:t>, SME</a:t>
            </a:r>
            <a:r>
              <a:rPr lang="en-US" sz="2000" b="1" baseline="-25000" dirty="0" smtClean="0"/>
              <a:t>20C</a:t>
            </a:r>
            <a:r>
              <a:rPr lang="en-US" sz="2000" b="1" dirty="0" smtClean="0"/>
              <a:t> and RSME  of the </a:t>
            </a:r>
            <a:r>
              <a:rPr lang="en-US" sz="2000" b="1" dirty="0" err="1" smtClean="0"/>
              <a:t>TiNi</a:t>
            </a:r>
            <a:r>
              <a:rPr lang="en-US" sz="2000" b="1" dirty="0" smtClean="0"/>
              <a:t> alloy</a:t>
            </a:r>
          </a:p>
          <a:p>
            <a:pPr algn="ctr"/>
            <a:r>
              <a:rPr lang="en-US" sz="2000" b="1" dirty="0" smtClean="0"/>
              <a:t>in a function of </a:t>
            </a:r>
            <a:r>
              <a:rPr lang="en-US" sz="2000" b="1" dirty="0" smtClean="0">
                <a:sym typeface="Symbol"/>
              </a:rPr>
              <a:t></a:t>
            </a:r>
            <a:r>
              <a:rPr lang="en-US" sz="2000" b="1" baseline="-25000" dirty="0" smtClean="0"/>
              <a:t>o</a:t>
            </a:r>
            <a:endParaRPr lang="en-US" sz="2000" b="1" dirty="0"/>
          </a:p>
        </p:txBody>
      </p:sp>
      <p:sp>
        <p:nvSpPr>
          <p:cNvPr id="6" name="TextBox 5"/>
          <p:cNvSpPr txBox="1"/>
          <p:nvPr/>
        </p:nvSpPr>
        <p:spPr>
          <a:xfrm>
            <a:off x="571472" y="857232"/>
            <a:ext cx="7858180" cy="461665"/>
          </a:xfrm>
          <a:prstGeom prst="rect">
            <a:avLst/>
          </a:prstGeom>
          <a:noFill/>
        </p:spPr>
        <p:txBody>
          <a:bodyPr wrap="square" rtlCol="0">
            <a:spAutoFit/>
          </a:bodyPr>
          <a:lstStyle/>
          <a:p>
            <a:pPr algn="ctr"/>
            <a:r>
              <a:rPr lang="en-US" sz="2400" b="1" dirty="0" smtClean="0"/>
              <a:t>Deformation  and SME – RSME.  Ti-54 </a:t>
            </a:r>
            <a:r>
              <a:rPr lang="en-US" sz="2400" b="1" dirty="0" err="1" smtClean="0"/>
              <a:t>wt.%Ni</a:t>
            </a:r>
            <a:r>
              <a:rPr lang="en-US" sz="2400" b="1" dirty="0" smtClean="0"/>
              <a:t> alloy</a:t>
            </a:r>
            <a:r>
              <a:rPr lang="en-US" sz="2400" dirty="0" smtClean="0"/>
              <a:t>  </a:t>
            </a:r>
            <a:endParaRPr lang="en-US" sz="2400" dirty="0"/>
          </a:p>
        </p:txBody>
      </p:sp>
      <p:sp>
        <p:nvSpPr>
          <p:cNvPr id="8" name="TextBox 7"/>
          <p:cNvSpPr txBox="1"/>
          <p:nvPr/>
        </p:nvSpPr>
        <p:spPr>
          <a:xfrm>
            <a:off x="5715008" y="1621588"/>
            <a:ext cx="3357586" cy="4093428"/>
          </a:xfrm>
          <a:prstGeom prst="rect">
            <a:avLst/>
          </a:prstGeom>
          <a:noFill/>
        </p:spPr>
        <p:txBody>
          <a:bodyPr wrap="square" rtlCol="0">
            <a:spAutoFit/>
          </a:bodyPr>
          <a:lstStyle/>
          <a:p>
            <a:pPr algn="just"/>
            <a:r>
              <a:rPr lang="en-US" sz="2000" dirty="0" smtClean="0">
                <a:effectLst>
                  <a:outerShdw blurRad="38100" dist="38100" dir="2700000" algn="tl">
                    <a:srgbClr val="000000">
                      <a:alpha val="43137"/>
                    </a:srgbClr>
                  </a:outerShdw>
                </a:effectLst>
              </a:rPr>
              <a:t>When </a:t>
            </a:r>
            <a:r>
              <a:rPr lang="en-US" sz="2000" dirty="0" smtClean="0">
                <a:effectLst>
                  <a:outerShdw blurRad="38100" dist="38100" dir="2700000" algn="tl">
                    <a:srgbClr val="000000">
                      <a:alpha val="43137"/>
                    </a:srgbClr>
                  </a:outerShdw>
                </a:effectLst>
                <a:sym typeface="Symbol"/>
              </a:rPr>
              <a:t></a:t>
            </a:r>
            <a:r>
              <a:rPr lang="en-US" sz="2000" baseline="-25000" dirty="0" smtClean="0">
                <a:effectLst>
                  <a:outerShdw blurRad="38100" dist="38100" dir="2700000" algn="tl">
                    <a:srgbClr val="000000">
                      <a:alpha val="43137"/>
                    </a:srgbClr>
                  </a:outerShdw>
                </a:effectLst>
              </a:rPr>
              <a:t>o</a:t>
            </a:r>
            <a:r>
              <a:rPr lang="en-US" sz="2000" dirty="0" smtClean="0">
                <a:effectLst>
                  <a:outerShdw blurRad="38100" dist="38100" dir="2700000" algn="tl">
                    <a:srgbClr val="000000">
                      <a:alpha val="43137"/>
                    </a:srgbClr>
                  </a:outerShdw>
                </a:effectLst>
              </a:rPr>
              <a:t> rises to 7%, coinciding with the end of the  “pseudo- plateau </a:t>
            </a:r>
            <a:r>
              <a:rPr lang="en-US" sz="2000" dirty="0" smtClean="0">
                <a:solidFill>
                  <a:srgbClr val="C00000"/>
                </a:solidFill>
                <a:effectLst>
                  <a:outerShdw blurRad="38100" dist="38100" dir="2700000" algn="tl">
                    <a:srgbClr val="000000">
                      <a:alpha val="43137"/>
                    </a:srgbClr>
                  </a:outerShdw>
                </a:effectLst>
              </a:rPr>
              <a:t>”,  SME max exhibit  4,8-4,9% and  after  </a:t>
            </a:r>
            <a:r>
              <a:rPr lang="en-US" sz="2000" dirty="0" smtClean="0">
                <a:effectLst>
                  <a:outerShdw blurRad="38100" dist="38100" dir="2700000" algn="tl">
                    <a:srgbClr val="000000">
                      <a:alpha val="43137"/>
                    </a:srgbClr>
                  </a:outerShdw>
                </a:effectLst>
              </a:rPr>
              <a:t>then falls.</a:t>
            </a:r>
          </a:p>
          <a:p>
            <a:pPr algn="just"/>
            <a:endParaRPr lang="en-US" sz="2000" dirty="0" smtClean="0">
              <a:effectLst>
                <a:outerShdw blurRad="38100" dist="38100" dir="2700000" algn="tl">
                  <a:srgbClr val="000000">
                    <a:alpha val="43137"/>
                  </a:srgbClr>
                </a:outerShdw>
              </a:effectLst>
            </a:endParaRPr>
          </a:p>
          <a:p>
            <a:pPr algn="just"/>
            <a:r>
              <a:rPr lang="en-US" sz="2000" dirty="0" smtClean="0">
                <a:effectLst>
                  <a:outerShdw blurRad="38100" dist="38100" dir="2700000" algn="tl">
                    <a:srgbClr val="000000">
                      <a:alpha val="43137"/>
                    </a:srgbClr>
                  </a:outerShdw>
                </a:effectLst>
              </a:rPr>
              <a:t>When </a:t>
            </a:r>
            <a:r>
              <a:rPr lang="en-US" sz="2000" dirty="0" smtClean="0">
                <a:effectLst>
                  <a:outerShdw blurRad="38100" dist="38100" dir="2700000" algn="tl">
                    <a:srgbClr val="000000">
                      <a:alpha val="43137"/>
                    </a:srgbClr>
                  </a:outerShdw>
                </a:effectLst>
                <a:sym typeface="Symbol"/>
              </a:rPr>
              <a:t></a:t>
            </a:r>
            <a:r>
              <a:rPr lang="en-US" sz="2000" baseline="-25000" dirty="0" smtClean="0">
                <a:effectLst>
                  <a:outerShdw blurRad="38100" dist="38100" dir="2700000" algn="tl">
                    <a:srgbClr val="000000">
                      <a:alpha val="43137"/>
                    </a:srgbClr>
                  </a:outerShdw>
                </a:effectLst>
              </a:rPr>
              <a:t>o</a:t>
            </a:r>
            <a:r>
              <a:rPr lang="en-US" sz="2000" dirty="0" smtClean="0">
                <a:effectLst>
                  <a:outerShdw blurRad="38100" dist="38100" dir="2700000" algn="tl">
                    <a:srgbClr val="000000">
                      <a:alpha val="43137"/>
                    </a:srgbClr>
                  </a:outerShdw>
                </a:effectLst>
              </a:rPr>
              <a:t> rises to 12%, coinciding with the end of the hardening stage (</a:t>
            </a:r>
            <a:r>
              <a:rPr lang="en-US" sz="2000" u="sng" dirty="0" smtClean="0">
                <a:effectLst>
                  <a:outerShdw blurRad="38100" dist="38100" dir="2700000" algn="tl">
                    <a:srgbClr val="000000">
                      <a:alpha val="43137"/>
                    </a:srgbClr>
                  </a:outerShdw>
                </a:effectLst>
              </a:rPr>
              <a:t>above the second yield point)</a:t>
            </a:r>
            <a:r>
              <a:rPr lang="en-US" sz="2000" dirty="0" smtClean="0">
                <a:effectLst>
                  <a:outerShdw blurRad="38100" dist="38100" dir="2700000" algn="tl">
                    <a:srgbClr val="000000">
                      <a:alpha val="43137"/>
                    </a:srgbClr>
                  </a:outerShdw>
                </a:effectLst>
              </a:rPr>
              <a:t>, the </a:t>
            </a:r>
            <a:r>
              <a:rPr lang="en-US" sz="2000" dirty="0" smtClean="0">
                <a:solidFill>
                  <a:srgbClr val="C00000"/>
                </a:solidFill>
                <a:effectLst>
                  <a:outerShdw blurRad="38100" dist="38100" dir="2700000" algn="tl">
                    <a:srgbClr val="000000">
                      <a:alpha val="43137"/>
                    </a:srgbClr>
                  </a:outerShdw>
                </a:effectLst>
              </a:rPr>
              <a:t>RSME reaches its the highest value (1,8-1,9%), </a:t>
            </a:r>
            <a:r>
              <a:rPr lang="en-US" sz="2000" dirty="0" smtClean="0">
                <a:effectLst>
                  <a:outerShdw blurRad="38100" dist="38100" dir="2700000" algn="tl">
                    <a:srgbClr val="000000">
                      <a:alpha val="43137"/>
                    </a:srgbClr>
                  </a:outerShdw>
                </a:effectLst>
              </a:rPr>
              <a:t>and falls with further growth of </a:t>
            </a:r>
            <a:r>
              <a:rPr lang="en-US" sz="2000" dirty="0" smtClean="0">
                <a:effectLst>
                  <a:outerShdw blurRad="38100" dist="38100" dir="2700000" algn="tl">
                    <a:srgbClr val="000000">
                      <a:alpha val="43137"/>
                    </a:srgbClr>
                  </a:outerShdw>
                </a:effectLst>
                <a:sym typeface="Symbol"/>
              </a:rPr>
              <a:t></a:t>
            </a:r>
            <a:r>
              <a:rPr lang="en-US" sz="2000" baseline="-25000" dirty="0" smtClean="0">
                <a:effectLst>
                  <a:outerShdw blurRad="38100" dist="38100" dir="2700000" algn="tl">
                    <a:srgbClr val="000000">
                      <a:alpha val="43137"/>
                    </a:srgbClr>
                  </a:outerShdw>
                </a:effectLst>
              </a:rPr>
              <a:t>o</a:t>
            </a:r>
            <a:r>
              <a:rPr lang="en-US" sz="2000" dirty="0" smtClean="0">
                <a:effectLst>
                  <a:outerShdw blurRad="38100" dist="38100" dir="2700000" algn="tl">
                    <a:srgbClr val="000000">
                      <a:alpha val="43137"/>
                    </a:srgbClr>
                  </a:outerShdw>
                </a:effectLst>
              </a:rPr>
              <a:t> .</a:t>
            </a:r>
            <a:endParaRPr lang="en-US" dirty="0" smtClean="0">
              <a:effectLst>
                <a:outerShdw blurRad="38100" dist="38100" dir="2700000" algn="tl">
                  <a:srgbClr val="000000">
                    <a:alpha val="43137"/>
                  </a:srgbClr>
                </a:outerShdw>
              </a:effectLst>
            </a:endParaRPr>
          </a:p>
        </p:txBody>
      </p:sp>
      <p:sp>
        <p:nvSpPr>
          <p:cNvPr id="9"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pic>
        <p:nvPicPr>
          <p:cNvPr id="11" name="Imagem 10"/>
          <p:cNvPicPr>
            <a:picLocks noChangeAspect="1"/>
          </p:cNvPicPr>
          <p:nvPr/>
        </p:nvPicPr>
        <p:blipFill>
          <a:blip r:embed="rId2" cstate="print"/>
          <a:srcRect l="4662" t="5588" r="4196" b="7059"/>
          <a:stretch>
            <a:fillRect/>
          </a:stretch>
        </p:blipFill>
        <p:spPr bwMode="auto">
          <a:xfrm>
            <a:off x="714348" y="1571612"/>
            <a:ext cx="5000660" cy="4392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descr="Fig  2 - Curve of Deformation somente.jpg"/>
          <p:cNvPicPr>
            <a:picLocks noChangeAspect="1"/>
          </p:cNvPicPr>
          <p:nvPr/>
        </p:nvPicPr>
        <p:blipFill>
          <a:blip r:embed="rId2" cstate="print"/>
          <a:stretch>
            <a:fillRect/>
          </a:stretch>
        </p:blipFill>
        <p:spPr>
          <a:xfrm>
            <a:off x="1259632" y="1700808"/>
            <a:ext cx="6441141" cy="3690560"/>
          </a:xfrm>
          <a:prstGeom prst="rect">
            <a:avLst/>
          </a:prstGeom>
        </p:spPr>
      </p:pic>
      <p:sp>
        <p:nvSpPr>
          <p:cNvPr id="3" name="Стрелка вверх 2"/>
          <p:cNvSpPr/>
          <p:nvPr/>
        </p:nvSpPr>
        <p:spPr>
          <a:xfrm>
            <a:off x="3108358" y="5183196"/>
            <a:ext cx="311768" cy="9361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вверх 3"/>
          <p:cNvSpPr/>
          <p:nvPr/>
        </p:nvSpPr>
        <p:spPr>
          <a:xfrm flipV="1">
            <a:off x="4480202" y="1412776"/>
            <a:ext cx="235814" cy="9361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076056" y="908720"/>
            <a:ext cx="1224136" cy="369332"/>
          </a:xfrm>
          <a:prstGeom prst="rect">
            <a:avLst/>
          </a:prstGeom>
          <a:noFill/>
        </p:spPr>
        <p:txBody>
          <a:bodyPr wrap="square" rtlCol="0">
            <a:spAutoFit/>
          </a:bodyPr>
          <a:lstStyle/>
          <a:p>
            <a:r>
              <a:rPr lang="ru-RU" dirty="0" smtClean="0"/>
              <a:t>ОЭПФ</a:t>
            </a:r>
            <a:endParaRPr lang="ru-RU" dirty="0"/>
          </a:p>
        </p:txBody>
      </p:sp>
      <p:sp>
        <p:nvSpPr>
          <p:cNvPr id="6" name="TextBox 5"/>
          <p:cNvSpPr txBox="1"/>
          <p:nvPr/>
        </p:nvSpPr>
        <p:spPr>
          <a:xfrm>
            <a:off x="3635896" y="6119300"/>
            <a:ext cx="1080120" cy="369332"/>
          </a:xfrm>
          <a:prstGeom prst="rect">
            <a:avLst/>
          </a:prstGeom>
          <a:noFill/>
        </p:spPr>
        <p:txBody>
          <a:bodyPr wrap="square" rtlCol="0">
            <a:spAutoFit/>
          </a:bodyPr>
          <a:lstStyle/>
          <a:p>
            <a:r>
              <a:rPr lang="ru-RU" dirty="0" smtClean="0"/>
              <a:t>ЭПФ</a:t>
            </a:r>
            <a:endParaRPr lang="ru-RU" dirty="0"/>
          </a:p>
        </p:txBody>
      </p:sp>
    </p:spTree>
    <p:extLst>
      <p:ext uri="{BB962C8B-B14F-4D97-AF65-F5344CB8AC3E}">
        <p14:creationId xmlns:p14="http://schemas.microsoft.com/office/powerpoint/2010/main" val="3795765948"/>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85786" y="6388168"/>
            <a:ext cx="8358214" cy="400110"/>
          </a:xfrm>
          <a:prstGeom prst="rect">
            <a:avLst/>
          </a:prstGeom>
          <a:noFill/>
        </p:spPr>
        <p:txBody>
          <a:bodyPr wrap="square" rtlCol="0">
            <a:spAutoFit/>
          </a:bodyPr>
          <a:lstStyle/>
          <a:p>
            <a:pPr algn="ctr"/>
            <a:r>
              <a:rPr lang="en-US" sz="2000" b="1" dirty="0" smtClean="0"/>
              <a:t>Fig. 3.18. Comparison of  the </a:t>
            </a:r>
            <a:r>
              <a:rPr lang="en-US" sz="2000" b="1" dirty="0" err="1" smtClean="0"/>
              <a:t>Dilatometric</a:t>
            </a:r>
            <a:r>
              <a:rPr lang="en-US" sz="2000" b="1" dirty="0" smtClean="0"/>
              <a:t> results and DTA</a:t>
            </a:r>
          </a:p>
        </p:txBody>
      </p:sp>
      <p:sp>
        <p:nvSpPr>
          <p:cNvPr id="21" name="TextBox 20"/>
          <p:cNvSpPr txBox="1"/>
          <p:nvPr/>
        </p:nvSpPr>
        <p:spPr>
          <a:xfrm>
            <a:off x="785786" y="500042"/>
            <a:ext cx="8286808" cy="1631216"/>
          </a:xfrm>
          <a:prstGeom prst="rect">
            <a:avLst/>
          </a:prstGeom>
          <a:noFill/>
        </p:spPr>
        <p:txBody>
          <a:bodyPr wrap="square" rtlCol="0">
            <a:spAutoFit/>
          </a:bodyPr>
          <a:lstStyle/>
          <a:p>
            <a:pPr algn="just"/>
            <a:r>
              <a:rPr lang="en-US" sz="2000" b="1" dirty="0" smtClean="0"/>
              <a:t>Deformation raises the starting and finishing points of the intensive endothermic reaction (A</a:t>
            </a:r>
            <a:r>
              <a:rPr lang="en-US" sz="2000" b="1" baseline="-25000" dirty="0" smtClean="0"/>
              <a:t>s</a:t>
            </a:r>
            <a:r>
              <a:rPr lang="en-US" sz="2000" b="1" dirty="0" smtClean="0"/>
              <a:t>-</a:t>
            </a:r>
            <a:r>
              <a:rPr lang="en-US" sz="2000" b="1" dirty="0" err="1" smtClean="0"/>
              <a:t>A</a:t>
            </a:r>
            <a:r>
              <a:rPr lang="en-US" sz="2000" b="1" baseline="-25000" dirty="0" err="1" smtClean="0"/>
              <a:t>f</a:t>
            </a:r>
            <a:r>
              <a:rPr lang="en-US" sz="2000" b="1" dirty="0" smtClean="0"/>
              <a:t>)(DTA), and intensive recovery of the accumulated deformation (A</a:t>
            </a:r>
            <a:r>
              <a:rPr lang="en-US" sz="2000" b="1" baseline="-25000" dirty="0" smtClean="0"/>
              <a:t>s</a:t>
            </a:r>
            <a:r>
              <a:rPr lang="en-US" sz="2000" b="1" dirty="0" smtClean="0"/>
              <a:t>-</a:t>
            </a:r>
            <a:r>
              <a:rPr lang="en-US" sz="2000" b="1" dirty="0" err="1" smtClean="0"/>
              <a:t>A</a:t>
            </a:r>
            <a:r>
              <a:rPr lang="en-US" sz="2000" b="1" baseline="-25000" dirty="0" err="1" smtClean="0"/>
              <a:t>f</a:t>
            </a:r>
            <a:r>
              <a:rPr lang="en-US" sz="2000" b="1" dirty="0" smtClean="0"/>
              <a:t>)(SME). </a:t>
            </a:r>
          </a:p>
          <a:p>
            <a:pPr algn="just"/>
            <a:r>
              <a:rPr lang="en-US" sz="2000" b="1" dirty="0" smtClean="0"/>
              <a:t>Up to </a:t>
            </a:r>
            <a:r>
              <a:rPr lang="en-US" sz="2000" b="1" dirty="0" smtClean="0">
                <a:sym typeface="Symbol"/>
              </a:rPr>
              <a:t></a:t>
            </a:r>
            <a:r>
              <a:rPr lang="en-US" sz="2000" b="1" baseline="-25000" dirty="0" smtClean="0"/>
              <a:t>o</a:t>
            </a:r>
            <a:r>
              <a:rPr lang="en-US" sz="2000" b="1" dirty="0" smtClean="0"/>
              <a:t>=7%, all three stages of recovery (A-D) are completed at the temperature corresponding to the peak of the </a:t>
            </a:r>
            <a:r>
              <a:rPr lang="en-US" sz="2000" b="1" dirty="0" err="1" smtClean="0"/>
              <a:t>endothermal</a:t>
            </a:r>
            <a:r>
              <a:rPr lang="en-US" sz="2000" b="1" dirty="0" smtClean="0"/>
              <a:t> reaction (</a:t>
            </a:r>
            <a:r>
              <a:rPr lang="en-US" sz="2000" b="1" dirty="0" err="1" smtClean="0"/>
              <a:t>A</a:t>
            </a:r>
            <a:r>
              <a:rPr lang="en-US" sz="2000" b="1" baseline="-25000" dirty="0" err="1" smtClean="0"/>
              <a:t>f</a:t>
            </a:r>
            <a:r>
              <a:rPr lang="en-US" sz="2000" b="1" baseline="-25000" dirty="0" smtClean="0"/>
              <a:t>(DTA</a:t>
            </a:r>
            <a:r>
              <a:rPr lang="en-US" sz="2000" baseline="-25000" dirty="0" smtClean="0"/>
              <a:t>)</a:t>
            </a:r>
            <a:r>
              <a:rPr lang="en-US" sz="2000" dirty="0" smtClean="0"/>
              <a:t>). </a:t>
            </a:r>
            <a:endParaRPr lang="en-US" sz="2000" b="1" dirty="0"/>
          </a:p>
        </p:txBody>
      </p:sp>
      <p:sp>
        <p:nvSpPr>
          <p:cNvPr id="19"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grpSp>
        <p:nvGrpSpPr>
          <p:cNvPr id="27" name="Группа 26"/>
          <p:cNvGrpSpPr/>
          <p:nvPr/>
        </p:nvGrpSpPr>
        <p:grpSpPr>
          <a:xfrm>
            <a:off x="742994" y="2341693"/>
            <a:ext cx="8099851" cy="3944827"/>
            <a:chOff x="742994" y="1785925"/>
            <a:chExt cx="8099851" cy="3944827"/>
          </a:xfrm>
        </p:grpSpPr>
        <p:pic>
          <p:nvPicPr>
            <p:cNvPr id="10" name="Imagem 481"/>
            <p:cNvPicPr/>
            <p:nvPr/>
          </p:nvPicPr>
          <p:blipFill>
            <a:blip r:embed="rId2" cstate="print"/>
            <a:srcRect l="8586" t="10238" r="11111" b="3095"/>
            <a:stretch>
              <a:fillRect/>
            </a:stretch>
          </p:blipFill>
          <p:spPr bwMode="auto">
            <a:xfrm>
              <a:off x="809508" y="1785925"/>
              <a:ext cx="2613600" cy="2016000"/>
            </a:xfrm>
            <a:prstGeom prst="rect">
              <a:avLst/>
            </a:prstGeom>
            <a:noFill/>
            <a:ln w="9525">
              <a:noFill/>
              <a:miter lim="800000"/>
              <a:headEnd/>
              <a:tailEnd/>
            </a:ln>
          </p:spPr>
        </p:pic>
        <p:pic>
          <p:nvPicPr>
            <p:cNvPr id="11" name="Imagem 482"/>
            <p:cNvPicPr/>
            <p:nvPr/>
          </p:nvPicPr>
          <p:blipFill>
            <a:blip r:embed="rId3" cstate="print"/>
            <a:srcRect l="8589" t="10476" r="12929" b="3810"/>
            <a:stretch>
              <a:fillRect/>
            </a:stretch>
          </p:blipFill>
          <p:spPr bwMode="auto">
            <a:xfrm>
              <a:off x="4815920" y="1785926"/>
              <a:ext cx="2613600" cy="2016000"/>
            </a:xfrm>
            <a:prstGeom prst="rect">
              <a:avLst/>
            </a:prstGeom>
            <a:noFill/>
            <a:ln w="9525">
              <a:noFill/>
              <a:miter lim="800000"/>
              <a:headEnd/>
              <a:tailEnd/>
            </a:ln>
          </p:spPr>
        </p:pic>
        <p:pic>
          <p:nvPicPr>
            <p:cNvPr id="12" name="Imagem 464" descr="DTA def -7.4.jpg"/>
            <p:cNvPicPr/>
            <p:nvPr/>
          </p:nvPicPr>
          <p:blipFill>
            <a:blip r:embed="rId4" cstate="print"/>
            <a:stretch>
              <a:fillRect/>
            </a:stretch>
          </p:blipFill>
          <p:spPr>
            <a:xfrm>
              <a:off x="3428992" y="1857364"/>
              <a:ext cx="1316819" cy="1658406"/>
            </a:xfrm>
            <a:prstGeom prst="rect">
              <a:avLst/>
            </a:prstGeom>
            <a:ln w="3175">
              <a:solidFill>
                <a:schemeClr val="tx1"/>
              </a:solidFill>
            </a:ln>
          </p:spPr>
        </p:pic>
        <p:pic>
          <p:nvPicPr>
            <p:cNvPr id="13" name="Imagem 463" descr="DTA Inisial -2.2 - 2 Modif.jpg"/>
            <p:cNvPicPr/>
            <p:nvPr/>
          </p:nvPicPr>
          <p:blipFill>
            <a:blip r:embed="rId5" cstate="print"/>
            <a:stretch>
              <a:fillRect/>
            </a:stretch>
          </p:blipFill>
          <p:spPr>
            <a:xfrm>
              <a:off x="7500958" y="1840838"/>
              <a:ext cx="1317600" cy="1659600"/>
            </a:xfrm>
            <a:prstGeom prst="rect">
              <a:avLst/>
            </a:prstGeom>
            <a:ln w="3175">
              <a:solidFill>
                <a:schemeClr val="tx1"/>
              </a:solidFill>
            </a:ln>
          </p:spPr>
        </p:pic>
        <p:pic>
          <p:nvPicPr>
            <p:cNvPr id="14" name="Imagem 465" descr="DTA def -16.1.jpg"/>
            <p:cNvPicPr/>
            <p:nvPr/>
          </p:nvPicPr>
          <p:blipFill>
            <a:blip r:embed="rId6" cstate="print"/>
            <a:stretch>
              <a:fillRect/>
            </a:stretch>
          </p:blipFill>
          <p:spPr>
            <a:xfrm>
              <a:off x="3397276" y="3786190"/>
              <a:ext cx="1317600" cy="1659600"/>
            </a:xfrm>
            <a:prstGeom prst="rect">
              <a:avLst/>
            </a:prstGeom>
            <a:ln w="3175">
              <a:solidFill>
                <a:schemeClr val="tx1"/>
              </a:solidFill>
            </a:ln>
          </p:spPr>
        </p:pic>
        <p:pic>
          <p:nvPicPr>
            <p:cNvPr id="15" name="Imagem 466" descr="DTA def-19.jpg"/>
            <p:cNvPicPr/>
            <p:nvPr/>
          </p:nvPicPr>
          <p:blipFill>
            <a:blip r:embed="rId7" cstate="print"/>
            <a:stretch>
              <a:fillRect/>
            </a:stretch>
          </p:blipFill>
          <p:spPr>
            <a:xfrm>
              <a:off x="7429520" y="3745230"/>
              <a:ext cx="1413325" cy="1684034"/>
            </a:xfrm>
            <a:prstGeom prst="rect">
              <a:avLst/>
            </a:prstGeom>
            <a:ln w="3175">
              <a:solidFill>
                <a:schemeClr val="tx1"/>
              </a:solidFill>
            </a:ln>
          </p:spPr>
        </p:pic>
        <p:pic>
          <p:nvPicPr>
            <p:cNvPr id="16" name="Imagem 480"/>
            <p:cNvPicPr>
              <a:picLocks noChangeAspect="1"/>
            </p:cNvPicPr>
            <p:nvPr/>
          </p:nvPicPr>
          <p:blipFill>
            <a:blip r:embed="rId8" cstate="print"/>
            <a:srcRect l="7412" t="9762" r="12423" b="3333"/>
            <a:stretch>
              <a:fillRect/>
            </a:stretch>
          </p:blipFill>
          <p:spPr bwMode="auto">
            <a:xfrm>
              <a:off x="742994" y="3714752"/>
              <a:ext cx="2614560" cy="2016000"/>
            </a:xfrm>
            <a:prstGeom prst="rect">
              <a:avLst/>
            </a:prstGeom>
            <a:noFill/>
            <a:ln w="9525">
              <a:noFill/>
              <a:miter lim="800000"/>
              <a:headEnd/>
              <a:tailEnd/>
            </a:ln>
          </p:spPr>
        </p:pic>
        <p:pic>
          <p:nvPicPr>
            <p:cNvPr id="17" name="Imagem 484"/>
            <p:cNvPicPr/>
            <p:nvPr/>
          </p:nvPicPr>
          <p:blipFill>
            <a:blip r:embed="rId9" cstate="print"/>
            <a:srcRect l="8101" t="9762" r="12740" b="3717"/>
            <a:stretch>
              <a:fillRect/>
            </a:stretch>
          </p:blipFill>
          <p:spPr bwMode="auto">
            <a:xfrm>
              <a:off x="4786314" y="3714751"/>
              <a:ext cx="2592000" cy="1980000"/>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D:\Fotos 2011-2015Comp mamy\BRASIL-MOSCOU 2011-2012\Fot41-Brasil s22-07 po 14-09 2011\UENF-1993-199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2" y="900112"/>
            <a:ext cx="5819775"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655796"/>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85786" y="5715016"/>
            <a:ext cx="8358214" cy="707886"/>
          </a:xfrm>
          <a:prstGeom prst="rect">
            <a:avLst/>
          </a:prstGeom>
          <a:noFill/>
        </p:spPr>
        <p:txBody>
          <a:bodyPr wrap="square" rtlCol="0">
            <a:spAutoFit/>
          </a:bodyPr>
          <a:lstStyle/>
          <a:p>
            <a:pPr algn="just"/>
            <a:r>
              <a:rPr lang="en-US" sz="2000" b="1" dirty="0" smtClean="0"/>
              <a:t>Figure 3.19. Influence of the initial deformation (</a:t>
            </a:r>
            <a:r>
              <a:rPr lang="en-US" sz="2000" b="1" dirty="0" smtClean="0">
                <a:sym typeface="Symbol"/>
              </a:rPr>
              <a:t></a:t>
            </a:r>
            <a:r>
              <a:rPr lang="en-US" sz="2000" b="1" baseline="-25000" dirty="0" smtClean="0"/>
              <a:t>o</a:t>
            </a:r>
            <a:r>
              <a:rPr lang="en-US" sz="2000" b="1" dirty="0" smtClean="0"/>
              <a:t>) of the Ti-54.wt.%Ni alloys on the critical temperatures of SME, RSME and </a:t>
            </a:r>
            <a:r>
              <a:rPr lang="en-US" sz="2000" b="1" smtClean="0"/>
              <a:t>DTA.</a:t>
            </a:r>
            <a:endParaRPr lang="en-US" sz="2000" b="1" dirty="0" smtClean="0"/>
          </a:p>
        </p:txBody>
      </p:sp>
      <p:sp>
        <p:nvSpPr>
          <p:cNvPr id="21" name="TextBox 20"/>
          <p:cNvSpPr txBox="1"/>
          <p:nvPr/>
        </p:nvSpPr>
        <p:spPr>
          <a:xfrm>
            <a:off x="285720" y="571480"/>
            <a:ext cx="8786874" cy="1323439"/>
          </a:xfrm>
          <a:prstGeom prst="rect">
            <a:avLst/>
          </a:prstGeom>
          <a:noFill/>
        </p:spPr>
        <p:txBody>
          <a:bodyPr wrap="square" rtlCol="0">
            <a:spAutoFit/>
          </a:bodyPr>
          <a:lstStyle/>
          <a:p>
            <a:pPr algn="just"/>
            <a:r>
              <a:rPr lang="en-US" sz="2000" b="1" dirty="0" smtClean="0"/>
              <a:t>While at </a:t>
            </a:r>
            <a:r>
              <a:rPr lang="en-US" sz="2000" b="1" dirty="0" smtClean="0">
                <a:sym typeface="Symbol"/>
              </a:rPr>
              <a:t></a:t>
            </a:r>
            <a:r>
              <a:rPr lang="en-US" sz="2000" b="1" baseline="-25000" dirty="0" smtClean="0"/>
              <a:t>o </a:t>
            </a:r>
            <a:r>
              <a:rPr lang="en-US" sz="2000" b="1" dirty="0" smtClean="0"/>
              <a:t>&gt;7%, the temperature, at which SME is complete, continues to rise, so that by </a:t>
            </a:r>
            <a:r>
              <a:rPr lang="en-US" sz="2000" b="1" dirty="0" err="1" smtClean="0"/>
              <a:t>A</a:t>
            </a:r>
            <a:r>
              <a:rPr lang="en-US" sz="2000" b="1" baseline="-25000" dirty="0" err="1" smtClean="0"/>
              <a:t>f</a:t>
            </a:r>
            <a:r>
              <a:rPr lang="en-US" sz="2000" b="1" baseline="-25000" dirty="0" smtClean="0"/>
              <a:t> </a:t>
            </a:r>
            <a:r>
              <a:rPr lang="en-US" sz="2000" b="1" dirty="0" smtClean="0"/>
              <a:t>(DTA) only 2 first stages (A-B, B-C) have had time to take place; </a:t>
            </a:r>
          </a:p>
          <a:p>
            <a:pPr algn="just"/>
            <a:r>
              <a:rPr lang="en-US" sz="2000" b="1" dirty="0" smtClean="0"/>
              <a:t>the stage (C-D) is included in the temperature range of the ascending branch of the DTA curve.</a:t>
            </a:r>
            <a:endParaRPr lang="en-US" sz="2000" b="1" dirty="0"/>
          </a:p>
        </p:txBody>
      </p:sp>
      <p:pic>
        <p:nvPicPr>
          <p:cNvPr id="7" name="Imagem 65"/>
          <p:cNvPicPr>
            <a:picLocks noChangeAspect="1"/>
          </p:cNvPicPr>
          <p:nvPr/>
        </p:nvPicPr>
        <p:blipFill>
          <a:blip r:embed="rId2" cstate="print"/>
          <a:srcRect l="7229" t="9574" r="11898" b="4043"/>
          <a:stretch>
            <a:fillRect/>
          </a:stretch>
        </p:blipFill>
        <p:spPr bwMode="auto">
          <a:xfrm>
            <a:off x="4572000" y="2203920"/>
            <a:ext cx="4324886" cy="3276000"/>
          </a:xfrm>
          <a:prstGeom prst="rect">
            <a:avLst/>
          </a:prstGeom>
          <a:noFill/>
          <a:ln w="9525">
            <a:noFill/>
            <a:miter lim="800000"/>
            <a:headEnd/>
            <a:tailEnd/>
          </a:ln>
        </p:spPr>
      </p:pic>
      <p:sp>
        <p:nvSpPr>
          <p:cNvPr id="10"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pic>
        <p:nvPicPr>
          <p:cNvPr id="13" name="Imagem 64"/>
          <p:cNvPicPr>
            <a:picLocks noChangeAspect="1"/>
          </p:cNvPicPr>
          <p:nvPr/>
        </p:nvPicPr>
        <p:blipFill>
          <a:blip r:embed="rId3" cstate="print"/>
          <a:srcRect l="7838" t="8791" r="11871" b="3736"/>
          <a:stretch>
            <a:fillRect/>
          </a:stretch>
        </p:blipFill>
        <p:spPr bwMode="auto">
          <a:xfrm>
            <a:off x="142844" y="2162356"/>
            <a:ext cx="4296170" cy="3276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512" y="6211693"/>
            <a:ext cx="8893082" cy="707886"/>
          </a:xfrm>
          <a:prstGeom prst="rect">
            <a:avLst/>
          </a:prstGeom>
          <a:noFill/>
        </p:spPr>
        <p:txBody>
          <a:bodyPr wrap="square" rtlCol="0">
            <a:spAutoFit/>
          </a:bodyPr>
          <a:lstStyle/>
          <a:p>
            <a:r>
              <a:rPr lang="en-US" sz="2000" b="1" dirty="0" smtClean="0"/>
              <a:t>Fig. 3.20. </a:t>
            </a:r>
            <a:r>
              <a:rPr lang="ru-RU" sz="2000" b="1" dirty="0" smtClean="0"/>
              <a:t> М</a:t>
            </a:r>
            <a:r>
              <a:rPr lang="en-US" sz="2000" b="1" dirty="0" err="1" smtClean="0"/>
              <a:t>odulus</a:t>
            </a:r>
            <a:r>
              <a:rPr lang="en-US" sz="2000" b="1" dirty="0" smtClean="0"/>
              <a:t> </a:t>
            </a:r>
            <a:r>
              <a:rPr lang="en-US" sz="2000" b="1" dirty="0" smtClean="0"/>
              <a:t>E of initially deformed specimens of </a:t>
            </a:r>
            <a:r>
              <a:rPr lang="en-US" sz="2000" b="1" dirty="0" smtClean="0"/>
              <a:t>Ti-54.wt</a:t>
            </a:r>
            <a:r>
              <a:rPr lang="en-US" sz="2000" b="1" dirty="0" smtClean="0"/>
              <a:t>.%Ni alloy,  during primary heating (</a:t>
            </a:r>
            <a:r>
              <a:rPr lang="en-US" sz="2000" b="1" dirty="0" smtClean="0">
                <a:solidFill>
                  <a:srgbClr val="C00000"/>
                </a:solidFill>
              </a:rPr>
              <a:t>when SME is realized</a:t>
            </a:r>
            <a:r>
              <a:rPr lang="en-US" sz="2000" b="1" dirty="0" smtClean="0"/>
              <a:t>).  </a:t>
            </a:r>
            <a:endParaRPr lang="pt-BR" sz="2000" b="1" dirty="0"/>
          </a:p>
        </p:txBody>
      </p:sp>
      <p:sp>
        <p:nvSpPr>
          <p:cNvPr id="5"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
        <p:nvSpPr>
          <p:cNvPr id="21" name="TextBox 20"/>
          <p:cNvSpPr txBox="1"/>
          <p:nvPr/>
        </p:nvSpPr>
        <p:spPr>
          <a:xfrm>
            <a:off x="71470" y="642918"/>
            <a:ext cx="9001124" cy="1477328"/>
          </a:xfrm>
          <a:prstGeom prst="rect">
            <a:avLst/>
          </a:prstGeom>
          <a:noFill/>
        </p:spPr>
        <p:txBody>
          <a:bodyPr wrap="square" rtlCol="0">
            <a:spAutoFit/>
          </a:bodyPr>
          <a:lstStyle/>
          <a:p>
            <a:r>
              <a:rPr lang="en-US" b="1" dirty="0" smtClean="0"/>
              <a:t>Plastic deformation does not alter the original pattern of the temperature dependence of E, but caused the E </a:t>
            </a:r>
            <a:r>
              <a:rPr lang="en-US" b="1" baseline="-25000" dirty="0" smtClean="0"/>
              <a:t>min</a:t>
            </a:r>
            <a:r>
              <a:rPr lang="en-US" b="1" dirty="0" smtClean="0"/>
              <a:t>. to shift towards higher temperatures and to come down at the stage of “softening” . Deformation up to 7% shifts E </a:t>
            </a:r>
            <a:r>
              <a:rPr lang="en-US" b="1" baseline="-25000" dirty="0" smtClean="0"/>
              <a:t>min</a:t>
            </a:r>
            <a:r>
              <a:rPr lang="en-US" b="1" dirty="0" smtClean="0"/>
              <a:t> noticeably, at higher deformation it changes but slightly.  It can be noted that, depending on a </a:t>
            </a:r>
            <a:r>
              <a:rPr lang="en-US" b="1" dirty="0" smtClean="0">
                <a:sym typeface="Symbol"/>
              </a:rPr>
              <a:t></a:t>
            </a:r>
            <a:r>
              <a:rPr lang="en-US" b="1" baseline="-25000" dirty="0" smtClean="0"/>
              <a:t>o</a:t>
            </a:r>
            <a:r>
              <a:rPr lang="en-US" b="1" dirty="0" smtClean="0"/>
              <a:t>,  critical temperatures of E </a:t>
            </a:r>
            <a:r>
              <a:rPr lang="en-US" b="1" baseline="-25000" dirty="0" smtClean="0"/>
              <a:t>min</a:t>
            </a:r>
            <a:r>
              <a:rPr lang="en-US" b="1" dirty="0" smtClean="0"/>
              <a:t> , DTA and </a:t>
            </a:r>
            <a:r>
              <a:rPr lang="en-US" b="1" dirty="0" err="1" smtClean="0"/>
              <a:t>dilatomentric</a:t>
            </a:r>
            <a:r>
              <a:rPr lang="en-US" b="1" dirty="0" smtClean="0"/>
              <a:t> analyses change similarly. </a:t>
            </a:r>
            <a:endParaRPr lang="pt-BR" b="1" dirty="0"/>
          </a:p>
        </p:txBody>
      </p:sp>
      <p:cxnSp>
        <p:nvCxnSpPr>
          <p:cNvPr id="8" name="Прямая соединительная линия 7"/>
          <p:cNvCxnSpPr/>
          <p:nvPr/>
        </p:nvCxnSpPr>
        <p:spPr>
          <a:xfrm>
            <a:off x="285720" y="2355842"/>
            <a:ext cx="88582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285752" y="5356238"/>
            <a:ext cx="885828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Imagem 10"/>
          <p:cNvPicPr>
            <a:picLocks noChangeAspect="1"/>
          </p:cNvPicPr>
          <p:nvPr/>
        </p:nvPicPr>
        <p:blipFill>
          <a:blip r:embed="rId2" cstate="print"/>
          <a:srcRect l="7728" t="9302" r="12911" b="3570"/>
          <a:stretch>
            <a:fillRect/>
          </a:stretch>
        </p:blipFill>
        <p:spPr bwMode="auto">
          <a:xfrm>
            <a:off x="4740650" y="2285992"/>
            <a:ext cx="4403382" cy="3636000"/>
          </a:xfrm>
          <a:prstGeom prst="rect">
            <a:avLst/>
          </a:prstGeom>
          <a:noFill/>
          <a:ln w="9525">
            <a:noFill/>
            <a:miter lim="800000"/>
            <a:headEnd/>
            <a:tailEnd/>
          </a:ln>
        </p:spPr>
      </p:pic>
      <p:pic>
        <p:nvPicPr>
          <p:cNvPr id="14" name="Imagem 13"/>
          <p:cNvPicPr>
            <a:picLocks noChangeAspect="1"/>
          </p:cNvPicPr>
          <p:nvPr/>
        </p:nvPicPr>
        <p:blipFill>
          <a:blip r:embed="rId3" cstate="print"/>
          <a:srcRect l="4923" t="6415" r="4615" b="7547"/>
          <a:stretch>
            <a:fillRect/>
          </a:stretch>
        </p:blipFill>
        <p:spPr bwMode="auto">
          <a:xfrm>
            <a:off x="14681" y="2261946"/>
            <a:ext cx="4700195" cy="3636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512" y="6211693"/>
            <a:ext cx="8784976" cy="707886"/>
          </a:xfrm>
          <a:prstGeom prst="rect">
            <a:avLst/>
          </a:prstGeom>
          <a:noFill/>
        </p:spPr>
        <p:txBody>
          <a:bodyPr wrap="square" rtlCol="0">
            <a:spAutoFit/>
          </a:bodyPr>
          <a:lstStyle/>
          <a:p>
            <a:r>
              <a:rPr lang="en-US" sz="2000" b="1" dirty="0" smtClean="0"/>
              <a:t>Figure 3.21 Changes in the modulus E of Ti-54.wt.%Ni alloy,  during cooling and  secondary heating and (</a:t>
            </a:r>
            <a:r>
              <a:rPr lang="en-US" sz="2000" b="1" dirty="0" smtClean="0">
                <a:solidFill>
                  <a:srgbClr val="C00000"/>
                </a:solidFill>
              </a:rPr>
              <a:t>when the RSME is realized</a:t>
            </a:r>
            <a:r>
              <a:rPr lang="en-US" sz="2000" b="1" dirty="0" smtClean="0"/>
              <a:t>). </a:t>
            </a:r>
            <a:endParaRPr lang="pt-BR" sz="2000" b="1" dirty="0"/>
          </a:p>
        </p:txBody>
      </p:sp>
      <p:sp>
        <p:nvSpPr>
          <p:cNvPr id="5"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
        <p:nvSpPr>
          <p:cNvPr id="21" name="TextBox 20"/>
          <p:cNvSpPr txBox="1"/>
          <p:nvPr/>
        </p:nvSpPr>
        <p:spPr>
          <a:xfrm>
            <a:off x="71470" y="714356"/>
            <a:ext cx="9001124" cy="646331"/>
          </a:xfrm>
          <a:prstGeom prst="rect">
            <a:avLst/>
          </a:prstGeom>
          <a:noFill/>
        </p:spPr>
        <p:txBody>
          <a:bodyPr wrap="square" rtlCol="0">
            <a:spAutoFit/>
          </a:bodyPr>
          <a:lstStyle/>
          <a:p>
            <a:pPr algn="just"/>
            <a:r>
              <a:rPr lang="en-US" dirty="0" smtClean="0">
                <a:effectLst>
                  <a:outerShdw blurRad="38100" dist="38100" dir="2700000" algn="tl">
                    <a:srgbClr val="000000">
                      <a:alpha val="43137"/>
                    </a:srgbClr>
                  </a:outerShdw>
                </a:effectLst>
              </a:rPr>
              <a:t>Cooling, as well as reheating of once heated specimens  showed that the value of    </a:t>
            </a:r>
            <a:r>
              <a:rPr lang="en-US" dirty="0" err="1" smtClean="0">
                <a:effectLst>
                  <a:outerShdw blurRad="38100" dist="38100" dir="2700000" algn="tl">
                    <a:srgbClr val="000000">
                      <a:alpha val="43137"/>
                    </a:srgbClr>
                  </a:outerShdw>
                </a:effectLst>
              </a:rPr>
              <a:t>E</a:t>
            </a:r>
            <a:r>
              <a:rPr lang="en-US" baseline="-25000" dirty="0" err="1" smtClean="0">
                <a:effectLst>
                  <a:outerShdw blurRad="38100" dist="38100" dir="2700000" algn="tl">
                    <a:srgbClr val="000000">
                      <a:alpha val="43137"/>
                    </a:srgbClr>
                  </a:outerShdw>
                </a:effectLst>
              </a:rPr>
              <a:t>min</a:t>
            </a:r>
            <a:r>
              <a:rPr lang="en-US" baseline="-250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a:t>
            </a:r>
          </a:p>
          <a:p>
            <a:pPr algn="just"/>
            <a:r>
              <a:rPr lang="en-US" dirty="0" smtClean="0">
                <a:effectLst>
                  <a:outerShdw blurRad="38100" dist="38100" dir="2700000" algn="tl">
                    <a:srgbClr val="000000">
                      <a:alpha val="43137"/>
                    </a:srgbClr>
                  </a:outerShdw>
                </a:effectLst>
              </a:rPr>
              <a:t>goes down when the initial deformation </a:t>
            </a:r>
            <a:r>
              <a:rPr lang="en-US" dirty="0" smtClean="0">
                <a:effectLst>
                  <a:outerShdw blurRad="38100" dist="38100" dir="2700000" algn="tl">
                    <a:srgbClr val="000000">
                      <a:alpha val="43137"/>
                    </a:srgbClr>
                  </a:outerShdw>
                </a:effectLst>
                <a:sym typeface="Symbol"/>
              </a:rPr>
              <a:t></a:t>
            </a:r>
            <a:r>
              <a:rPr lang="en-US" baseline="-25000" dirty="0" smtClean="0">
                <a:effectLst>
                  <a:outerShdw blurRad="38100" dist="38100" dir="2700000" algn="tl">
                    <a:srgbClr val="000000">
                      <a:alpha val="43137"/>
                    </a:srgbClr>
                  </a:outerShdw>
                </a:effectLst>
              </a:rPr>
              <a:t>o </a:t>
            </a:r>
            <a:r>
              <a:rPr lang="en-US" dirty="0" smtClean="0">
                <a:effectLst>
                  <a:outerShdw blurRad="38100" dist="38100" dir="2700000" algn="tl">
                    <a:srgbClr val="000000">
                      <a:alpha val="43137"/>
                    </a:srgbClr>
                  </a:outerShdw>
                </a:effectLst>
              </a:rPr>
              <a:t> grows.</a:t>
            </a:r>
          </a:p>
        </p:txBody>
      </p:sp>
      <p:cxnSp>
        <p:nvCxnSpPr>
          <p:cNvPr id="8" name="Прямая соединительная линия 7"/>
          <p:cNvCxnSpPr/>
          <p:nvPr/>
        </p:nvCxnSpPr>
        <p:spPr>
          <a:xfrm>
            <a:off x="285720" y="2355842"/>
            <a:ext cx="885828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Imagem 11"/>
          <p:cNvPicPr>
            <a:picLocks noChangeAspect="1"/>
          </p:cNvPicPr>
          <p:nvPr/>
        </p:nvPicPr>
        <p:blipFill>
          <a:blip r:embed="rId2" cstate="print"/>
          <a:srcRect l="7981" t="9967" r="11268" b="4319"/>
          <a:stretch>
            <a:fillRect/>
          </a:stretch>
        </p:blipFill>
        <p:spPr bwMode="auto">
          <a:xfrm>
            <a:off x="4530900" y="2296266"/>
            <a:ext cx="4516606" cy="3384000"/>
          </a:xfrm>
          <a:prstGeom prst="rect">
            <a:avLst/>
          </a:prstGeom>
          <a:noFill/>
          <a:ln w="9525">
            <a:noFill/>
            <a:miter lim="800000"/>
            <a:headEnd/>
            <a:tailEnd/>
          </a:ln>
        </p:spPr>
      </p:pic>
      <p:pic>
        <p:nvPicPr>
          <p:cNvPr id="13" name="Imagem 12"/>
          <p:cNvPicPr>
            <a:picLocks noChangeAspect="1"/>
          </p:cNvPicPr>
          <p:nvPr/>
        </p:nvPicPr>
        <p:blipFill>
          <a:blip r:embed="rId3" cstate="print"/>
          <a:srcRect l="9135" t="9589" r="11538" b="3767"/>
          <a:stretch>
            <a:fillRect/>
          </a:stretch>
        </p:blipFill>
        <p:spPr bwMode="auto">
          <a:xfrm>
            <a:off x="91952" y="2285512"/>
            <a:ext cx="4433723" cy="3384000"/>
          </a:xfrm>
          <a:prstGeom prst="rect">
            <a:avLst/>
          </a:prstGeom>
          <a:noFill/>
          <a:ln w="9525">
            <a:noFill/>
            <a:miter lim="800000"/>
            <a:headEnd/>
            <a:tailEnd/>
          </a:ln>
        </p:spPr>
      </p:pic>
      <p:sp>
        <p:nvSpPr>
          <p:cNvPr id="14" name="CaixaDeTexto 13"/>
          <p:cNvSpPr txBox="1"/>
          <p:nvPr/>
        </p:nvSpPr>
        <p:spPr>
          <a:xfrm>
            <a:off x="1000100" y="1857364"/>
            <a:ext cx="7500990" cy="369332"/>
          </a:xfrm>
          <a:prstGeom prst="rect">
            <a:avLst/>
          </a:prstGeom>
          <a:noFill/>
        </p:spPr>
        <p:txBody>
          <a:bodyPr wrap="square" rtlCol="0">
            <a:spAutoFit/>
          </a:bodyPr>
          <a:lstStyle/>
          <a:p>
            <a:r>
              <a:rPr lang="pt-BR" dirty="0" smtClean="0"/>
              <a:t>            </a:t>
            </a:r>
            <a:r>
              <a:rPr lang="pt-BR" dirty="0" smtClean="0">
                <a:solidFill>
                  <a:srgbClr val="0070C0"/>
                </a:solidFill>
                <a:effectLst>
                  <a:outerShdw blurRad="38100" dist="38100" dir="2700000" algn="tl">
                    <a:srgbClr val="000000">
                      <a:alpha val="43137"/>
                    </a:srgbClr>
                  </a:outerShdw>
                </a:effectLst>
              </a:rPr>
              <a:t>Cooling        </a:t>
            </a:r>
            <a:r>
              <a:rPr lang="pt-BR" dirty="0" smtClean="0"/>
              <a:t>                                                                     </a:t>
            </a:r>
            <a:r>
              <a:rPr lang="pt-BR" dirty="0" smtClean="0">
                <a:solidFill>
                  <a:srgbClr val="FF0000"/>
                </a:solidFill>
                <a:effectLst>
                  <a:outerShdw blurRad="38100" dist="38100" dir="2700000" algn="tl">
                    <a:srgbClr val="000000">
                      <a:alpha val="43137"/>
                    </a:srgbClr>
                  </a:outerShdw>
                </a:effectLst>
              </a:rPr>
              <a:t>2-</a:t>
            </a:r>
            <a:r>
              <a:rPr lang="pt-BR" dirty="0" err="1" smtClean="0">
                <a:solidFill>
                  <a:srgbClr val="FF0000"/>
                </a:solidFill>
                <a:effectLst>
                  <a:outerShdw blurRad="38100" dist="38100" dir="2700000" algn="tl">
                    <a:srgbClr val="000000">
                      <a:alpha val="43137"/>
                    </a:srgbClr>
                  </a:outerShdw>
                </a:effectLst>
              </a:rPr>
              <a:t>st</a:t>
            </a:r>
            <a:r>
              <a:rPr lang="pt-BR" dirty="0" smtClean="0">
                <a:solidFill>
                  <a:srgbClr val="FF0000"/>
                </a:solidFill>
                <a:effectLst>
                  <a:outerShdw blurRad="38100" dist="38100" dir="2700000" algn="tl">
                    <a:srgbClr val="000000">
                      <a:alpha val="43137"/>
                    </a:srgbClr>
                  </a:outerShdw>
                </a:effectLst>
              </a:rPr>
              <a:t> Heating</a:t>
            </a:r>
            <a:endParaRPr lang="pt-BR" dirty="0">
              <a:solidFill>
                <a:srgbClr val="FF0000"/>
              </a:solidFill>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
        <p:nvSpPr>
          <p:cNvPr id="21" name="TextBox 20"/>
          <p:cNvSpPr txBox="1"/>
          <p:nvPr/>
        </p:nvSpPr>
        <p:spPr>
          <a:xfrm>
            <a:off x="71470" y="714356"/>
            <a:ext cx="9001124" cy="646331"/>
          </a:xfrm>
          <a:prstGeom prst="rect">
            <a:avLst/>
          </a:prstGeom>
          <a:noFill/>
        </p:spPr>
        <p:txBody>
          <a:bodyPr wrap="square" rtlCol="0">
            <a:spAutoFit/>
          </a:bodyPr>
          <a:lstStyle/>
          <a:p>
            <a:pPr algn="just"/>
            <a:r>
              <a:rPr lang="en-US" dirty="0" smtClean="0">
                <a:effectLst>
                  <a:outerShdw blurRad="38100" dist="38100" dir="2700000" algn="tl">
                    <a:srgbClr val="000000">
                      <a:alpha val="43137"/>
                    </a:srgbClr>
                  </a:outerShdw>
                </a:effectLst>
              </a:rPr>
              <a:t>The course of changing  of the values of E  on the 2-st heating follows the same rout as during the first heating, but shifting of </a:t>
            </a:r>
            <a:r>
              <a:rPr lang="en-US" dirty="0" err="1" smtClean="0">
                <a:effectLst>
                  <a:outerShdw blurRad="38100" dist="38100" dir="2700000" algn="tl">
                    <a:srgbClr val="000000">
                      <a:alpha val="43137"/>
                    </a:srgbClr>
                  </a:outerShdw>
                </a:effectLst>
              </a:rPr>
              <a:t>E</a:t>
            </a:r>
            <a:r>
              <a:rPr lang="en-US" baseline="-25000" dirty="0" err="1" smtClean="0">
                <a:effectLst>
                  <a:outerShdw blurRad="38100" dist="38100" dir="2700000" algn="tl">
                    <a:srgbClr val="000000">
                      <a:alpha val="43137"/>
                    </a:srgbClr>
                  </a:outerShdw>
                </a:effectLst>
              </a:rPr>
              <a:t>min</a:t>
            </a:r>
            <a:r>
              <a:rPr lang="en-US" baseline="-250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with temperature is less significant. </a:t>
            </a:r>
          </a:p>
        </p:txBody>
      </p:sp>
      <p:grpSp>
        <p:nvGrpSpPr>
          <p:cNvPr id="15" name="Grupo 14"/>
          <p:cNvGrpSpPr/>
          <p:nvPr/>
        </p:nvGrpSpPr>
        <p:grpSpPr>
          <a:xfrm>
            <a:off x="126995" y="2071678"/>
            <a:ext cx="8920511" cy="4779852"/>
            <a:chOff x="126995" y="1857364"/>
            <a:chExt cx="8920511" cy="4779852"/>
          </a:xfrm>
        </p:grpSpPr>
        <p:sp>
          <p:nvSpPr>
            <p:cNvPr id="4" name="CaixaDeTexto 3"/>
            <p:cNvSpPr txBox="1"/>
            <p:nvPr/>
          </p:nvSpPr>
          <p:spPr>
            <a:xfrm>
              <a:off x="179512" y="5929330"/>
              <a:ext cx="8784976" cy="707886"/>
            </a:xfrm>
            <a:prstGeom prst="rect">
              <a:avLst/>
            </a:prstGeom>
            <a:noFill/>
          </p:spPr>
          <p:txBody>
            <a:bodyPr wrap="square" rtlCol="0">
              <a:spAutoFit/>
            </a:bodyPr>
            <a:lstStyle/>
            <a:p>
              <a:r>
                <a:rPr lang="en-US" sz="2000" b="1" dirty="0" smtClean="0"/>
                <a:t>Figure 3.22. Changes in the modulus E of Ti-54.wt.%Ni alloy,  during  prime and secondary heating   (</a:t>
              </a:r>
              <a:r>
                <a:rPr lang="en-US" sz="2000" b="1" dirty="0" smtClean="0">
                  <a:solidFill>
                    <a:srgbClr val="C00000"/>
                  </a:solidFill>
                </a:rPr>
                <a:t>when SME and RSME  are realized</a:t>
              </a:r>
              <a:r>
                <a:rPr lang="en-US" sz="2000" b="1" dirty="0" smtClean="0"/>
                <a:t>). </a:t>
              </a:r>
              <a:endParaRPr lang="pt-BR" sz="2000" b="1" dirty="0"/>
            </a:p>
          </p:txBody>
        </p:sp>
        <p:pic>
          <p:nvPicPr>
            <p:cNvPr id="12" name="Imagem 11"/>
            <p:cNvPicPr>
              <a:picLocks noChangeAspect="1"/>
            </p:cNvPicPr>
            <p:nvPr/>
          </p:nvPicPr>
          <p:blipFill>
            <a:blip r:embed="rId2" cstate="print"/>
            <a:srcRect l="7981" t="9967" r="11268" b="4319"/>
            <a:stretch>
              <a:fillRect/>
            </a:stretch>
          </p:blipFill>
          <p:spPr bwMode="auto">
            <a:xfrm>
              <a:off x="4530900" y="2296266"/>
              <a:ext cx="4516606" cy="3384000"/>
            </a:xfrm>
            <a:prstGeom prst="rect">
              <a:avLst/>
            </a:prstGeom>
            <a:noFill/>
            <a:ln w="9525">
              <a:noFill/>
              <a:miter lim="800000"/>
              <a:headEnd/>
              <a:tailEnd/>
            </a:ln>
          </p:spPr>
        </p:pic>
        <p:sp>
          <p:nvSpPr>
            <p:cNvPr id="14" name="CaixaDeTexto 13"/>
            <p:cNvSpPr txBox="1"/>
            <p:nvPr/>
          </p:nvSpPr>
          <p:spPr>
            <a:xfrm>
              <a:off x="1142976" y="1857364"/>
              <a:ext cx="6643734" cy="369332"/>
            </a:xfrm>
            <a:prstGeom prst="rect">
              <a:avLst/>
            </a:prstGeom>
            <a:noFill/>
          </p:spPr>
          <p:txBody>
            <a:bodyPr wrap="square" rtlCol="0">
              <a:spAutoFit/>
            </a:bodyPr>
            <a:lstStyle/>
            <a:p>
              <a:r>
                <a:rPr lang="pt-BR" dirty="0" smtClean="0"/>
                <a:t>     </a:t>
              </a:r>
              <a:r>
                <a:rPr lang="pt-BR" dirty="0" smtClean="0">
                  <a:solidFill>
                    <a:srgbClr val="FF0000"/>
                  </a:solidFill>
                  <a:effectLst>
                    <a:outerShdw blurRad="38100" dist="38100" dir="2700000" algn="tl">
                      <a:srgbClr val="000000">
                        <a:alpha val="43137"/>
                      </a:srgbClr>
                    </a:outerShdw>
                  </a:effectLst>
                </a:rPr>
                <a:t>1-</a:t>
              </a:r>
              <a:r>
                <a:rPr lang="pt-BR" dirty="0" err="1" smtClean="0">
                  <a:solidFill>
                    <a:srgbClr val="FF0000"/>
                  </a:solidFill>
                  <a:effectLst>
                    <a:outerShdw blurRad="38100" dist="38100" dir="2700000" algn="tl">
                      <a:srgbClr val="000000">
                        <a:alpha val="43137"/>
                      </a:srgbClr>
                    </a:outerShdw>
                  </a:effectLst>
                </a:rPr>
                <a:t>st</a:t>
              </a:r>
              <a:r>
                <a:rPr lang="pt-BR" dirty="0" smtClean="0">
                  <a:solidFill>
                    <a:srgbClr val="FF0000"/>
                  </a:solidFill>
                  <a:effectLst>
                    <a:outerShdw blurRad="38100" dist="38100" dir="2700000" algn="tl">
                      <a:srgbClr val="000000">
                        <a:alpha val="43137"/>
                      </a:srgbClr>
                    </a:outerShdw>
                  </a:effectLst>
                </a:rPr>
                <a:t> Heating</a:t>
              </a:r>
              <a:r>
                <a:rPr lang="pt-BR" dirty="0" smtClean="0">
                  <a:solidFill>
                    <a:srgbClr val="0070C0"/>
                  </a:solidFill>
                  <a:effectLst>
                    <a:outerShdw blurRad="38100" dist="38100" dir="2700000" algn="tl">
                      <a:srgbClr val="000000">
                        <a:alpha val="43137"/>
                      </a:srgbClr>
                    </a:outerShdw>
                  </a:effectLst>
                </a:rPr>
                <a:t>       </a:t>
              </a:r>
              <a:r>
                <a:rPr lang="pt-BR" dirty="0" smtClean="0"/>
                <a:t>                                                               </a:t>
              </a:r>
              <a:r>
                <a:rPr lang="pt-BR" dirty="0" smtClean="0">
                  <a:solidFill>
                    <a:srgbClr val="FF0000"/>
                  </a:solidFill>
                  <a:effectLst>
                    <a:outerShdw blurRad="38100" dist="38100" dir="2700000" algn="tl">
                      <a:srgbClr val="000000">
                        <a:alpha val="43137"/>
                      </a:srgbClr>
                    </a:outerShdw>
                  </a:effectLst>
                </a:rPr>
                <a:t>2-</a:t>
              </a:r>
              <a:r>
                <a:rPr lang="pt-BR" dirty="0" err="1" smtClean="0">
                  <a:solidFill>
                    <a:srgbClr val="FF0000"/>
                  </a:solidFill>
                  <a:effectLst>
                    <a:outerShdw blurRad="38100" dist="38100" dir="2700000" algn="tl">
                      <a:srgbClr val="000000">
                        <a:alpha val="43137"/>
                      </a:srgbClr>
                    </a:outerShdw>
                  </a:effectLst>
                </a:rPr>
                <a:t>st</a:t>
              </a:r>
              <a:r>
                <a:rPr lang="pt-BR" dirty="0" smtClean="0">
                  <a:solidFill>
                    <a:srgbClr val="FF0000"/>
                  </a:solidFill>
                  <a:effectLst>
                    <a:outerShdw blurRad="38100" dist="38100" dir="2700000" algn="tl">
                      <a:srgbClr val="000000">
                        <a:alpha val="43137"/>
                      </a:srgbClr>
                    </a:outerShdw>
                  </a:effectLst>
                </a:rPr>
                <a:t> Heating</a:t>
              </a:r>
              <a:endParaRPr lang="pt-BR" dirty="0">
                <a:solidFill>
                  <a:srgbClr val="FF0000"/>
                </a:solidFill>
                <a:effectLst>
                  <a:outerShdw blurRad="38100" dist="38100" dir="2700000" algn="tl">
                    <a:srgbClr val="000000">
                      <a:alpha val="43137"/>
                    </a:srgbClr>
                  </a:outerShdw>
                </a:effectLst>
              </a:endParaRPr>
            </a:p>
          </p:txBody>
        </p:sp>
        <p:pic>
          <p:nvPicPr>
            <p:cNvPr id="11" name="Imagem 10"/>
            <p:cNvPicPr>
              <a:picLocks noChangeAspect="1"/>
            </p:cNvPicPr>
            <p:nvPr/>
          </p:nvPicPr>
          <p:blipFill>
            <a:blip r:embed="rId3" cstate="print"/>
            <a:srcRect l="5105" t="6038" r="5706" b="6415"/>
            <a:stretch>
              <a:fillRect/>
            </a:stretch>
          </p:blipFill>
          <p:spPr bwMode="auto">
            <a:xfrm>
              <a:off x="126995" y="2214554"/>
              <a:ext cx="4516443" cy="3528000"/>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
        <p:nvSpPr>
          <p:cNvPr id="21" name="TextBox 20"/>
          <p:cNvSpPr txBox="1"/>
          <p:nvPr/>
        </p:nvSpPr>
        <p:spPr>
          <a:xfrm>
            <a:off x="71470" y="714356"/>
            <a:ext cx="9001124" cy="1015663"/>
          </a:xfrm>
          <a:prstGeom prst="rect">
            <a:avLst/>
          </a:prstGeom>
          <a:noFill/>
        </p:spPr>
        <p:txBody>
          <a:bodyPr wrap="square" rtlCol="0">
            <a:spAutoFit/>
          </a:bodyPr>
          <a:lstStyle/>
          <a:p>
            <a:pPr algn="just"/>
            <a:r>
              <a:rPr lang="en-US" sz="2000" b="1" dirty="0" smtClean="0"/>
              <a:t>Notable shifting of </a:t>
            </a:r>
            <a:r>
              <a:rPr lang="en-US" sz="2000" b="1" dirty="0" err="1" smtClean="0"/>
              <a:t>E</a:t>
            </a:r>
            <a:r>
              <a:rPr lang="en-US" sz="2000" b="1" baseline="-25000" dirty="0" err="1" smtClean="0"/>
              <a:t>min</a:t>
            </a:r>
            <a:r>
              <a:rPr lang="en-US" sz="2000" b="1" baseline="-25000" dirty="0" smtClean="0"/>
              <a:t>.  </a:t>
            </a:r>
            <a:r>
              <a:rPr lang="en-US" sz="2000" b="1" dirty="0" smtClean="0"/>
              <a:t>results from the SME deformation” ,  while </a:t>
            </a:r>
          </a:p>
          <a:p>
            <a:pPr algn="just"/>
            <a:r>
              <a:rPr lang="en-US" sz="2000" b="1" dirty="0" smtClean="0"/>
              <a:t>the absolute value of the E is due to the residual plastic deformation, retained by the material, causing  by internal oriented micro-stresses.</a:t>
            </a:r>
            <a:endParaRPr lang="en-US" sz="2000" dirty="0" smtClean="0">
              <a:effectLst>
                <a:outerShdw blurRad="38100" dist="38100" dir="2700000" algn="tl">
                  <a:srgbClr val="000000">
                    <a:alpha val="43137"/>
                  </a:srgbClr>
                </a:outerShdw>
              </a:effectLst>
            </a:endParaRPr>
          </a:p>
        </p:txBody>
      </p:sp>
      <p:sp>
        <p:nvSpPr>
          <p:cNvPr id="12" name="CaixaDeTexto 3"/>
          <p:cNvSpPr txBox="1"/>
          <p:nvPr/>
        </p:nvSpPr>
        <p:spPr>
          <a:xfrm>
            <a:off x="179512" y="6143644"/>
            <a:ext cx="8784976" cy="707886"/>
          </a:xfrm>
          <a:prstGeom prst="rect">
            <a:avLst/>
          </a:prstGeom>
          <a:noFill/>
        </p:spPr>
        <p:txBody>
          <a:bodyPr wrap="square" rtlCol="0">
            <a:spAutoFit/>
          </a:bodyPr>
          <a:lstStyle/>
          <a:p>
            <a:r>
              <a:rPr lang="en-US" sz="2000" b="1" dirty="0" smtClean="0"/>
              <a:t>Figure 3.22. Changes in the modulus E of Ti-54.wt.%Ni alloy,  during  prime and secondary heating   (</a:t>
            </a:r>
            <a:r>
              <a:rPr lang="en-US" sz="2000" b="1" dirty="0" smtClean="0">
                <a:solidFill>
                  <a:srgbClr val="C00000"/>
                </a:solidFill>
              </a:rPr>
              <a:t>when SME and RSME  are realized</a:t>
            </a:r>
            <a:r>
              <a:rPr lang="en-US" sz="2000" b="1" dirty="0" smtClean="0"/>
              <a:t>). </a:t>
            </a:r>
            <a:endParaRPr lang="pt-BR" sz="2000" b="1" dirty="0"/>
          </a:p>
        </p:txBody>
      </p:sp>
      <p:grpSp>
        <p:nvGrpSpPr>
          <p:cNvPr id="14" name="Grupo 14"/>
          <p:cNvGrpSpPr/>
          <p:nvPr/>
        </p:nvGrpSpPr>
        <p:grpSpPr>
          <a:xfrm>
            <a:off x="126995" y="2071678"/>
            <a:ext cx="8920511" cy="4779852"/>
            <a:chOff x="126995" y="1857364"/>
            <a:chExt cx="8920511" cy="4779852"/>
          </a:xfrm>
        </p:grpSpPr>
        <p:sp>
          <p:nvSpPr>
            <p:cNvPr id="15" name="CaixaDeTexto 3"/>
            <p:cNvSpPr txBox="1"/>
            <p:nvPr/>
          </p:nvSpPr>
          <p:spPr>
            <a:xfrm>
              <a:off x="179512" y="5929330"/>
              <a:ext cx="8784976" cy="707886"/>
            </a:xfrm>
            <a:prstGeom prst="rect">
              <a:avLst/>
            </a:prstGeom>
            <a:noFill/>
          </p:spPr>
          <p:txBody>
            <a:bodyPr wrap="square" rtlCol="0">
              <a:spAutoFit/>
            </a:bodyPr>
            <a:lstStyle/>
            <a:p>
              <a:r>
                <a:rPr lang="en-US" sz="2000" b="1" dirty="0" smtClean="0"/>
                <a:t>Figure 3.22. Changes in the modulus E of Ti-54.wt.%Ni alloy,  during  prime and secondary heating   (</a:t>
              </a:r>
              <a:r>
                <a:rPr lang="en-US" sz="2000" b="1" dirty="0" smtClean="0">
                  <a:solidFill>
                    <a:srgbClr val="C00000"/>
                  </a:solidFill>
                </a:rPr>
                <a:t>when SME and RSME  are realized</a:t>
              </a:r>
              <a:r>
                <a:rPr lang="en-US" sz="2000" b="1" dirty="0" smtClean="0"/>
                <a:t>). </a:t>
              </a:r>
              <a:endParaRPr lang="pt-BR" sz="2000" b="1" dirty="0"/>
            </a:p>
          </p:txBody>
        </p:sp>
        <p:pic>
          <p:nvPicPr>
            <p:cNvPr id="16" name="Imagem 11"/>
            <p:cNvPicPr>
              <a:picLocks noChangeAspect="1"/>
            </p:cNvPicPr>
            <p:nvPr/>
          </p:nvPicPr>
          <p:blipFill>
            <a:blip r:embed="rId2" cstate="print"/>
            <a:srcRect l="7981" t="9967" r="11268" b="4319"/>
            <a:stretch>
              <a:fillRect/>
            </a:stretch>
          </p:blipFill>
          <p:spPr bwMode="auto">
            <a:xfrm>
              <a:off x="4530900" y="2296266"/>
              <a:ext cx="4516606" cy="3384000"/>
            </a:xfrm>
            <a:prstGeom prst="rect">
              <a:avLst/>
            </a:prstGeom>
            <a:noFill/>
            <a:ln w="9525">
              <a:noFill/>
              <a:miter lim="800000"/>
              <a:headEnd/>
              <a:tailEnd/>
            </a:ln>
          </p:spPr>
        </p:pic>
        <p:sp>
          <p:nvSpPr>
            <p:cNvPr id="20" name="CaixaDeTexto 13"/>
            <p:cNvSpPr txBox="1"/>
            <p:nvPr/>
          </p:nvSpPr>
          <p:spPr>
            <a:xfrm>
              <a:off x="1142976" y="1857364"/>
              <a:ext cx="6643734" cy="369332"/>
            </a:xfrm>
            <a:prstGeom prst="rect">
              <a:avLst/>
            </a:prstGeom>
            <a:noFill/>
          </p:spPr>
          <p:txBody>
            <a:bodyPr wrap="square" rtlCol="0">
              <a:spAutoFit/>
            </a:bodyPr>
            <a:lstStyle/>
            <a:p>
              <a:r>
                <a:rPr lang="pt-BR" dirty="0" smtClean="0"/>
                <a:t>     </a:t>
              </a:r>
              <a:r>
                <a:rPr lang="pt-BR" dirty="0" smtClean="0">
                  <a:solidFill>
                    <a:srgbClr val="FF0000"/>
                  </a:solidFill>
                  <a:effectLst>
                    <a:outerShdw blurRad="38100" dist="38100" dir="2700000" algn="tl">
                      <a:srgbClr val="000000">
                        <a:alpha val="43137"/>
                      </a:srgbClr>
                    </a:outerShdw>
                  </a:effectLst>
                </a:rPr>
                <a:t>1-</a:t>
              </a:r>
              <a:r>
                <a:rPr lang="pt-BR" dirty="0" err="1" smtClean="0">
                  <a:solidFill>
                    <a:srgbClr val="FF0000"/>
                  </a:solidFill>
                  <a:effectLst>
                    <a:outerShdw blurRad="38100" dist="38100" dir="2700000" algn="tl">
                      <a:srgbClr val="000000">
                        <a:alpha val="43137"/>
                      </a:srgbClr>
                    </a:outerShdw>
                  </a:effectLst>
                </a:rPr>
                <a:t>st</a:t>
              </a:r>
              <a:r>
                <a:rPr lang="pt-BR" dirty="0" smtClean="0">
                  <a:solidFill>
                    <a:srgbClr val="FF0000"/>
                  </a:solidFill>
                  <a:effectLst>
                    <a:outerShdw blurRad="38100" dist="38100" dir="2700000" algn="tl">
                      <a:srgbClr val="000000">
                        <a:alpha val="43137"/>
                      </a:srgbClr>
                    </a:outerShdw>
                  </a:effectLst>
                </a:rPr>
                <a:t> Heating</a:t>
              </a:r>
              <a:r>
                <a:rPr lang="pt-BR" dirty="0" smtClean="0">
                  <a:solidFill>
                    <a:srgbClr val="0070C0"/>
                  </a:solidFill>
                  <a:effectLst>
                    <a:outerShdw blurRad="38100" dist="38100" dir="2700000" algn="tl">
                      <a:srgbClr val="000000">
                        <a:alpha val="43137"/>
                      </a:srgbClr>
                    </a:outerShdw>
                  </a:effectLst>
                </a:rPr>
                <a:t>       </a:t>
              </a:r>
              <a:r>
                <a:rPr lang="pt-BR" dirty="0" smtClean="0"/>
                <a:t>                                                               </a:t>
              </a:r>
              <a:r>
                <a:rPr lang="pt-BR" dirty="0" smtClean="0">
                  <a:solidFill>
                    <a:srgbClr val="FF0000"/>
                  </a:solidFill>
                  <a:effectLst>
                    <a:outerShdw blurRad="38100" dist="38100" dir="2700000" algn="tl">
                      <a:srgbClr val="000000">
                        <a:alpha val="43137"/>
                      </a:srgbClr>
                    </a:outerShdw>
                  </a:effectLst>
                </a:rPr>
                <a:t>2-</a:t>
              </a:r>
              <a:r>
                <a:rPr lang="pt-BR" dirty="0" err="1" smtClean="0">
                  <a:solidFill>
                    <a:srgbClr val="FF0000"/>
                  </a:solidFill>
                  <a:effectLst>
                    <a:outerShdw blurRad="38100" dist="38100" dir="2700000" algn="tl">
                      <a:srgbClr val="000000">
                        <a:alpha val="43137"/>
                      </a:srgbClr>
                    </a:outerShdw>
                  </a:effectLst>
                </a:rPr>
                <a:t>st</a:t>
              </a:r>
              <a:r>
                <a:rPr lang="pt-BR" dirty="0" smtClean="0">
                  <a:solidFill>
                    <a:srgbClr val="FF0000"/>
                  </a:solidFill>
                  <a:effectLst>
                    <a:outerShdw blurRad="38100" dist="38100" dir="2700000" algn="tl">
                      <a:srgbClr val="000000">
                        <a:alpha val="43137"/>
                      </a:srgbClr>
                    </a:outerShdw>
                  </a:effectLst>
                </a:rPr>
                <a:t> Heating</a:t>
              </a:r>
              <a:endParaRPr lang="pt-BR" dirty="0">
                <a:solidFill>
                  <a:srgbClr val="FF0000"/>
                </a:solidFill>
                <a:effectLst>
                  <a:outerShdw blurRad="38100" dist="38100" dir="2700000" algn="tl">
                    <a:srgbClr val="000000">
                      <a:alpha val="43137"/>
                    </a:srgbClr>
                  </a:outerShdw>
                </a:effectLst>
              </a:endParaRPr>
            </a:p>
          </p:txBody>
        </p:sp>
        <p:pic>
          <p:nvPicPr>
            <p:cNvPr id="22" name="Imagem 10"/>
            <p:cNvPicPr>
              <a:picLocks noChangeAspect="1"/>
            </p:cNvPicPr>
            <p:nvPr/>
          </p:nvPicPr>
          <p:blipFill>
            <a:blip r:embed="rId3" cstate="print"/>
            <a:srcRect l="5105" t="6038" r="5706" b="6415"/>
            <a:stretch>
              <a:fillRect/>
            </a:stretch>
          </p:blipFill>
          <p:spPr bwMode="auto">
            <a:xfrm>
              <a:off x="126995" y="2214554"/>
              <a:ext cx="4516443" cy="3528000"/>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rcRect l="6808" t="9635" r="12676" b="3953"/>
          <a:stretch>
            <a:fillRect/>
          </a:stretch>
        </p:blipFill>
        <p:spPr bwMode="auto">
          <a:xfrm>
            <a:off x="1500166" y="1571612"/>
            <a:ext cx="5917344" cy="4500000"/>
          </a:xfrm>
          <a:prstGeom prst="rect">
            <a:avLst/>
          </a:prstGeom>
          <a:noFill/>
          <a:ln w="9525">
            <a:noFill/>
            <a:miter lim="800000"/>
            <a:headEnd/>
            <a:tailEnd/>
          </a:ln>
        </p:spPr>
      </p:pic>
      <p:sp>
        <p:nvSpPr>
          <p:cNvPr id="3" name="CaixaDeTexto 2"/>
          <p:cNvSpPr txBox="1"/>
          <p:nvPr/>
        </p:nvSpPr>
        <p:spPr>
          <a:xfrm>
            <a:off x="428596" y="71414"/>
            <a:ext cx="8429684" cy="461665"/>
          </a:xfrm>
          <a:prstGeom prst="rect">
            <a:avLst/>
          </a:prstGeom>
          <a:noFill/>
        </p:spPr>
        <p:txBody>
          <a:bodyPr wrap="square" rtlCol="0">
            <a:spAutoFit/>
          </a:bodyPr>
          <a:lstStyle/>
          <a:p>
            <a:pPr algn="ctr"/>
            <a:r>
              <a:rPr lang="en-US" sz="2400" b="1" dirty="0" smtClean="0"/>
              <a:t>Ti-54 wt.%Ni  alloy. Deformed  state </a:t>
            </a:r>
            <a:endParaRPr lang="pt-BR" sz="2400" dirty="0"/>
          </a:p>
        </p:txBody>
      </p:sp>
      <p:sp>
        <p:nvSpPr>
          <p:cNvPr id="4" name="CaixaDeTexto 3"/>
          <p:cNvSpPr txBox="1"/>
          <p:nvPr/>
        </p:nvSpPr>
        <p:spPr>
          <a:xfrm>
            <a:off x="857224" y="714356"/>
            <a:ext cx="8143932" cy="984885"/>
          </a:xfrm>
          <a:prstGeom prst="rect">
            <a:avLst/>
          </a:prstGeom>
          <a:noFill/>
        </p:spPr>
        <p:txBody>
          <a:bodyPr wrap="square" rtlCol="0">
            <a:spAutoFit/>
          </a:bodyPr>
          <a:lstStyle/>
          <a:p>
            <a:r>
              <a:rPr lang="en-US" sz="2000" b="1" dirty="0" smtClean="0"/>
              <a:t>Depending on </a:t>
            </a:r>
            <a:r>
              <a:rPr lang="en-US" sz="2000" b="1" dirty="0" smtClean="0">
                <a:sym typeface="Symbol"/>
              </a:rPr>
              <a:t></a:t>
            </a:r>
            <a:r>
              <a:rPr lang="en-US" sz="2000" b="1" baseline="-25000" dirty="0" smtClean="0"/>
              <a:t>o  </a:t>
            </a:r>
            <a:r>
              <a:rPr lang="en-US" sz="2000" b="1" dirty="0" smtClean="0"/>
              <a:t>, the density of the deformed </a:t>
            </a:r>
            <a:r>
              <a:rPr lang="en-US" sz="2000" b="1" dirty="0" err="1" smtClean="0"/>
              <a:t>TiNi</a:t>
            </a:r>
            <a:r>
              <a:rPr lang="en-US" sz="2000" b="1" dirty="0" smtClean="0"/>
              <a:t> alloy changes  due to micro defects in its structure, more noticeably after </a:t>
            </a:r>
            <a:r>
              <a:rPr lang="en-US" sz="2000" b="1" dirty="0" smtClean="0">
                <a:sym typeface="Symbol"/>
              </a:rPr>
              <a:t></a:t>
            </a:r>
            <a:r>
              <a:rPr lang="en-US" sz="2000" b="1" baseline="-25000" dirty="0" smtClean="0"/>
              <a:t>o </a:t>
            </a:r>
            <a:r>
              <a:rPr lang="en-US" sz="2000" b="1" dirty="0" smtClean="0"/>
              <a:t> &gt;12%. </a:t>
            </a:r>
            <a:endParaRPr lang="pt-BR" sz="2000" b="1" dirty="0" smtClean="0"/>
          </a:p>
          <a:p>
            <a:endParaRPr lang="pt-BR" dirty="0"/>
          </a:p>
        </p:txBody>
      </p:sp>
      <p:sp>
        <p:nvSpPr>
          <p:cNvPr id="5" name="CaixaDeTexto 4"/>
          <p:cNvSpPr txBox="1"/>
          <p:nvPr/>
        </p:nvSpPr>
        <p:spPr>
          <a:xfrm>
            <a:off x="893892" y="6211693"/>
            <a:ext cx="8321578" cy="400110"/>
          </a:xfrm>
          <a:prstGeom prst="rect">
            <a:avLst/>
          </a:prstGeom>
          <a:noFill/>
        </p:spPr>
        <p:txBody>
          <a:bodyPr wrap="square" rtlCol="0">
            <a:spAutoFit/>
          </a:bodyPr>
          <a:lstStyle/>
          <a:p>
            <a:r>
              <a:rPr lang="en-US" b="1" dirty="0" smtClean="0"/>
              <a:t>Fig. 3.23. Influence of  initial deformation ( </a:t>
            </a:r>
            <a:r>
              <a:rPr lang="en-US" sz="2000" b="1" dirty="0" smtClean="0">
                <a:sym typeface="Symbol"/>
              </a:rPr>
              <a:t></a:t>
            </a:r>
            <a:r>
              <a:rPr lang="en-US" sz="1300" b="1" dirty="0" smtClean="0">
                <a:sym typeface="Symbol"/>
              </a:rPr>
              <a:t>o</a:t>
            </a:r>
            <a:r>
              <a:rPr lang="en-US" b="1" dirty="0" smtClean="0"/>
              <a:t> )  on the density  of  Ti-Ni alloy.</a:t>
            </a:r>
            <a:endParaRPr lang="pt-BR" b="1" dirty="0"/>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42586" y="0"/>
            <a:ext cx="8606190" cy="5976664"/>
          </a:xfrm>
        </p:spPr>
        <p:txBody>
          <a:bodyPr>
            <a:noAutofit/>
          </a:bodyPr>
          <a:lstStyle/>
          <a:p>
            <a:pPr algn="just">
              <a:spcBef>
                <a:spcPts val="0"/>
              </a:spcBef>
            </a:pPr>
            <a:endParaRPr lang="en-US" sz="2200" dirty="0" smtClean="0"/>
          </a:p>
          <a:p>
            <a:pPr algn="just"/>
            <a:r>
              <a:rPr lang="en-US" sz="2200" dirty="0" smtClean="0"/>
              <a:t>	</a:t>
            </a:r>
            <a:r>
              <a:rPr lang="en-US" sz="2800" b="1" dirty="0">
                <a:solidFill>
                  <a:srgbClr val="C00000"/>
                </a:solidFill>
                <a:effectLst>
                  <a:outerShdw blurRad="38100" dist="38100" dir="2700000" algn="tl">
                    <a:srgbClr val="000000">
                      <a:alpha val="43137"/>
                    </a:srgbClr>
                  </a:outerShdw>
                </a:effectLst>
              </a:rPr>
              <a:t> </a:t>
            </a:r>
            <a:r>
              <a:rPr lang="ru-RU" sz="2800" b="1" dirty="0" smtClean="0">
                <a:solidFill>
                  <a:srgbClr val="C00000"/>
                </a:solidFill>
                <a:effectLst>
                  <a:outerShdw blurRad="38100" dist="38100" dir="2700000" algn="tl">
                    <a:srgbClr val="000000">
                      <a:alpha val="43137"/>
                    </a:srgbClr>
                  </a:outerShdw>
                </a:effectLst>
              </a:rPr>
              <a:t>Сплав </a:t>
            </a:r>
            <a:r>
              <a:rPr lang="en-US" sz="2800" b="1" dirty="0" smtClean="0">
                <a:solidFill>
                  <a:srgbClr val="C00000"/>
                </a:solidFill>
                <a:effectLst>
                  <a:outerShdw blurRad="38100" dist="38100" dir="2700000" algn="tl">
                    <a:srgbClr val="000000">
                      <a:alpha val="43137"/>
                    </a:srgbClr>
                  </a:outerShdw>
                </a:effectLst>
              </a:rPr>
              <a:t>Cu-Al-Ni</a:t>
            </a:r>
          </a:p>
          <a:p>
            <a:pPr algn="just"/>
            <a:endParaRPr lang="en-US" sz="2200" dirty="0" smtClean="0"/>
          </a:p>
          <a:p>
            <a:pPr algn="just"/>
            <a:r>
              <a:rPr lang="en-US" sz="2400" dirty="0" smtClean="0"/>
              <a:t>structural changes, modulus of elongation and deformation behavior, during cyclic deformation by compression of a </a:t>
            </a:r>
            <a:r>
              <a:rPr lang="en-US" sz="2400" dirty="0" err="1" smtClean="0"/>
              <a:t>monocrystalline</a:t>
            </a:r>
            <a:r>
              <a:rPr lang="en-US" sz="2400" dirty="0" smtClean="0"/>
              <a:t> Cu-Al-Ni alloy </a:t>
            </a:r>
          </a:p>
          <a:p>
            <a:pPr algn="just"/>
            <a:r>
              <a:rPr lang="ru-RU" sz="2400" b="1" dirty="0" smtClean="0">
                <a:solidFill>
                  <a:srgbClr val="FF0000"/>
                </a:solidFill>
              </a:rPr>
              <a:t>С</a:t>
            </a:r>
            <a:r>
              <a:rPr lang="en-US" sz="2400" b="1" dirty="0" err="1" smtClean="0">
                <a:solidFill>
                  <a:srgbClr val="FF0000"/>
                </a:solidFill>
              </a:rPr>
              <a:t>ritical</a:t>
            </a:r>
            <a:r>
              <a:rPr lang="en-US" sz="2400" b="1" dirty="0" smtClean="0">
                <a:solidFill>
                  <a:srgbClr val="FF0000"/>
                </a:solidFill>
              </a:rPr>
              <a:t> temperatures: M</a:t>
            </a:r>
            <a:r>
              <a:rPr lang="en-US" sz="2400" b="1" baseline="-25000" dirty="0" smtClean="0">
                <a:solidFill>
                  <a:srgbClr val="FF0000"/>
                </a:solidFill>
              </a:rPr>
              <a:t>s</a:t>
            </a:r>
            <a:r>
              <a:rPr lang="en-US" sz="2400" b="1" dirty="0" smtClean="0">
                <a:solidFill>
                  <a:srgbClr val="FF0000"/>
                </a:solidFill>
              </a:rPr>
              <a:t>=51</a:t>
            </a:r>
            <a:r>
              <a:rPr lang="en-US" sz="2400" b="1" baseline="30000" dirty="0" smtClean="0">
                <a:solidFill>
                  <a:srgbClr val="FF0000"/>
                </a:solidFill>
              </a:rPr>
              <a:t>o</a:t>
            </a:r>
            <a:r>
              <a:rPr lang="en-US" sz="2400" b="1" dirty="0" smtClean="0">
                <a:solidFill>
                  <a:srgbClr val="FF0000"/>
                </a:solidFill>
              </a:rPr>
              <a:t>C, M</a:t>
            </a:r>
            <a:r>
              <a:rPr lang="en-US" sz="2400" b="1" baseline="-25000" dirty="0" smtClean="0">
                <a:solidFill>
                  <a:srgbClr val="FF0000"/>
                </a:solidFill>
              </a:rPr>
              <a:t>f</a:t>
            </a:r>
            <a:r>
              <a:rPr lang="en-US" sz="2400" b="1" dirty="0" smtClean="0">
                <a:solidFill>
                  <a:srgbClr val="FF0000"/>
                </a:solidFill>
              </a:rPr>
              <a:t>=20</a:t>
            </a:r>
            <a:r>
              <a:rPr lang="en-US" sz="2400" b="1" baseline="30000" dirty="0" smtClean="0">
                <a:solidFill>
                  <a:srgbClr val="FF0000"/>
                </a:solidFill>
              </a:rPr>
              <a:t>o</a:t>
            </a:r>
            <a:r>
              <a:rPr lang="en-US" sz="2400" b="1" dirty="0" smtClean="0">
                <a:solidFill>
                  <a:srgbClr val="FF0000"/>
                </a:solidFill>
              </a:rPr>
              <a:t>C, A</a:t>
            </a:r>
            <a:r>
              <a:rPr lang="en-US" sz="2400" b="1" baseline="-25000" dirty="0" smtClean="0">
                <a:solidFill>
                  <a:srgbClr val="FF0000"/>
                </a:solidFill>
              </a:rPr>
              <a:t>s</a:t>
            </a:r>
            <a:r>
              <a:rPr lang="en-US" sz="2400" b="1" dirty="0" smtClean="0">
                <a:solidFill>
                  <a:srgbClr val="FF0000"/>
                </a:solidFill>
              </a:rPr>
              <a:t>=40</a:t>
            </a:r>
            <a:r>
              <a:rPr lang="en-US" sz="2400" b="1" baseline="30000" dirty="0" smtClean="0">
                <a:solidFill>
                  <a:srgbClr val="FF0000"/>
                </a:solidFill>
              </a:rPr>
              <a:t>o</a:t>
            </a:r>
            <a:r>
              <a:rPr lang="en-US" sz="2400" b="1" dirty="0" smtClean="0">
                <a:solidFill>
                  <a:srgbClr val="FF0000"/>
                </a:solidFill>
              </a:rPr>
              <a:t>C, </a:t>
            </a:r>
            <a:r>
              <a:rPr lang="en-US" sz="2400" b="1" dirty="0" err="1" smtClean="0">
                <a:solidFill>
                  <a:srgbClr val="FF0000"/>
                </a:solidFill>
              </a:rPr>
              <a:t>A</a:t>
            </a:r>
            <a:r>
              <a:rPr lang="en-US" sz="2400" b="1" baseline="-25000" dirty="0" err="1" smtClean="0">
                <a:solidFill>
                  <a:srgbClr val="FF0000"/>
                </a:solidFill>
              </a:rPr>
              <a:t>f</a:t>
            </a:r>
            <a:r>
              <a:rPr lang="en-US" sz="2400" b="1" dirty="0" smtClean="0">
                <a:solidFill>
                  <a:srgbClr val="FF0000"/>
                </a:solidFill>
              </a:rPr>
              <a:t>=65</a:t>
            </a:r>
            <a:r>
              <a:rPr lang="en-US" sz="2400" b="1" baseline="30000" dirty="0" smtClean="0">
                <a:solidFill>
                  <a:srgbClr val="FF0000"/>
                </a:solidFill>
              </a:rPr>
              <a:t>o</a:t>
            </a:r>
            <a:r>
              <a:rPr lang="en-US" sz="2400" b="1" dirty="0" smtClean="0">
                <a:solidFill>
                  <a:srgbClr val="FF0000"/>
                </a:solidFill>
              </a:rPr>
              <a:t>C</a:t>
            </a:r>
            <a:endParaRPr lang="ru-RU" sz="2400" b="1" dirty="0" smtClean="0">
              <a:solidFill>
                <a:srgbClr val="FF0000"/>
              </a:solidFill>
            </a:endParaRPr>
          </a:p>
          <a:p>
            <a:pPr algn="just"/>
            <a:r>
              <a:rPr lang="en-US" sz="2400" dirty="0"/>
              <a:t>The </a:t>
            </a:r>
            <a:r>
              <a:rPr lang="en-US" sz="2400" dirty="0" err="1"/>
              <a:t>monocrystalline</a:t>
            </a:r>
            <a:r>
              <a:rPr lang="en-US" sz="2400" dirty="0"/>
              <a:t> Cu-13,7%Al-4,2%Ni alloy was fabricated in the form of a cylindrical bar </a:t>
            </a:r>
            <a:r>
              <a:rPr lang="en-US" sz="2400" dirty="0">
                <a:sym typeface="Symbol"/>
              </a:rPr>
              <a:t></a:t>
            </a:r>
            <a:r>
              <a:rPr lang="en-US" sz="2400" dirty="0"/>
              <a:t> 4 mm (at the “Memory Crystals Group”, Russia) and was studied in initial state.  </a:t>
            </a:r>
            <a:endParaRPr lang="ru-RU" sz="2400" dirty="0" smtClean="0"/>
          </a:p>
          <a:p>
            <a:pPr algn="just"/>
            <a:endParaRPr lang="ru-RU" sz="2400" dirty="0"/>
          </a:p>
          <a:p>
            <a:pPr algn="just"/>
            <a:endParaRPr lang="ru-RU" sz="2400" dirty="0" smtClean="0"/>
          </a:p>
          <a:p>
            <a:pPr algn="just"/>
            <a:endParaRPr lang="ru-RU" sz="2400" dirty="0"/>
          </a:p>
          <a:p>
            <a:pPr marL="0" indent="0" algn="just">
              <a:buNone/>
            </a:pPr>
            <a:r>
              <a:rPr lang="en-US" sz="2400" dirty="0"/>
              <a:t>Fig. 2.2. </a:t>
            </a:r>
            <a:r>
              <a:rPr lang="en-US" sz="2400" dirty="0" err="1"/>
              <a:t>Monocrystalline</a:t>
            </a:r>
            <a:r>
              <a:rPr lang="en-US" sz="2400" dirty="0"/>
              <a:t> Cu-13.7Al-4.2Ni (wt.%) alloy in as-received state</a:t>
            </a:r>
          </a:p>
          <a:p>
            <a:pPr marL="0" indent="0" algn="just">
              <a:buNone/>
            </a:pPr>
            <a:endParaRPr lang="en-US" sz="2400" dirty="0"/>
          </a:p>
          <a:p>
            <a:pPr algn="just"/>
            <a:endParaRPr lang="en-US" sz="2400" dirty="0" smtClean="0"/>
          </a:p>
        </p:txBody>
      </p:sp>
      <p:pic>
        <p:nvPicPr>
          <p:cNvPr id="5" name="Imagem 3" descr="C:\Luiz Sergio\Luiz Sérgio\UENF\Mestrado\FIGURAS\amostra.gif"/>
          <p:cNvPicPr/>
          <p:nvPr/>
        </p:nvPicPr>
        <p:blipFill rotWithShape="1">
          <a:blip r:embed="rId2" cstate="print"/>
          <a:srcRect t="21205" b="15500"/>
          <a:stretch/>
        </p:blipFill>
        <p:spPr bwMode="auto">
          <a:xfrm>
            <a:off x="1370983" y="4149080"/>
            <a:ext cx="6379642" cy="136263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28596" y="71414"/>
            <a:ext cx="8429684" cy="461665"/>
          </a:xfrm>
          <a:prstGeom prst="rect">
            <a:avLst/>
          </a:prstGeom>
          <a:noFill/>
        </p:spPr>
        <p:txBody>
          <a:bodyPr wrap="square" rtlCol="0">
            <a:spAutoFit/>
          </a:bodyPr>
          <a:lstStyle/>
          <a:p>
            <a:pPr algn="ctr"/>
            <a:r>
              <a:rPr lang="en-US" sz="2400" b="1" dirty="0" smtClean="0">
                <a:solidFill>
                  <a:srgbClr val="C00000"/>
                </a:solidFill>
              </a:rPr>
              <a:t>Monocrystalline Cu-13.7%Al-4.2%Ni. Initial  state </a:t>
            </a:r>
            <a:endParaRPr lang="pt-BR" sz="2400" dirty="0">
              <a:solidFill>
                <a:srgbClr val="C00000"/>
              </a:solidFill>
            </a:endParaRPr>
          </a:p>
        </p:txBody>
      </p:sp>
      <p:sp>
        <p:nvSpPr>
          <p:cNvPr id="5" name="CaixaDeTexto 4"/>
          <p:cNvSpPr txBox="1"/>
          <p:nvPr/>
        </p:nvSpPr>
        <p:spPr>
          <a:xfrm>
            <a:off x="214282" y="2786058"/>
            <a:ext cx="8784945" cy="707886"/>
          </a:xfrm>
          <a:prstGeom prst="rect">
            <a:avLst/>
          </a:prstGeom>
          <a:noFill/>
        </p:spPr>
        <p:txBody>
          <a:bodyPr wrap="square" rtlCol="0">
            <a:spAutoFit/>
          </a:bodyPr>
          <a:lstStyle/>
          <a:p>
            <a:r>
              <a:rPr lang="en-US" sz="2000" b="1" dirty="0" smtClean="0"/>
              <a:t>Fig. 3.24. Microstructure of the </a:t>
            </a:r>
            <a:r>
              <a:rPr lang="en-US" sz="2000" b="1" dirty="0" err="1" smtClean="0"/>
              <a:t>monocrystalline</a:t>
            </a:r>
            <a:r>
              <a:rPr lang="en-US" sz="2000" b="1" dirty="0" smtClean="0"/>
              <a:t> Cu-13.7%Al-4.2%Ni alloy in a initial state </a:t>
            </a:r>
            <a:endParaRPr lang="pt-BR" sz="2000" b="1" dirty="0"/>
          </a:p>
        </p:txBody>
      </p:sp>
      <p:pic>
        <p:nvPicPr>
          <p:cNvPr id="7" name="Picture 2" descr="D:\Luda 26.12.2014\Congressos\2015 Koreia\Korea 2015 2-5 17.03.15\Tolia\Ilustracoes-A\4a.JPG"/>
          <p:cNvPicPr>
            <a:picLocks noChangeAspect="1" noChangeArrowheads="1"/>
          </p:cNvPicPr>
          <p:nvPr/>
        </p:nvPicPr>
        <p:blipFill>
          <a:blip r:embed="rId2" cstate="print"/>
          <a:srcRect/>
          <a:stretch>
            <a:fillRect/>
          </a:stretch>
        </p:blipFill>
        <p:spPr bwMode="auto">
          <a:xfrm>
            <a:off x="285720" y="571480"/>
            <a:ext cx="2268000" cy="2268000"/>
          </a:xfrm>
          <a:prstGeom prst="rect">
            <a:avLst/>
          </a:prstGeom>
          <a:noFill/>
        </p:spPr>
      </p:pic>
      <p:pic>
        <p:nvPicPr>
          <p:cNvPr id="8" name="Picture 2"/>
          <p:cNvPicPr>
            <a:picLocks noChangeAspect="1" noChangeArrowheads="1"/>
          </p:cNvPicPr>
          <p:nvPr/>
        </p:nvPicPr>
        <p:blipFill>
          <a:blip r:embed="rId3" cstate="print"/>
          <a:srcRect/>
          <a:stretch>
            <a:fillRect/>
          </a:stretch>
        </p:blipFill>
        <p:spPr bwMode="auto">
          <a:xfrm>
            <a:off x="2701025" y="571480"/>
            <a:ext cx="2966891" cy="2268000"/>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5819912" y="571480"/>
            <a:ext cx="2990894" cy="2268000"/>
          </a:xfrm>
          <a:prstGeom prst="rect">
            <a:avLst/>
          </a:prstGeom>
          <a:noFill/>
          <a:ln w="9525">
            <a:noFill/>
            <a:miter lim="800000"/>
            <a:headEnd/>
            <a:tailEnd/>
          </a:ln>
          <a:effectLst/>
        </p:spPr>
      </p:pic>
      <p:sp>
        <p:nvSpPr>
          <p:cNvPr id="12" name="CaixaDeTexto 11"/>
          <p:cNvSpPr txBox="1"/>
          <p:nvPr/>
        </p:nvSpPr>
        <p:spPr>
          <a:xfrm>
            <a:off x="0" y="3969443"/>
            <a:ext cx="8572528" cy="1785104"/>
          </a:xfrm>
          <a:prstGeom prst="rect">
            <a:avLst/>
          </a:prstGeom>
          <a:noFill/>
        </p:spPr>
        <p:txBody>
          <a:bodyPr wrap="square" rtlCol="0">
            <a:spAutoFit/>
          </a:bodyPr>
          <a:lstStyle/>
          <a:p>
            <a:pPr algn="just"/>
            <a:r>
              <a:rPr lang="en-US" sz="2200" b="1" dirty="0" smtClean="0"/>
              <a:t>Initial state </a:t>
            </a:r>
            <a:r>
              <a:rPr lang="en-US" sz="2200" dirty="0" smtClean="0"/>
              <a:t>: two metastable phases: </a:t>
            </a:r>
          </a:p>
          <a:p>
            <a:pPr algn="ctr"/>
            <a:r>
              <a:rPr lang="en-US" sz="2200" dirty="0" err="1" smtClean="0">
                <a:solidFill>
                  <a:srgbClr val="C00000"/>
                </a:solidFill>
                <a:effectLst>
                  <a:outerShdw blurRad="38100" dist="38100" dir="2700000" algn="tl">
                    <a:srgbClr val="000000">
                      <a:alpha val="43137"/>
                    </a:srgbClr>
                  </a:outerShdw>
                </a:effectLst>
              </a:rPr>
              <a:t>Martensite</a:t>
            </a:r>
            <a:r>
              <a:rPr lang="en-US" sz="2200" dirty="0" smtClean="0">
                <a:solidFill>
                  <a:srgbClr val="C00000"/>
                </a:solidFill>
                <a:effectLst>
                  <a:outerShdw blurRad="38100" dist="38100" dir="2700000" algn="tl">
                    <a:srgbClr val="000000">
                      <a:alpha val="43137"/>
                    </a:srgbClr>
                  </a:outerShdw>
                </a:effectLst>
              </a:rPr>
              <a:t> </a:t>
            </a:r>
            <a:r>
              <a:rPr lang="en-US" sz="2200" dirty="0" smtClean="0">
                <a:solidFill>
                  <a:srgbClr val="C00000"/>
                </a:solidFill>
                <a:effectLst>
                  <a:outerShdw blurRad="38100" dist="38100" dir="2700000" algn="tl">
                    <a:srgbClr val="000000">
                      <a:alpha val="43137"/>
                    </a:srgbClr>
                  </a:outerShdw>
                </a:effectLst>
                <a:sym typeface="Symbol"/>
              </a:rPr>
              <a:t></a:t>
            </a:r>
            <a:r>
              <a:rPr lang="en-US" sz="2200" dirty="0" smtClean="0">
                <a:solidFill>
                  <a:srgbClr val="C00000"/>
                </a:solidFill>
                <a:effectLst>
                  <a:outerShdw blurRad="38100" dist="38100" dir="2700000" algn="tl">
                    <a:srgbClr val="000000">
                      <a:alpha val="43137"/>
                    </a:srgbClr>
                  </a:outerShdw>
                </a:effectLst>
              </a:rPr>
              <a:t>´</a:t>
            </a:r>
            <a:r>
              <a:rPr lang="en-US" sz="2200" baseline="-25000" dirty="0" smtClean="0">
                <a:solidFill>
                  <a:srgbClr val="C00000"/>
                </a:solidFill>
                <a:effectLst>
                  <a:outerShdw blurRad="38100" dist="38100" dir="2700000" algn="tl">
                    <a:srgbClr val="000000">
                      <a:alpha val="43137"/>
                    </a:srgbClr>
                  </a:outerShdw>
                </a:effectLst>
              </a:rPr>
              <a:t>1</a:t>
            </a:r>
            <a:r>
              <a:rPr lang="en-US" sz="2200" dirty="0" smtClean="0">
                <a:solidFill>
                  <a:srgbClr val="C00000"/>
                </a:solidFill>
                <a:effectLst>
                  <a:outerShdw blurRad="38100" dist="38100" dir="2700000" algn="tl">
                    <a:srgbClr val="000000">
                      <a:alpha val="43137"/>
                    </a:srgbClr>
                  </a:outerShdw>
                </a:effectLst>
              </a:rPr>
              <a:t> + R phase</a:t>
            </a:r>
          </a:p>
          <a:p>
            <a:pPr algn="just"/>
            <a:endParaRPr lang="en-US" sz="2200" dirty="0" smtClean="0"/>
          </a:p>
          <a:p>
            <a:pPr algn="just"/>
            <a:r>
              <a:rPr lang="en-US" sz="2200" dirty="0" err="1" smtClean="0">
                <a:effectLst>
                  <a:outerShdw blurRad="38100" dist="38100" dir="2700000" algn="tl">
                    <a:srgbClr val="000000">
                      <a:alpha val="43137"/>
                    </a:srgbClr>
                  </a:outerShdw>
                </a:effectLst>
                <a:sym typeface="Symbol"/>
              </a:rPr>
              <a:t>Martensite</a:t>
            </a:r>
            <a:r>
              <a:rPr lang="en-US" sz="2200" dirty="0" smtClean="0">
                <a:effectLst>
                  <a:outerShdw blurRad="38100" dist="38100" dir="2700000" algn="tl">
                    <a:srgbClr val="000000">
                      <a:alpha val="43137"/>
                    </a:srgbClr>
                  </a:outerShdw>
                </a:effectLst>
                <a:sym typeface="Symbol"/>
              </a:rPr>
              <a:t> phase </a:t>
            </a:r>
            <a:r>
              <a:rPr lang="en-US" sz="2200" dirty="0" smtClean="0">
                <a:effectLst>
                  <a:outerShdw blurRad="38100" dist="38100" dir="2700000" algn="tl">
                    <a:srgbClr val="000000">
                      <a:alpha val="43137"/>
                    </a:srgbClr>
                  </a:outerShdw>
                </a:effectLst>
              </a:rPr>
              <a:t>´</a:t>
            </a:r>
            <a:r>
              <a:rPr lang="en-US" sz="2200" baseline="-25000" dirty="0" smtClean="0">
                <a:effectLst>
                  <a:outerShdw blurRad="38100" dist="38100" dir="2700000" algn="tl">
                    <a:srgbClr val="000000">
                      <a:alpha val="43137"/>
                    </a:srgbClr>
                  </a:outerShdw>
                </a:effectLst>
              </a:rPr>
              <a:t>1</a:t>
            </a:r>
            <a:r>
              <a:rPr lang="en-US" sz="2200" dirty="0" smtClean="0">
                <a:effectLst>
                  <a:outerShdw blurRad="38100" dist="38100" dir="2700000" algn="tl">
                    <a:srgbClr val="000000">
                      <a:alpha val="43137"/>
                    </a:srgbClr>
                  </a:outerShdw>
                </a:effectLst>
              </a:rPr>
              <a:t>, (with 18R orthorhombic structure)</a:t>
            </a:r>
          </a:p>
          <a:p>
            <a:pPr algn="just"/>
            <a:r>
              <a:rPr lang="en-US" sz="2200" dirty="0" smtClean="0">
                <a:effectLst>
                  <a:outerShdw blurRad="38100" dist="38100" dir="2700000" algn="tl">
                    <a:srgbClr val="000000">
                      <a:alpha val="43137"/>
                    </a:srgbClr>
                  </a:outerShdw>
                </a:effectLst>
              </a:rPr>
              <a:t> </a:t>
            </a:r>
            <a:r>
              <a:rPr lang="en-US" sz="2200" dirty="0" err="1" smtClean="0">
                <a:effectLst>
                  <a:outerShdw blurRad="38100" dist="38100" dir="2700000" algn="tl">
                    <a:srgbClr val="000000">
                      <a:alpha val="43137"/>
                    </a:srgbClr>
                  </a:outerShdw>
                </a:effectLst>
              </a:rPr>
              <a:t>Rhombohedral</a:t>
            </a:r>
            <a:r>
              <a:rPr lang="en-US" sz="2200" dirty="0" smtClean="0">
                <a:effectLst>
                  <a:outerShdw blurRad="38100" dist="38100" dir="2700000" algn="tl">
                    <a:srgbClr val="000000">
                      <a:alpha val="43137"/>
                    </a:srgbClr>
                  </a:outerShdw>
                </a:effectLst>
              </a:rPr>
              <a:t> ordered Al</a:t>
            </a:r>
            <a:r>
              <a:rPr lang="en-US" sz="2200" baseline="-25000" dirty="0" smtClean="0">
                <a:effectLst>
                  <a:outerShdw blurRad="38100" dist="38100" dir="2700000" algn="tl">
                    <a:srgbClr val="000000">
                      <a:alpha val="43137"/>
                    </a:srgbClr>
                  </a:outerShdw>
                </a:effectLst>
              </a:rPr>
              <a:t>7</a:t>
            </a:r>
            <a:r>
              <a:rPr lang="en-US" sz="2200" dirty="0" smtClean="0">
                <a:effectLst>
                  <a:outerShdw blurRad="38100" dist="38100" dir="2700000" algn="tl">
                    <a:srgbClr val="000000">
                      <a:alpha val="43137"/>
                    </a:srgbClr>
                  </a:outerShdw>
                </a:effectLst>
              </a:rPr>
              <a:t>Cu</a:t>
            </a:r>
            <a:r>
              <a:rPr lang="en-US" sz="2200" baseline="-25000" dirty="0" smtClean="0">
                <a:effectLst>
                  <a:outerShdw blurRad="38100" dist="38100" dir="2700000" algn="tl">
                    <a:srgbClr val="000000">
                      <a:alpha val="43137"/>
                    </a:srgbClr>
                  </a:outerShdw>
                </a:effectLst>
              </a:rPr>
              <a:t>4</a:t>
            </a:r>
            <a:r>
              <a:rPr lang="en-US" sz="2200" dirty="0" smtClean="0">
                <a:effectLst>
                  <a:outerShdw blurRad="38100" dist="38100" dir="2700000" algn="tl">
                    <a:srgbClr val="000000">
                      <a:alpha val="43137"/>
                    </a:srgbClr>
                  </a:outerShdw>
                </a:effectLst>
              </a:rPr>
              <a:t>Ni phase, called here as R phase. </a:t>
            </a: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000100" y="847066"/>
            <a:ext cx="7929618" cy="1938992"/>
          </a:xfrm>
          <a:prstGeom prst="rect">
            <a:avLst/>
          </a:prstGeom>
          <a:noFill/>
        </p:spPr>
        <p:txBody>
          <a:bodyPr wrap="square" rtlCol="0">
            <a:spAutoFit/>
          </a:bodyPr>
          <a:lstStyle/>
          <a:p>
            <a:r>
              <a:rPr lang="en-US" sz="2400" u="sng" dirty="0" smtClean="0"/>
              <a:t>Equipments</a:t>
            </a:r>
            <a:r>
              <a:rPr lang="en-US" sz="2400" dirty="0" smtClean="0"/>
              <a:t>:  	</a:t>
            </a:r>
          </a:p>
          <a:p>
            <a:r>
              <a:rPr lang="en-US" sz="2400" dirty="0" smtClean="0">
                <a:solidFill>
                  <a:srgbClr val="0070C0"/>
                </a:solidFill>
                <a:effectLst>
                  <a:outerShdw blurRad="38100" dist="38100" dir="2700000" algn="tl">
                    <a:srgbClr val="000000">
                      <a:alpha val="43137"/>
                    </a:srgbClr>
                  </a:outerShdw>
                </a:effectLst>
              </a:rPr>
              <a:t>DRON-3M</a:t>
            </a:r>
            <a:endParaRPr lang="en-US" sz="2400" dirty="0" smtClean="0"/>
          </a:p>
          <a:p>
            <a:r>
              <a:rPr lang="en-US" sz="2400" u="sng" dirty="0" smtClean="0"/>
              <a:t>Conditions:</a:t>
            </a:r>
            <a:r>
              <a:rPr lang="en-US" sz="2400" dirty="0" smtClean="0"/>
              <a:t> Cu-K</a:t>
            </a:r>
            <a:r>
              <a:rPr lang="en-US" sz="2400" dirty="0" smtClean="0">
                <a:sym typeface="Symbol"/>
              </a:rPr>
              <a:t></a:t>
            </a:r>
            <a:r>
              <a:rPr lang="en-US" sz="2400" dirty="0" smtClean="0"/>
              <a:t> radiations</a:t>
            </a:r>
          </a:p>
          <a:p>
            <a:r>
              <a:rPr lang="en-US" sz="2400" dirty="0" smtClean="0"/>
              <a:t>2</a:t>
            </a:r>
            <a:r>
              <a:rPr lang="en-US" sz="2400" dirty="0" smtClean="0">
                <a:sym typeface="Symbol"/>
              </a:rPr>
              <a:t></a:t>
            </a:r>
            <a:r>
              <a:rPr lang="en-US" sz="2400" dirty="0" smtClean="0"/>
              <a:t> angle from 25 to 75º </a:t>
            </a:r>
          </a:p>
          <a:p>
            <a:r>
              <a:rPr lang="en-US" sz="2400" dirty="0" smtClean="0"/>
              <a:t>scanning steps of 0.03º per 3s, operating at room temperature</a:t>
            </a:r>
            <a:endParaRPr lang="pt-BR" sz="2400" dirty="0" smtClean="0"/>
          </a:p>
        </p:txBody>
      </p:sp>
      <p:sp>
        <p:nvSpPr>
          <p:cNvPr id="5" name="Título 1"/>
          <p:cNvSpPr>
            <a:spLocks noGrp="1"/>
          </p:cNvSpPr>
          <p:nvPr>
            <p:ph type="title"/>
          </p:nvPr>
        </p:nvSpPr>
        <p:spPr>
          <a:xfrm>
            <a:off x="457200" y="341784"/>
            <a:ext cx="8229600" cy="926976"/>
          </a:xfrm>
        </p:spPr>
        <p:txBody>
          <a:bodyPr>
            <a:normAutofit/>
          </a:bodyPr>
          <a:lstStyle/>
          <a:p>
            <a:r>
              <a:rPr lang="en-US" sz="2400" b="1" dirty="0" smtClean="0">
                <a:solidFill>
                  <a:srgbClr val="C00000"/>
                </a:solidFill>
              </a:rPr>
              <a:t>X-Ray Diffraction (XRD) </a:t>
            </a:r>
            <a:r>
              <a:rPr lang="pt-BR" sz="2400" dirty="0" smtClean="0">
                <a:solidFill>
                  <a:srgbClr val="C00000"/>
                </a:solidFill>
              </a:rPr>
              <a:t> </a:t>
            </a:r>
            <a:endParaRPr lang="pt-BR" sz="2400" dirty="0">
              <a:solidFill>
                <a:srgbClr val="C00000"/>
              </a:solidFill>
            </a:endParaRPr>
          </a:p>
        </p:txBody>
      </p:sp>
      <p:pic>
        <p:nvPicPr>
          <p:cNvPr id="6" name="Picture 2"/>
          <p:cNvPicPr>
            <a:picLocks noChangeAspect="1" noChangeArrowheads="1"/>
          </p:cNvPicPr>
          <p:nvPr/>
        </p:nvPicPr>
        <p:blipFill>
          <a:blip r:embed="rId2"/>
          <a:srcRect/>
          <a:stretch>
            <a:fillRect/>
          </a:stretch>
        </p:blipFill>
        <p:spPr bwMode="auto">
          <a:xfrm>
            <a:off x="8286776" y="6357958"/>
            <a:ext cx="762000" cy="400050"/>
          </a:xfrm>
          <a:prstGeom prst="rect">
            <a:avLst/>
          </a:prstGeom>
          <a:noFill/>
          <a:ln w="9525">
            <a:noFill/>
            <a:miter lim="800000"/>
            <a:headEnd/>
            <a:tailEnd/>
          </a:ln>
          <a:effectLst/>
        </p:spPr>
      </p:pic>
      <p:sp>
        <p:nvSpPr>
          <p:cNvPr id="9" name="Título 1"/>
          <p:cNvSpPr txBox="1">
            <a:spLocks/>
          </p:cNvSpPr>
          <p:nvPr/>
        </p:nvSpPr>
        <p:spPr>
          <a:xfrm>
            <a:off x="914400" y="2643190"/>
            <a:ext cx="8229600" cy="1143000"/>
          </a:xfrm>
          <a:prstGeom prst="rect">
            <a:avLst/>
          </a:prstGeom>
        </p:spPr>
        <p:txBody>
          <a:bodyPr vert="horz" lIns="91440" tIns="45720" rIns="91440" bIns="45720" rtlCol="0" anchor="ctr">
            <a:normAutofit/>
          </a:bodyPr>
          <a:lstStyle/>
          <a:p>
            <a:pPr algn="ctr">
              <a:spcBef>
                <a:spcPct val="0"/>
              </a:spcBef>
              <a:defRPr/>
            </a:pPr>
            <a:r>
              <a:rPr kumimoji="0" lang="en-US" sz="2400" b="1" i="0" u="none" strike="noStrike" kern="1200" cap="none" spc="0" normalizeH="0" baseline="0" noProof="0" dirty="0" smtClean="0">
                <a:ln>
                  <a:noFill/>
                </a:ln>
                <a:solidFill>
                  <a:srgbClr val="C00000"/>
                </a:solidFill>
                <a:effectLst/>
                <a:uLnTx/>
                <a:uFillTx/>
                <a:latin typeface="+mj-lt"/>
                <a:ea typeface="+mj-ea"/>
                <a:cs typeface="+mj-cs"/>
              </a:rPr>
              <a:t>Differential</a:t>
            </a:r>
            <a:r>
              <a:rPr kumimoji="0" lang="en-US" sz="2400" b="1" i="0" u="none" strike="noStrike" kern="1200" cap="none" spc="0" normalizeH="0" noProof="0" dirty="0" smtClean="0">
                <a:ln>
                  <a:noFill/>
                </a:ln>
                <a:solidFill>
                  <a:srgbClr val="C00000"/>
                </a:solidFill>
                <a:effectLst/>
                <a:uLnTx/>
                <a:uFillTx/>
                <a:latin typeface="+mj-lt"/>
                <a:ea typeface="+mj-ea"/>
                <a:cs typeface="+mj-cs"/>
              </a:rPr>
              <a:t>  Scanning  </a:t>
            </a:r>
            <a:r>
              <a:rPr kumimoji="0" lang="en-US" sz="2400" b="1" i="0" u="none" strike="noStrike" kern="1200" cap="none" spc="0" normalizeH="0" noProof="0" dirty="0" err="1" smtClean="0">
                <a:ln>
                  <a:noFill/>
                </a:ln>
                <a:solidFill>
                  <a:srgbClr val="C00000"/>
                </a:solidFill>
                <a:effectLst/>
                <a:uLnTx/>
                <a:uFillTx/>
                <a:latin typeface="+mj-lt"/>
                <a:ea typeface="+mj-ea"/>
                <a:cs typeface="+mj-cs"/>
              </a:rPr>
              <a:t>Calorimetry</a:t>
            </a:r>
            <a:r>
              <a:rPr kumimoji="0" lang="en-US" sz="2400" b="1" i="0" u="none" strike="noStrike" kern="1200" cap="none" spc="0" normalizeH="0" noProof="0" dirty="0" smtClean="0">
                <a:ln>
                  <a:noFill/>
                </a:ln>
                <a:solidFill>
                  <a:srgbClr val="C00000"/>
                </a:solidFill>
                <a:effectLst/>
                <a:uLnTx/>
                <a:uFillTx/>
                <a:latin typeface="+mj-lt"/>
                <a:ea typeface="+mj-ea"/>
                <a:cs typeface="+mj-cs"/>
              </a:rPr>
              <a:t>  (DSC)</a:t>
            </a:r>
            <a:r>
              <a:rPr kumimoji="0" lang="en-US" sz="2400" b="1" i="0" u="none" strike="noStrike" kern="1200" cap="none" spc="0" normalizeH="0" baseline="0" noProof="0" dirty="0" smtClean="0">
                <a:ln>
                  <a:noFill/>
                </a:ln>
                <a:solidFill>
                  <a:srgbClr val="C00000"/>
                </a:solidFill>
                <a:effectLst/>
                <a:uLnTx/>
                <a:uFillTx/>
                <a:latin typeface="+mj-lt"/>
                <a:ea typeface="+mj-ea"/>
                <a:cs typeface="+mj-cs"/>
              </a:rPr>
              <a:t> </a:t>
            </a:r>
            <a:r>
              <a:rPr kumimoji="0" lang="pt-BR" sz="2400" b="0" i="0" u="none" strike="noStrike" kern="1200" cap="none" spc="0" normalizeH="0" baseline="0" noProof="0" dirty="0" smtClean="0">
                <a:ln>
                  <a:noFill/>
                </a:ln>
                <a:solidFill>
                  <a:srgbClr val="C00000"/>
                </a:solidFill>
                <a:effectLst/>
                <a:uLnTx/>
                <a:uFillTx/>
                <a:latin typeface="+mj-lt"/>
                <a:ea typeface="+mj-ea"/>
                <a:cs typeface="+mj-cs"/>
              </a:rPr>
              <a:t> </a:t>
            </a:r>
            <a:endParaRPr kumimoji="0" lang="pt-BR" sz="2400" b="0" i="0" u="none" strike="noStrike" kern="1200" cap="none" spc="0" normalizeH="0" baseline="0" noProof="0" dirty="0">
              <a:ln>
                <a:noFill/>
              </a:ln>
              <a:solidFill>
                <a:srgbClr val="C00000"/>
              </a:solidFill>
              <a:effectLst/>
              <a:uLnTx/>
              <a:uFillTx/>
              <a:latin typeface="+mj-lt"/>
              <a:ea typeface="+mj-ea"/>
              <a:cs typeface="+mj-cs"/>
            </a:endParaRPr>
          </a:p>
        </p:txBody>
      </p:sp>
      <p:sp>
        <p:nvSpPr>
          <p:cNvPr id="10" name="CaixaDeTexto 4"/>
          <p:cNvSpPr txBox="1"/>
          <p:nvPr/>
        </p:nvSpPr>
        <p:spPr>
          <a:xfrm>
            <a:off x="928662" y="3777153"/>
            <a:ext cx="7891810" cy="1723549"/>
          </a:xfrm>
          <a:prstGeom prst="rect">
            <a:avLst/>
          </a:prstGeom>
          <a:noFill/>
        </p:spPr>
        <p:txBody>
          <a:bodyPr wrap="square" rtlCol="0">
            <a:spAutoFit/>
          </a:bodyPr>
          <a:lstStyle/>
          <a:p>
            <a:r>
              <a:rPr lang="en-US" sz="2400" dirty="0" smtClean="0"/>
              <a:t>DSC  was used to determining the critical temperatures and intervals of the RMT occurring in the </a:t>
            </a:r>
            <a:r>
              <a:rPr lang="en-US" sz="2400" dirty="0" smtClean="0">
                <a:effectLst>
                  <a:outerShdw blurRad="38100" dist="38100" dir="2700000" algn="tl">
                    <a:srgbClr val="000000">
                      <a:alpha val="43137"/>
                    </a:srgbClr>
                  </a:outerShdw>
                </a:effectLst>
              </a:rPr>
              <a:t>Cu-Al-Ni alloy</a:t>
            </a:r>
            <a:r>
              <a:rPr lang="en-US" sz="2400" dirty="0" smtClean="0"/>
              <a:t>.</a:t>
            </a:r>
          </a:p>
          <a:p>
            <a:endParaRPr lang="en-US" sz="1000" dirty="0" smtClean="0"/>
          </a:p>
          <a:p>
            <a:r>
              <a:rPr lang="en-US" sz="2400" u="sng" dirty="0" smtClean="0"/>
              <a:t>Equipment</a:t>
            </a:r>
            <a:r>
              <a:rPr lang="en-US" sz="2400" dirty="0" smtClean="0"/>
              <a:t>: </a:t>
            </a:r>
            <a:r>
              <a:rPr lang="pt-BR" sz="2400" dirty="0" smtClean="0"/>
              <a:t>TA-INSTRUMENTS  - DSC-2010 </a:t>
            </a:r>
          </a:p>
          <a:p>
            <a:r>
              <a:rPr lang="en-US" sz="2400" u="sng" dirty="0" smtClean="0"/>
              <a:t>Conditions</a:t>
            </a:r>
            <a:r>
              <a:rPr lang="en-US" sz="2400" dirty="0" smtClean="0"/>
              <a:t>: heating  at the rate of 0.08 </a:t>
            </a:r>
            <a:r>
              <a:rPr lang="en-US" sz="2400" baseline="30000" dirty="0" err="1" smtClean="0"/>
              <a:t>o</a:t>
            </a:r>
            <a:r>
              <a:rPr lang="en-US" sz="2400" dirty="0" err="1" smtClean="0"/>
              <a:t>C</a:t>
            </a:r>
            <a:r>
              <a:rPr lang="en-US" sz="2400" dirty="0" smtClean="0"/>
              <a:t>/sec</a:t>
            </a:r>
            <a:endParaRPr lang="pt-BR" sz="2400" dirty="0"/>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28596" y="71414"/>
            <a:ext cx="8429684" cy="461665"/>
          </a:xfrm>
          <a:prstGeom prst="rect">
            <a:avLst/>
          </a:prstGeom>
          <a:noFill/>
        </p:spPr>
        <p:txBody>
          <a:bodyPr wrap="square" rtlCol="0">
            <a:spAutoFit/>
          </a:bodyPr>
          <a:lstStyle/>
          <a:p>
            <a:pPr algn="ctr"/>
            <a:r>
              <a:rPr lang="en-US" sz="2400" b="1" dirty="0" smtClean="0">
                <a:solidFill>
                  <a:srgbClr val="C00000"/>
                </a:solidFill>
              </a:rPr>
              <a:t>Monocrystalline Cu-13.7%Al-4.2%Ni. Initial  state </a:t>
            </a:r>
            <a:endParaRPr lang="pt-BR" sz="2400" dirty="0">
              <a:solidFill>
                <a:srgbClr val="C00000"/>
              </a:solidFill>
            </a:endParaRPr>
          </a:p>
        </p:txBody>
      </p:sp>
      <p:sp>
        <p:nvSpPr>
          <p:cNvPr id="4" name="CaixaDeTexto 3"/>
          <p:cNvSpPr txBox="1"/>
          <p:nvPr/>
        </p:nvSpPr>
        <p:spPr>
          <a:xfrm>
            <a:off x="1643042" y="4131238"/>
            <a:ext cx="5786478" cy="400110"/>
          </a:xfrm>
          <a:prstGeom prst="rect">
            <a:avLst/>
          </a:prstGeom>
          <a:noFill/>
        </p:spPr>
        <p:txBody>
          <a:bodyPr wrap="square" rtlCol="0">
            <a:spAutoFit/>
          </a:bodyPr>
          <a:lstStyle/>
          <a:p>
            <a:pPr algn="ctr"/>
            <a:r>
              <a:rPr lang="en-US" sz="2000" b="1" dirty="0" smtClean="0"/>
              <a:t>Fig. 3.24. XRD of the Cu-13.7%Al-4.2%Ni alloy</a:t>
            </a:r>
            <a:endParaRPr lang="pt-BR" sz="2000" b="1" dirty="0"/>
          </a:p>
        </p:txBody>
      </p:sp>
      <p:pic>
        <p:nvPicPr>
          <p:cNvPr id="10" name="Imagem 9"/>
          <p:cNvPicPr/>
          <p:nvPr/>
        </p:nvPicPr>
        <p:blipFill>
          <a:blip r:embed="rId2" cstate="print">
            <a:lum bright="-12000" contrast="30000"/>
            <a:grayscl/>
          </a:blip>
          <a:srcRect/>
          <a:stretch>
            <a:fillRect/>
          </a:stretch>
        </p:blipFill>
        <p:spPr bwMode="auto">
          <a:xfrm>
            <a:off x="2285984" y="785794"/>
            <a:ext cx="4608000" cy="3168000"/>
          </a:xfrm>
          <a:prstGeom prst="rect">
            <a:avLst/>
          </a:prstGeom>
          <a:noFill/>
          <a:ln w="3175">
            <a:solidFill>
              <a:schemeClr val="tx1"/>
            </a:solidFill>
            <a:miter lim="800000"/>
            <a:headEnd/>
            <a:tailEnd/>
          </a:ln>
        </p:spPr>
      </p:pic>
      <p:sp>
        <p:nvSpPr>
          <p:cNvPr id="12" name="CaixaDeTexto 11"/>
          <p:cNvSpPr txBox="1"/>
          <p:nvPr/>
        </p:nvSpPr>
        <p:spPr>
          <a:xfrm>
            <a:off x="785786" y="4572008"/>
            <a:ext cx="8143932" cy="1938992"/>
          </a:xfrm>
          <a:prstGeom prst="rect">
            <a:avLst/>
          </a:prstGeom>
          <a:noFill/>
        </p:spPr>
        <p:txBody>
          <a:bodyPr wrap="square" rtlCol="0">
            <a:spAutoFit/>
          </a:bodyPr>
          <a:lstStyle/>
          <a:p>
            <a:pPr algn="just"/>
            <a:r>
              <a:rPr lang="en-US" sz="2000" b="1" dirty="0" smtClean="0"/>
              <a:t>After a ½ cooling cycle:</a:t>
            </a:r>
            <a:r>
              <a:rPr lang="en-US" sz="2000" dirty="0" smtClean="0"/>
              <a:t> the structure changes and displays the </a:t>
            </a:r>
            <a:r>
              <a:rPr lang="en-US" sz="2000" dirty="0" err="1" smtClean="0">
                <a:solidFill>
                  <a:srgbClr val="C00000"/>
                </a:solidFill>
                <a:effectLst>
                  <a:outerShdw blurRad="38100" dist="38100" dir="2700000" algn="tl">
                    <a:srgbClr val="000000">
                      <a:alpha val="43137"/>
                    </a:srgbClr>
                  </a:outerShdw>
                </a:effectLst>
              </a:rPr>
              <a:t>martensite</a:t>
            </a:r>
            <a:r>
              <a:rPr lang="en-US" sz="2000" dirty="0" smtClean="0">
                <a:solidFill>
                  <a:srgbClr val="C00000"/>
                </a:solidFill>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sym typeface="Symbol"/>
              </a:rPr>
              <a:t></a:t>
            </a:r>
            <a:r>
              <a:rPr lang="en-US" sz="2000" dirty="0" smtClean="0">
                <a:effectLst>
                  <a:outerShdw blurRad="38100" dist="38100" dir="2700000" algn="tl">
                    <a:srgbClr val="000000">
                      <a:alpha val="43137"/>
                    </a:srgbClr>
                  </a:outerShdw>
                </a:effectLst>
              </a:rPr>
              <a:t>´</a:t>
            </a:r>
            <a:r>
              <a:rPr lang="en-US" sz="2000" baseline="-25000" dirty="0" smtClean="0">
                <a:effectLst>
                  <a:outerShdw blurRad="38100" dist="38100" dir="2700000" algn="tl">
                    <a:srgbClr val="000000">
                      <a:alpha val="43137"/>
                    </a:srgbClr>
                  </a:outerShdw>
                </a:effectLst>
              </a:rPr>
              <a:t>1</a:t>
            </a:r>
            <a:r>
              <a:rPr lang="en-US" sz="2000" dirty="0" smtClean="0"/>
              <a:t>, </a:t>
            </a:r>
            <a:r>
              <a:rPr lang="en-US" sz="2000" dirty="0" smtClean="0">
                <a:solidFill>
                  <a:srgbClr val="C00000"/>
                </a:solidFill>
                <a:effectLst>
                  <a:outerShdw blurRad="38100" dist="38100" dir="2700000" algn="tl">
                    <a:srgbClr val="000000">
                      <a:alpha val="43137"/>
                    </a:srgbClr>
                  </a:outerShdw>
                </a:effectLst>
              </a:rPr>
              <a:t>the type Cu</a:t>
            </a:r>
            <a:r>
              <a:rPr lang="en-US" sz="2000" baseline="-25000" dirty="0" smtClean="0">
                <a:solidFill>
                  <a:srgbClr val="C00000"/>
                </a:solidFill>
                <a:effectLst>
                  <a:outerShdw blurRad="38100" dist="38100" dir="2700000" algn="tl">
                    <a:srgbClr val="000000">
                      <a:alpha val="43137"/>
                    </a:srgbClr>
                  </a:outerShdw>
                </a:effectLst>
              </a:rPr>
              <a:t>3</a:t>
            </a:r>
            <a:r>
              <a:rPr lang="en-US" sz="2000" dirty="0" smtClean="0">
                <a:solidFill>
                  <a:srgbClr val="C00000"/>
                </a:solidFill>
                <a:effectLst>
                  <a:outerShdw blurRad="38100" dist="38100" dir="2700000" algn="tl">
                    <a:srgbClr val="000000">
                      <a:alpha val="43137"/>
                    </a:srgbClr>
                  </a:outerShdw>
                </a:effectLst>
              </a:rPr>
              <a:t>Ti ordered </a:t>
            </a:r>
            <a:r>
              <a:rPr lang="en-US" sz="2000" dirty="0" err="1" smtClean="0">
                <a:solidFill>
                  <a:srgbClr val="C00000"/>
                </a:solidFill>
                <a:effectLst>
                  <a:outerShdw blurRad="38100" dist="38100" dir="2700000" algn="tl">
                    <a:srgbClr val="000000">
                      <a:alpha val="43137"/>
                    </a:srgbClr>
                  </a:outerShdw>
                </a:effectLst>
              </a:rPr>
              <a:t>martensite</a:t>
            </a:r>
            <a:r>
              <a:rPr lang="en-US" sz="2000" dirty="0" smtClean="0">
                <a:solidFill>
                  <a:srgbClr val="C00000"/>
                </a:solidFill>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sym typeface="Symbol"/>
              </a:rPr>
              <a:t></a:t>
            </a:r>
            <a:r>
              <a:rPr lang="en-US" sz="2000" dirty="0" smtClean="0">
                <a:effectLst>
                  <a:outerShdw blurRad="38100" dist="38100" dir="2700000" algn="tl">
                    <a:srgbClr val="000000">
                      <a:alpha val="43137"/>
                    </a:srgbClr>
                  </a:outerShdw>
                </a:effectLst>
              </a:rPr>
              <a:t>´</a:t>
            </a:r>
            <a:r>
              <a:rPr lang="en-US" sz="2000" baseline="-25000" dirty="0" smtClean="0">
                <a:effectLst>
                  <a:outerShdw blurRad="38100" dist="38100" dir="2700000" algn="tl">
                    <a:srgbClr val="000000">
                      <a:alpha val="43137"/>
                    </a:srgbClr>
                  </a:outerShdw>
                </a:effectLst>
              </a:rPr>
              <a:t>1</a:t>
            </a:r>
            <a:r>
              <a:rPr lang="en-US" sz="2000" dirty="0" smtClean="0">
                <a:solidFill>
                  <a:srgbClr val="C00000"/>
                </a:solidFill>
                <a:effectLst>
                  <a:outerShdw blurRad="38100" dist="38100" dir="2700000" algn="tl">
                    <a:srgbClr val="000000">
                      <a:alpha val="43137"/>
                    </a:srgbClr>
                  </a:outerShdw>
                </a:effectLst>
              </a:rPr>
              <a:t>,</a:t>
            </a:r>
            <a:r>
              <a:rPr lang="en-US" sz="2000" dirty="0" smtClean="0"/>
              <a:t> the </a:t>
            </a:r>
            <a:r>
              <a:rPr lang="en-US" sz="2000" dirty="0" err="1" smtClean="0">
                <a:solidFill>
                  <a:srgbClr val="C00000"/>
                </a:solidFill>
                <a:effectLst>
                  <a:outerShdw blurRad="38100" dist="38100" dir="2700000" algn="tl">
                    <a:srgbClr val="000000">
                      <a:alpha val="43137"/>
                    </a:srgbClr>
                  </a:outerShdw>
                </a:effectLst>
              </a:rPr>
              <a:t>rhombohedric</a:t>
            </a:r>
            <a:r>
              <a:rPr lang="en-US" sz="2000" dirty="0" smtClean="0">
                <a:solidFill>
                  <a:srgbClr val="C00000"/>
                </a:solidFill>
                <a:effectLst>
                  <a:outerShdw blurRad="38100" dist="38100" dir="2700000" algn="tl">
                    <a:srgbClr val="000000">
                      <a:alpha val="43137"/>
                    </a:srgbClr>
                  </a:outerShdw>
                </a:effectLst>
              </a:rPr>
              <a:t> R </a:t>
            </a:r>
            <a:r>
              <a:rPr lang="en-US" sz="2000" dirty="0" smtClean="0"/>
              <a:t>phase, and traces of the type DO</a:t>
            </a:r>
            <a:r>
              <a:rPr lang="en-US" sz="2000" baseline="-25000" dirty="0" smtClean="0"/>
              <a:t>3</a:t>
            </a:r>
            <a:r>
              <a:rPr lang="en-US" sz="2000" dirty="0" smtClean="0"/>
              <a:t> </a:t>
            </a:r>
            <a:r>
              <a:rPr lang="en-US" sz="2000" dirty="0" smtClean="0">
                <a:solidFill>
                  <a:srgbClr val="C00000"/>
                </a:solidFill>
                <a:effectLst>
                  <a:outerShdw blurRad="38100" dist="38100" dir="2700000" algn="tl">
                    <a:srgbClr val="000000">
                      <a:alpha val="43137"/>
                    </a:srgbClr>
                  </a:outerShdw>
                </a:effectLst>
              </a:rPr>
              <a:t>high temperature </a:t>
            </a:r>
            <a:r>
              <a:rPr lang="en-US" sz="2000" dirty="0" smtClean="0">
                <a:effectLst>
                  <a:outerShdw blurRad="38100" dist="38100" dir="2700000" algn="tl">
                    <a:srgbClr val="000000">
                      <a:alpha val="43137"/>
                    </a:srgbClr>
                  </a:outerShdw>
                </a:effectLst>
              </a:rPr>
              <a:t>β</a:t>
            </a:r>
            <a:r>
              <a:rPr lang="en-US" sz="2000" baseline="-25000" dirty="0" smtClean="0">
                <a:effectLst>
                  <a:outerShdw blurRad="38100" dist="38100" dir="2700000" algn="tl">
                    <a:srgbClr val="000000">
                      <a:alpha val="43137"/>
                    </a:srgbClr>
                  </a:outerShdw>
                </a:effectLst>
              </a:rPr>
              <a:t>1</a:t>
            </a:r>
            <a:r>
              <a:rPr lang="en-US" sz="2000" dirty="0" smtClean="0">
                <a:solidFill>
                  <a:srgbClr val="C00000"/>
                </a:solidFill>
                <a:effectLst>
                  <a:outerShdw blurRad="38100" dist="38100" dir="2700000" algn="tl">
                    <a:srgbClr val="000000">
                      <a:alpha val="43137"/>
                    </a:srgbClr>
                  </a:outerShdw>
                </a:effectLst>
              </a:rPr>
              <a:t> ordered </a:t>
            </a:r>
            <a:r>
              <a:rPr lang="en-US" sz="2000" dirty="0" smtClean="0"/>
              <a:t>phase. </a:t>
            </a:r>
          </a:p>
          <a:p>
            <a:pPr algn="just"/>
            <a:endParaRPr lang="en-US" sz="2000" dirty="0" smtClean="0"/>
          </a:p>
          <a:p>
            <a:pPr algn="just"/>
            <a:r>
              <a:rPr lang="en-US" sz="2000" b="1" dirty="0" smtClean="0"/>
              <a:t>After a ½ heating cycle</a:t>
            </a:r>
            <a:r>
              <a:rPr lang="en-US" sz="2000" dirty="0" smtClean="0"/>
              <a:t>, the  </a:t>
            </a:r>
            <a:r>
              <a:rPr lang="en-US" sz="2000" dirty="0" err="1" smtClean="0">
                <a:solidFill>
                  <a:srgbClr val="C00000"/>
                </a:solidFill>
                <a:effectLst>
                  <a:outerShdw blurRad="38100" dist="38100" dir="2700000" algn="tl">
                    <a:srgbClr val="000000">
                      <a:alpha val="43137"/>
                    </a:srgbClr>
                  </a:outerShdw>
                </a:effectLst>
              </a:rPr>
              <a:t>martensite</a:t>
            </a:r>
            <a:r>
              <a:rPr lang="en-US" sz="2000" dirty="0" smtClean="0">
                <a:solidFill>
                  <a:srgbClr val="C00000"/>
                </a:solidFill>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sym typeface="Symbol"/>
              </a:rPr>
              <a:t></a:t>
            </a:r>
            <a:r>
              <a:rPr lang="en-US" sz="2000" dirty="0" smtClean="0">
                <a:effectLst>
                  <a:outerShdw blurRad="38100" dist="38100" dir="2700000" algn="tl">
                    <a:srgbClr val="000000">
                      <a:alpha val="43137"/>
                    </a:srgbClr>
                  </a:outerShdw>
                </a:effectLst>
              </a:rPr>
              <a:t>´</a:t>
            </a:r>
            <a:r>
              <a:rPr lang="en-US" sz="2000" baseline="-25000" dirty="0" smtClean="0">
                <a:effectLst>
                  <a:outerShdw blurRad="38100" dist="38100" dir="2700000" algn="tl">
                    <a:srgbClr val="000000">
                      <a:alpha val="43137"/>
                    </a:srgbClr>
                  </a:outerShdw>
                </a:effectLst>
              </a:rPr>
              <a:t>1</a:t>
            </a:r>
            <a:r>
              <a:rPr lang="en-US" sz="2000" dirty="0" smtClean="0">
                <a:solidFill>
                  <a:srgbClr val="C00000"/>
                </a:solidFill>
                <a:effectLst>
                  <a:outerShdw blurRad="38100" dist="38100" dir="2700000" algn="tl">
                    <a:srgbClr val="000000">
                      <a:alpha val="43137"/>
                    </a:srgbClr>
                  </a:outerShdw>
                </a:effectLst>
              </a:rPr>
              <a:t>,  as the main,</a:t>
            </a:r>
            <a:r>
              <a:rPr lang="en-US" sz="2000" dirty="0" smtClean="0"/>
              <a:t> the </a:t>
            </a:r>
            <a:r>
              <a:rPr lang="en-US" sz="2000" dirty="0" smtClean="0">
                <a:solidFill>
                  <a:srgbClr val="C00000"/>
                </a:solidFill>
                <a:effectLst>
                  <a:outerShdw blurRad="38100" dist="38100" dir="2700000" algn="tl">
                    <a:srgbClr val="000000">
                      <a:alpha val="43137"/>
                    </a:srgbClr>
                  </a:outerShdw>
                </a:effectLst>
              </a:rPr>
              <a:t>high temperature </a:t>
            </a:r>
            <a:r>
              <a:rPr lang="en-US" sz="2000" dirty="0" smtClean="0">
                <a:effectLst>
                  <a:outerShdw blurRad="38100" dist="38100" dir="2700000" algn="tl">
                    <a:srgbClr val="000000">
                      <a:alpha val="43137"/>
                    </a:srgbClr>
                  </a:outerShdw>
                </a:effectLst>
                <a:sym typeface="Symbol"/>
              </a:rPr>
              <a:t></a:t>
            </a:r>
            <a:r>
              <a:rPr lang="en-US" sz="2000" baseline="-25000" dirty="0" smtClean="0">
                <a:effectLst>
                  <a:outerShdw blurRad="38100" dist="38100" dir="2700000" algn="tl">
                    <a:srgbClr val="000000">
                      <a:alpha val="43137"/>
                    </a:srgbClr>
                  </a:outerShdw>
                </a:effectLst>
              </a:rPr>
              <a:t>1</a:t>
            </a:r>
            <a:r>
              <a:rPr lang="en-US" sz="2000" dirty="0" smtClean="0">
                <a:solidFill>
                  <a:srgbClr val="C00000"/>
                </a:solidFill>
                <a:effectLst>
                  <a:outerShdw blurRad="38100" dist="38100" dir="2700000" algn="tl">
                    <a:srgbClr val="000000">
                      <a:alpha val="43137"/>
                    </a:srgbClr>
                  </a:outerShdw>
                </a:effectLst>
              </a:rPr>
              <a:t> </a:t>
            </a:r>
            <a:r>
              <a:rPr lang="en-US" sz="2000" dirty="0" smtClean="0"/>
              <a:t>and </a:t>
            </a:r>
            <a:r>
              <a:rPr lang="en-US" sz="2000" dirty="0" smtClean="0">
                <a:solidFill>
                  <a:srgbClr val="C00000"/>
                </a:solidFill>
                <a:effectLst>
                  <a:outerShdw blurRad="38100" dist="38100" dir="2700000" algn="tl">
                    <a:srgbClr val="000000">
                      <a:alpha val="43137"/>
                    </a:srgbClr>
                  </a:outerShdw>
                </a:effectLst>
              </a:rPr>
              <a:t>traces of  </a:t>
            </a:r>
            <a:r>
              <a:rPr lang="en-US" sz="2000" dirty="0" smtClean="0">
                <a:effectLst>
                  <a:outerShdw blurRad="38100" dist="38100" dir="2700000" algn="tl">
                    <a:srgbClr val="000000">
                      <a:alpha val="43137"/>
                    </a:srgbClr>
                  </a:outerShdw>
                </a:effectLst>
                <a:sym typeface="Symbol"/>
              </a:rPr>
              <a:t></a:t>
            </a:r>
            <a:r>
              <a:rPr lang="en-US" sz="2000" dirty="0" smtClean="0">
                <a:effectLst>
                  <a:outerShdw blurRad="38100" dist="38100" dir="2700000" algn="tl">
                    <a:srgbClr val="000000">
                      <a:alpha val="43137"/>
                    </a:srgbClr>
                  </a:outerShdw>
                </a:effectLst>
              </a:rPr>
              <a:t>´</a:t>
            </a:r>
            <a:r>
              <a:rPr lang="en-US" sz="2000" baseline="-25000" dirty="0" smtClean="0">
                <a:effectLst>
                  <a:outerShdw blurRad="38100" dist="38100" dir="2700000" algn="tl">
                    <a:srgbClr val="000000">
                      <a:alpha val="43137"/>
                    </a:srgbClr>
                  </a:outerShdw>
                </a:effectLst>
              </a:rPr>
              <a:t>1</a:t>
            </a:r>
            <a:r>
              <a:rPr lang="en-US" sz="2000" dirty="0" smtClean="0">
                <a:solidFill>
                  <a:srgbClr val="C00000"/>
                </a:solidFill>
                <a:effectLst>
                  <a:outerShdw blurRad="38100" dist="38100" dir="2700000" algn="tl">
                    <a:srgbClr val="000000">
                      <a:alpha val="43137"/>
                    </a:srgbClr>
                  </a:outerShdw>
                </a:effectLst>
              </a:rPr>
              <a:t> </a:t>
            </a:r>
            <a:r>
              <a:rPr lang="en-US" sz="2000" dirty="0" smtClean="0"/>
              <a:t>and  </a:t>
            </a:r>
            <a:r>
              <a:rPr lang="en-US" sz="2000" dirty="0" smtClean="0">
                <a:effectLst>
                  <a:outerShdw blurRad="38100" dist="38100" dir="2700000" algn="tl">
                    <a:srgbClr val="000000">
                      <a:alpha val="43137"/>
                    </a:srgbClr>
                  </a:outerShdw>
                </a:effectLst>
              </a:rPr>
              <a:t>R </a:t>
            </a:r>
            <a:r>
              <a:rPr lang="en-US" sz="2000" dirty="0" smtClean="0">
                <a:solidFill>
                  <a:srgbClr val="C00000"/>
                </a:solidFill>
                <a:effectLst>
                  <a:outerShdw blurRad="38100" dist="38100" dir="2700000" algn="tl">
                    <a:srgbClr val="000000">
                      <a:alpha val="43137"/>
                    </a:srgbClr>
                  </a:outerShdw>
                </a:effectLst>
              </a:rPr>
              <a:t>phase</a:t>
            </a:r>
            <a:r>
              <a:rPr lang="en-US" sz="2000" dirty="0" smtClean="0">
                <a:solidFill>
                  <a:srgbClr val="C00000"/>
                </a:solidFill>
              </a:rPr>
              <a:t>.</a:t>
            </a:r>
            <a:endParaRPr lang="pt-BR" sz="2000" dirty="0">
              <a:solidFill>
                <a:srgbClr val="C00000"/>
              </a:solidFill>
            </a:endParaRPr>
          </a:p>
        </p:txBody>
      </p:sp>
      <p:pic>
        <p:nvPicPr>
          <p:cNvPr id="8" name="Picture 2"/>
          <p:cNvPicPr>
            <a:picLocks noChangeAspect="1" noChangeArrowheads="1"/>
          </p:cNvPicPr>
          <p:nvPr/>
        </p:nvPicPr>
        <p:blipFill>
          <a:blip r:embed="rId3"/>
          <a:srcRect/>
          <a:stretch>
            <a:fillRect/>
          </a:stretch>
        </p:blipFill>
        <p:spPr bwMode="auto">
          <a:xfrm>
            <a:off x="8286776" y="6357958"/>
            <a:ext cx="762000" cy="400050"/>
          </a:xfrm>
          <a:prstGeom prst="rect">
            <a:avLst/>
          </a:prstGeom>
          <a:noFill/>
          <a:ln w="9525">
            <a:noFill/>
            <a:miter lim="800000"/>
            <a:headEnd/>
            <a:tailEnd/>
          </a:ln>
          <a:effectLst/>
        </p:spPr>
      </p:pic>
      <p:sp>
        <p:nvSpPr>
          <p:cNvPr id="2" name="TextBox 1"/>
          <p:cNvSpPr txBox="1"/>
          <p:nvPr/>
        </p:nvSpPr>
        <p:spPr>
          <a:xfrm>
            <a:off x="107504" y="3789040"/>
            <a:ext cx="2182264" cy="369332"/>
          </a:xfrm>
          <a:prstGeom prst="rect">
            <a:avLst/>
          </a:prstGeom>
          <a:noFill/>
        </p:spPr>
        <p:txBody>
          <a:bodyPr wrap="none" rtlCol="0">
            <a:spAutoFit/>
          </a:bodyPr>
          <a:lstStyle/>
          <a:p>
            <a:r>
              <a:rPr lang="ru-RU" dirty="0" smtClean="0">
                <a:solidFill>
                  <a:srgbClr val="C00000"/>
                </a:solidFill>
              </a:rPr>
              <a:t>Исходное состояние</a:t>
            </a:r>
            <a:endParaRPr lang="ru-RU" dirty="0">
              <a:solidFill>
                <a:srgbClr val="C00000"/>
              </a:solidFill>
            </a:endParaRPr>
          </a:p>
        </p:txBody>
      </p:sp>
      <p:sp>
        <p:nvSpPr>
          <p:cNvPr id="9" name="TextBox 8"/>
          <p:cNvSpPr txBox="1"/>
          <p:nvPr/>
        </p:nvSpPr>
        <p:spPr>
          <a:xfrm>
            <a:off x="6893984" y="2366763"/>
            <a:ext cx="1278170" cy="369332"/>
          </a:xfrm>
          <a:prstGeom prst="rect">
            <a:avLst/>
          </a:prstGeom>
          <a:noFill/>
        </p:spPr>
        <p:txBody>
          <a:bodyPr wrap="none" rtlCol="0">
            <a:spAutoFit/>
          </a:bodyPr>
          <a:lstStyle/>
          <a:p>
            <a:r>
              <a:rPr lang="ru-RU" dirty="0" smtClean="0">
                <a:solidFill>
                  <a:srgbClr val="C00000"/>
                </a:solidFill>
              </a:rPr>
              <a:t>Нагрев - КТ</a:t>
            </a:r>
            <a:endParaRPr lang="ru-RU" dirty="0">
              <a:solidFill>
                <a:srgbClr val="C00000"/>
              </a:solidFill>
            </a:endParaRPr>
          </a:p>
        </p:txBody>
      </p:sp>
      <p:sp>
        <p:nvSpPr>
          <p:cNvPr id="11" name="TextBox 10"/>
          <p:cNvSpPr txBox="1"/>
          <p:nvPr/>
        </p:nvSpPr>
        <p:spPr>
          <a:xfrm>
            <a:off x="7046384" y="2852936"/>
            <a:ext cx="1838004" cy="369332"/>
          </a:xfrm>
          <a:prstGeom prst="rect">
            <a:avLst/>
          </a:prstGeom>
          <a:noFill/>
        </p:spPr>
        <p:txBody>
          <a:bodyPr wrap="none" rtlCol="0">
            <a:spAutoFit/>
          </a:bodyPr>
          <a:lstStyle/>
          <a:p>
            <a:r>
              <a:rPr lang="ru-RU" dirty="0" smtClean="0">
                <a:solidFill>
                  <a:srgbClr val="C00000"/>
                </a:solidFill>
              </a:rPr>
              <a:t>Охлаждение - КТ</a:t>
            </a:r>
            <a:endParaRPr lang="ru-RU"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2" y="621360"/>
            <a:ext cx="9050692" cy="6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descr="Logomarca da UENF horizontal em cores"/>
          <p:cNvPicPr/>
          <p:nvPr/>
        </p:nvPicPr>
        <p:blipFill rotWithShape="1">
          <a:blip r:embed="rId3">
            <a:extLst>
              <a:ext uri="{28A0092B-C50C-407E-A947-70E740481C1C}">
                <a14:useLocalDpi xmlns:a14="http://schemas.microsoft.com/office/drawing/2010/main" val="0"/>
              </a:ext>
            </a:extLst>
          </a:blip>
          <a:srcRect b="26345"/>
          <a:stretch/>
        </p:blipFill>
        <p:spPr bwMode="auto">
          <a:xfrm>
            <a:off x="5897885" y="9376"/>
            <a:ext cx="2886075" cy="582295"/>
          </a:xfrm>
          <a:prstGeom prst="rect">
            <a:avLst/>
          </a:prstGeom>
          <a:noFill/>
          <a:ln>
            <a:noFill/>
          </a:ln>
        </p:spPr>
      </p:pic>
    </p:spTree>
    <p:extLst>
      <p:ext uri="{BB962C8B-B14F-4D97-AF65-F5344CB8AC3E}">
        <p14:creationId xmlns:p14="http://schemas.microsoft.com/office/powerpoint/2010/main" val="3173586022"/>
      </p:ext>
    </p:extLst>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28596" y="71414"/>
            <a:ext cx="8429684" cy="461665"/>
          </a:xfrm>
          <a:prstGeom prst="rect">
            <a:avLst/>
          </a:prstGeom>
          <a:noFill/>
        </p:spPr>
        <p:txBody>
          <a:bodyPr wrap="square" rtlCol="0">
            <a:spAutoFit/>
          </a:bodyPr>
          <a:lstStyle/>
          <a:p>
            <a:pPr algn="ctr"/>
            <a:r>
              <a:rPr lang="en-US" sz="2400" b="1" dirty="0" smtClean="0">
                <a:solidFill>
                  <a:srgbClr val="C00000"/>
                </a:solidFill>
              </a:rPr>
              <a:t>Monocrystalline Cu-13.7%Al-4.2%Ni. Initial  state.  DSC </a:t>
            </a:r>
            <a:endParaRPr lang="pt-BR" sz="2400" dirty="0">
              <a:solidFill>
                <a:srgbClr val="C00000"/>
              </a:solidFill>
            </a:endParaRPr>
          </a:p>
        </p:txBody>
      </p:sp>
      <p:sp>
        <p:nvSpPr>
          <p:cNvPr id="4" name="CaixaDeTexto 3"/>
          <p:cNvSpPr txBox="1"/>
          <p:nvPr/>
        </p:nvSpPr>
        <p:spPr>
          <a:xfrm>
            <a:off x="5143536" y="3405562"/>
            <a:ext cx="4286248" cy="2246769"/>
          </a:xfrm>
          <a:prstGeom prst="rect">
            <a:avLst/>
          </a:prstGeom>
          <a:noFill/>
        </p:spPr>
        <p:txBody>
          <a:bodyPr wrap="square" rtlCol="0">
            <a:spAutoFit/>
          </a:bodyPr>
          <a:lstStyle/>
          <a:p>
            <a:r>
              <a:rPr lang="en-US" sz="2000" u="sng" dirty="0" smtClean="0"/>
              <a:t>Upon cooling</a:t>
            </a:r>
            <a:r>
              <a:rPr lang="en-US" dirty="0" smtClean="0"/>
              <a:t>, </a:t>
            </a:r>
          </a:p>
          <a:p>
            <a:r>
              <a:rPr lang="en-US" sz="2000" dirty="0" smtClean="0"/>
              <a:t>the direct </a:t>
            </a:r>
            <a:r>
              <a:rPr lang="en-US" sz="2000" b="1" dirty="0" smtClean="0">
                <a:solidFill>
                  <a:srgbClr val="0070C0"/>
                </a:solidFill>
                <a:sym typeface="Symbol"/>
              </a:rPr>
              <a:t></a:t>
            </a:r>
            <a:r>
              <a:rPr lang="en-US" sz="2000" b="1" baseline="-25000" dirty="0" smtClean="0">
                <a:solidFill>
                  <a:srgbClr val="0070C0"/>
                </a:solidFill>
              </a:rPr>
              <a:t>1</a:t>
            </a:r>
            <a:r>
              <a:rPr lang="en-US" sz="2000" b="1" dirty="0" smtClean="0">
                <a:solidFill>
                  <a:srgbClr val="0070C0"/>
                </a:solidFill>
                <a:sym typeface="Symbol"/>
              </a:rPr>
              <a:t></a:t>
            </a:r>
            <a:r>
              <a:rPr lang="en-US" sz="2000" b="1" dirty="0" smtClean="0">
                <a:solidFill>
                  <a:srgbClr val="0070C0"/>
                </a:solidFill>
              </a:rPr>
              <a:t>(</a:t>
            </a:r>
            <a:r>
              <a:rPr lang="en-US" sz="2000" b="1" dirty="0" smtClean="0">
                <a:solidFill>
                  <a:srgbClr val="0070C0"/>
                </a:solidFill>
                <a:sym typeface="Symbol"/>
              </a:rPr>
              <a:t></a:t>
            </a:r>
            <a:r>
              <a:rPr lang="en-US" sz="2000" b="1" baseline="-25000" dirty="0" smtClean="0">
                <a:solidFill>
                  <a:srgbClr val="0070C0"/>
                </a:solidFill>
              </a:rPr>
              <a:t>1</a:t>
            </a:r>
            <a:r>
              <a:rPr lang="en-US" sz="2000" b="1" dirty="0" smtClean="0">
                <a:solidFill>
                  <a:srgbClr val="0070C0"/>
                </a:solidFill>
              </a:rPr>
              <a:t>+</a:t>
            </a:r>
            <a:r>
              <a:rPr lang="en-US" sz="2000" b="1" dirty="0" smtClean="0">
                <a:solidFill>
                  <a:srgbClr val="0070C0"/>
                </a:solidFill>
                <a:sym typeface="Symbol"/>
              </a:rPr>
              <a:t></a:t>
            </a:r>
            <a:r>
              <a:rPr lang="en-US" sz="2000" b="1" dirty="0" smtClean="0">
                <a:solidFill>
                  <a:srgbClr val="0070C0"/>
                </a:solidFill>
              </a:rPr>
              <a:t>´</a:t>
            </a:r>
            <a:r>
              <a:rPr lang="en-US" sz="2000" b="1" baseline="-25000" dirty="0" smtClean="0">
                <a:solidFill>
                  <a:srgbClr val="0070C0"/>
                </a:solidFill>
              </a:rPr>
              <a:t>1</a:t>
            </a:r>
            <a:r>
              <a:rPr lang="en-US" sz="2000" b="1" dirty="0" smtClean="0">
                <a:solidFill>
                  <a:srgbClr val="0070C0"/>
                </a:solidFill>
              </a:rPr>
              <a:t>)</a:t>
            </a:r>
            <a:r>
              <a:rPr lang="en-US" sz="2000" b="1" baseline="-25000" dirty="0" smtClean="0">
                <a:solidFill>
                  <a:srgbClr val="0070C0"/>
                </a:solidFill>
              </a:rPr>
              <a:t> </a:t>
            </a:r>
            <a:r>
              <a:rPr lang="en-US" sz="2000" b="1" dirty="0" smtClean="0">
                <a:solidFill>
                  <a:srgbClr val="0070C0"/>
                </a:solidFill>
              </a:rPr>
              <a:t>     </a:t>
            </a:r>
            <a:r>
              <a:rPr lang="en-US" sz="2000" dirty="0" smtClean="0"/>
              <a:t>MT takes place from </a:t>
            </a:r>
            <a:r>
              <a:rPr lang="en-US" sz="2000" b="1" dirty="0" smtClean="0">
                <a:solidFill>
                  <a:srgbClr val="0070C0"/>
                </a:solidFill>
              </a:rPr>
              <a:t>+51.4 </a:t>
            </a:r>
            <a:r>
              <a:rPr lang="en-US" sz="2000" b="1" baseline="30000" dirty="0" err="1" smtClean="0">
                <a:solidFill>
                  <a:srgbClr val="0070C0"/>
                </a:solidFill>
              </a:rPr>
              <a:t>o</a:t>
            </a:r>
            <a:r>
              <a:rPr lang="en-US" sz="2000" b="1" dirty="0" err="1" smtClean="0">
                <a:solidFill>
                  <a:srgbClr val="0070C0"/>
                </a:solidFill>
              </a:rPr>
              <a:t>C</a:t>
            </a:r>
            <a:r>
              <a:rPr lang="en-US" sz="2000" b="1" dirty="0" smtClean="0">
                <a:solidFill>
                  <a:srgbClr val="0070C0"/>
                </a:solidFill>
              </a:rPr>
              <a:t> (M</a:t>
            </a:r>
            <a:r>
              <a:rPr lang="en-US" sz="2000" b="1" baseline="-25000" dirty="0" smtClean="0">
                <a:solidFill>
                  <a:srgbClr val="0070C0"/>
                </a:solidFill>
              </a:rPr>
              <a:t>s</a:t>
            </a:r>
            <a:r>
              <a:rPr lang="en-US" sz="2000" b="1" dirty="0" smtClean="0">
                <a:solidFill>
                  <a:srgbClr val="0070C0"/>
                </a:solidFill>
              </a:rPr>
              <a:t>) </a:t>
            </a:r>
            <a:r>
              <a:rPr lang="en-US" sz="2000" dirty="0" smtClean="0"/>
              <a:t>to</a:t>
            </a:r>
            <a:r>
              <a:rPr lang="en-US" sz="2000" b="1" dirty="0" smtClean="0">
                <a:solidFill>
                  <a:srgbClr val="0070C0"/>
                </a:solidFill>
              </a:rPr>
              <a:t> 20</a:t>
            </a:r>
            <a:r>
              <a:rPr lang="en-US" sz="2000" b="1" baseline="30000" dirty="0" smtClean="0">
                <a:solidFill>
                  <a:srgbClr val="0070C0"/>
                </a:solidFill>
              </a:rPr>
              <a:t>o</a:t>
            </a:r>
            <a:r>
              <a:rPr lang="en-US" sz="2000" b="1" dirty="0" smtClean="0">
                <a:solidFill>
                  <a:srgbClr val="0070C0"/>
                </a:solidFill>
              </a:rPr>
              <a:t>C (M</a:t>
            </a:r>
            <a:r>
              <a:rPr lang="en-US" sz="2000" b="1" baseline="-25000" dirty="0" smtClean="0">
                <a:solidFill>
                  <a:srgbClr val="0070C0"/>
                </a:solidFill>
              </a:rPr>
              <a:t>f</a:t>
            </a:r>
            <a:r>
              <a:rPr lang="en-US" sz="2000" b="1" dirty="0" smtClean="0">
                <a:solidFill>
                  <a:srgbClr val="0070C0"/>
                </a:solidFill>
              </a:rPr>
              <a:t>) </a:t>
            </a:r>
          </a:p>
          <a:p>
            <a:endParaRPr lang="en-US" sz="2000" dirty="0" smtClean="0"/>
          </a:p>
          <a:p>
            <a:r>
              <a:rPr lang="en-US" sz="2000" dirty="0" smtClean="0"/>
              <a:t>an “</a:t>
            </a:r>
            <a:r>
              <a:rPr lang="en-US" sz="2000" i="1" dirty="0" smtClean="0"/>
              <a:t>onset</a:t>
            </a:r>
            <a:r>
              <a:rPr lang="en-US" sz="2000" dirty="0" smtClean="0"/>
              <a:t>” at +47.7 </a:t>
            </a:r>
            <a:r>
              <a:rPr lang="en-US" sz="2000" baseline="30000" dirty="0" err="1" smtClean="0"/>
              <a:t>o</a:t>
            </a:r>
            <a:r>
              <a:rPr lang="en-US" sz="2000" dirty="0" err="1" smtClean="0"/>
              <a:t>C</a:t>
            </a:r>
            <a:r>
              <a:rPr lang="en-US" sz="2000" dirty="0" smtClean="0"/>
              <a:t> (M</a:t>
            </a:r>
            <a:r>
              <a:rPr lang="en-US" sz="2000" baseline="-25000" dirty="0" smtClean="0"/>
              <a:t>o</a:t>
            </a:r>
            <a:r>
              <a:rPr lang="en-US" sz="2000" dirty="0" smtClean="0"/>
              <a:t>) and </a:t>
            </a:r>
          </a:p>
          <a:p>
            <a:r>
              <a:rPr lang="en-US" sz="2000" dirty="0" smtClean="0"/>
              <a:t>exothermic peak at +42 </a:t>
            </a:r>
            <a:r>
              <a:rPr lang="en-US" sz="2000" baseline="30000" dirty="0" err="1" smtClean="0"/>
              <a:t>o</a:t>
            </a:r>
            <a:r>
              <a:rPr lang="en-US" sz="2000" dirty="0" err="1" smtClean="0"/>
              <a:t>C</a:t>
            </a:r>
            <a:r>
              <a:rPr lang="en-US" sz="2000" dirty="0" smtClean="0"/>
              <a:t> (M</a:t>
            </a:r>
            <a:r>
              <a:rPr lang="en-US" sz="2000" baseline="-25000" dirty="0" smtClean="0"/>
              <a:t>p</a:t>
            </a:r>
            <a:r>
              <a:rPr lang="en-US" sz="2000" dirty="0" smtClean="0"/>
              <a:t>). </a:t>
            </a:r>
          </a:p>
          <a:p>
            <a:r>
              <a:rPr lang="en-US" sz="2000" dirty="0" smtClean="0"/>
              <a:t>Enthalpy of 8.8 J/g. </a:t>
            </a:r>
          </a:p>
        </p:txBody>
      </p:sp>
      <p:sp>
        <p:nvSpPr>
          <p:cNvPr id="5" name="CaixaDeTexto 4"/>
          <p:cNvSpPr txBox="1"/>
          <p:nvPr/>
        </p:nvSpPr>
        <p:spPr>
          <a:xfrm>
            <a:off x="785786" y="6357958"/>
            <a:ext cx="6143668" cy="400110"/>
          </a:xfrm>
          <a:prstGeom prst="rect">
            <a:avLst/>
          </a:prstGeom>
          <a:noFill/>
        </p:spPr>
        <p:txBody>
          <a:bodyPr wrap="square" rtlCol="0">
            <a:spAutoFit/>
          </a:bodyPr>
          <a:lstStyle/>
          <a:p>
            <a:r>
              <a:rPr lang="en-US" sz="2000" b="1" dirty="0" smtClean="0"/>
              <a:t>Fig. 3.25.  DSC analysis of the Cu-13.7%Al-4.2%Ni alloy</a:t>
            </a:r>
            <a:endParaRPr lang="pt-BR" sz="2000" b="1" dirty="0"/>
          </a:p>
        </p:txBody>
      </p:sp>
      <p:pic>
        <p:nvPicPr>
          <p:cNvPr id="11" name="Imagem 10"/>
          <p:cNvPicPr>
            <a:picLocks noChangeAspect="1"/>
          </p:cNvPicPr>
          <p:nvPr/>
        </p:nvPicPr>
        <p:blipFill>
          <a:blip r:embed="rId2" cstate="print">
            <a:lum bright="-12000" contrast="30000"/>
            <a:grayscl/>
          </a:blip>
          <a:srcRect/>
          <a:stretch>
            <a:fillRect/>
          </a:stretch>
        </p:blipFill>
        <p:spPr bwMode="auto">
          <a:xfrm>
            <a:off x="986802" y="2613958"/>
            <a:ext cx="4228140" cy="3744000"/>
          </a:xfrm>
          <a:prstGeom prst="rect">
            <a:avLst/>
          </a:prstGeom>
          <a:noFill/>
          <a:ln w="9525">
            <a:noFill/>
            <a:miter lim="800000"/>
            <a:headEnd/>
            <a:tailEnd/>
          </a:ln>
        </p:spPr>
      </p:pic>
      <p:sp>
        <p:nvSpPr>
          <p:cNvPr id="12" name="CaixaDeTexto 11"/>
          <p:cNvSpPr txBox="1"/>
          <p:nvPr/>
        </p:nvSpPr>
        <p:spPr>
          <a:xfrm>
            <a:off x="857224" y="571480"/>
            <a:ext cx="8286776" cy="1938992"/>
          </a:xfrm>
          <a:prstGeom prst="rect">
            <a:avLst/>
          </a:prstGeom>
          <a:noFill/>
        </p:spPr>
        <p:txBody>
          <a:bodyPr wrap="square" rtlCol="0">
            <a:spAutoFit/>
          </a:bodyPr>
          <a:lstStyle/>
          <a:p>
            <a:r>
              <a:rPr lang="en-US" sz="2000" dirty="0" smtClean="0"/>
              <a:t>During heating</a:t>
            </a:r>
          </a:p>
          <a:p>
            <a:r>
              <a:rPr lang="en-US" sz="2000" b="1" dirty="0" err="1" smtClean="0">
                <a:solidFill>
                  <a:srgbClr val="FF0000"/>
                </a:solidFill>
              </a:rPr>
              <a:t>Reversive</a:t>
            </a:r>
            <a:r>
              <a:rPr lang="en-US" sz="2000" b="1" dirty="0" smtClean="0">
                <a:solidFill>
                  <a:srgbClr val="FF0000"/>
                </a:solidFill>
              </a:rPr>
              <a:t> MT  (</a:t>
            </a:r>
            <a:r>
              <a:rPr lang="en-US" sz="2000" b="1" dirty="0" smtClean="0">
                <a:solidFill>
                  <a:srgbClr val="FF0000"/>
                </a:solidFill>
                <a:sym typeface="Symbol"/>
              </a:rPr>
              <a:t></a:t>
            </a:r>
            <a:r>
              <a:rPr lang="en-US" sz="2000" b="1" baseline="-25000" dirty="0" smtClean="0">
                <a:solidFill>
                  <a:srgbClr val="FF0000"/>
                </a:solidFill>
              </a:rPr>
              <a:t>1</a:t>
            </a:r>
            <a:r>
              <a:rPr lang="en-US" sz="2000" b="1" dirty="0" smtClean="0">
                <a:solidFill>
                  <a:srgbClr val="FF0000"/>
                </a:solidFill>
              </a:rPr>
              <a:t>+</a:t>
            </a:r>
            <a:r>
              <a:rPr lang="en-US" sz="2000" b="1" dirty="0" smtClean="0">
                <a:solidFill>
                  <a:srgbClr val="FF0000"/>
                </a:solidFill>
                <a:sym typeface="Symbol"/>
              </a:rPr>
              <a:t></a:t>
            </a:r>
            <a:r>
              <a:rPr lang="en-US" sz="2000" b="1" dirty="0" smtClean="0">
                <a:solidFill>
                  <a:srgbClr val="FF0000"/>
                </a:solidFill>
              </a:rPr>
              <a:t>´</a:t>
            </a:r>
            <a:r>
              <a:rPr lang="en-US" sz="2000" b="1" baseline="-25000" dirty="0" smtClean="0">
                <a:solidFill>
                  <a:srgbClr val="FF0000"/>
                </a:solidFill>
              </a:rPr>
              <a:t>1</a:t>
            </a:r>
            <a:r>
              <a:rPr lang="en-US" sz="2000" b="1" dirty="0" smtClean="0">
                <a:solidFill>
                  <a:srgbClr val="FF0000"/>
                </a:solidFill>
              </a:rPr>
              <a:t>)</a:t>
            </a:r>
            <a:r>
              <a:rPr lang="en-US" sz="2000" b="1" dirty="0" smtClean="0">
                <a:solidFill>
                  <a:srgbClr val="FF0000"/>
                </a:solidFill>
                <a:sym typeface="Symbol"/>
              </a:rPr>
              <a:t></a:t>
            </a:r>
            <a:r>
              <a:rPr lang="en-US" sz="2000" b="1" baseline="-25000" dirty="0" smtClean="0">
                <a:solidFill>
                  <a:srgbClr val="FF0000"/>
                </a:solidFill>
              </a:rPr>
              <a:t>1</a:t>
            </a:r>
            <a:r>
              <a:rPr lang="en-US" sz="2000" b="1" dirty="0" smtClean="0">
                <a:solidFill>
                  <a:srgbClr val="FF0000"/>
                </a:solidFill>
              </a:rPr>
              <a:t>   </a:t>
            </a:r>
          </a:p>
          <a:p>
            <a:r>
              <a:rPr lang="en-US" sz="2000" dirty="0" smtClean="0"/>
              <a:t>takes  place  from </a:t>
            </a:r>
            <a:r>
              <a:rPr lang="en-US" sz="2000" b="1" dirty="0" smtClean="0">
                <a:solidFill>
                  <a:srgbClr val="FF0000"/>
                </a:solidFill>
              </a:rPr>
              <a:t>+38.2 </a:t>
            </a:r>
            <a:r>
              <a:rPr lang="en-US" sz="2000" b="1" baseline="30000" dirty="0" err="1" smtClean="0">
                <a:solidFill>
                  <a:srgbClr val="FF0000"/>
                </a:solidFill>
              </a:rPr>
              <a:t>o</a:t>
            </a:r>
            <a:r>
              <a:rPr lang="en-US" sz="2000" b="1" dirty="0" err="1" smtClean="0">
                <a:solidFill>
                  <a:srgbClr val="FF0000"/>
                </a:solidFill>
              </a:rPr>
              <a:t>C</a:t>
            </a:r>
            <a:r>
              <a:rPr lang="en-US" sz="2000" b="1" dirty="0" smtClean="0">
                <a:solidFill>
                  <a:srgbClr val="FF0000"/>
                </a:solidFill>
              </a:rPr>
              <a:t> (A</a:t>
            </a:r>
            <a:r>
              <a:rPr lang="en-US" sz="2000" b="1" baseline="-25000" dirty="0" smtClean="0">
                <a:solidFill>
                  <a:srgbClr val="FF0000"/>
                </a:solidFill>
              </a:rPr>
              <a:t>s</a:t>
            </a:r>
            <a:r>
              <a:rPr lang="en-US" sz="2000" b="1" dirty="0" smtClean="0">
                <a:solidFill>
                  <a:srgbClr val="FF0000"/>
                </a:solidFill>
              </a:rPr>
              <a:t>) </a:t>
            </a:r>
            <a:r>
              <a:rPr lang="en-US" sz="2000" dirty="0" smtClean="0"/>
              <a:t>to</a:t>
            </a:r>
            <a:r>
              <a:rPr lang="en-US" sz="2000" b="1" dirty="0" smtClean="0">
                <a:solidFill>
                  <a:srgbClr val="FF0000"/>
                </a:solidFill>
              </a:rPr>
              <a:t> +68 </a:t>
            </a:r>
            <a:r>
              <a:rPr lang="en-US" sz="2000" b="1" baseline="30000" dirty="0" err="1" smtClean="0">
                <a:solidFill>
                  <a:srgbClr val="FF0000"/>
                </a:solidFill>
              </a:rPr>
              <a:t>o</a:t>
            </a:r>
            <a:r>
              <a:rPr lang="en-US" sz="2000" b="1" dirty="0" err="1" smtClean="0">
                <a:solidFill>
                  <a:srgbClr val="FF0000"/>
                </a:solidFill>
              </a:rPr>
              <a:t>C</a:t>
            </a:r>
            <a:r>
              <a:rPr lang="en-US" sz="2000" b="1" dirty="0" smtClean="0">
                <a:solidFill>
                  <a:srgbClr val="FF0000"/>
                </a:solidFill>
              </a:rPr>
              <a:t> (</a:t>
            </a:r>
            <a:r>
              <a:rPr lang="en-US" sz="2000" b="1" dirty="0" err="1" smtClean="0">
                <a:solidFill>
                  <a:srgbClr val="FF0000"/>
                </a:solidFill>
              </a:rPr>
              <a:t>A</a:t>
            </a:r>
            <a:r>
              <a:rPr lang="en-US" sz="2000" b="1" baseline="-25000" dirty="0" err="1" smtClean="0">
                <a:solidFill>
                  <a:srgbClr val="FF0000"/>
                </a:solidFill>
              </a:rPr>
              <a:t>f</a:t>
            </a:r>
            <a:r>
              <a:rPr lang="en-US" sz="2000" b="1" dirty="0" smtClean="0">
                <a:solidFill>
                  <a:srgbClr val="FF0000"/>
                </a:solidFill>
              </a:rPr>
              <a:t>)</a:t>
            </a:r>
          </a:p>
          <a:p>
            <a:r>
              <a:rPr lang="en-US" sz="2000" dirty="0" smtClean="0"/>
              <a:t>This is an endothermic process associated with a phase transformation, </a:t>
            </a:r>
          </a:p>
          <a:p>
            <a:r>
              <a:rPr lang="en-US" sz="2000" dirty="0" smtClean="0"/>
              <a:t>Enthalpy of 9 J/g. with an “</a:t>
            </a:r>
            <a:r>
              <a:rPr lang="en-US" sz="2000" i="1" dirty="0" smtClean="0"/>
              <a:t>onset</a:t>
            </a:r>
            <a:r>
              <a:rPr lang="en-US" sz="2000" dirty="0" smtClean="0"/>
              <a:t>” at +51.4 </a:t>
            </a:r>
            <a:r>
              <a:rPr lang="en-US" sz="2000" baseline="30000" dirty="0" err="1" smtClean="0"/>
              <a:t>o</a:t>
            </a:r>
            <a:r>
              <a:rPr lang="en-US" sz="2000" dirty="0" err="1" smtClean="0"/>
              <a:t>C</a:t>
            </a:r>
            <a:r>
              <a:rPr lang="en-US" sz="2000" dirty="0" smtClean="0"/>
              <a:t> (</a:t>
            </a:r>
            <a:r>
              <a:rPr lang="en-US" sz="2000" dirty="0" err="1" smtClean="0"/>
              <a:t>A</a:t>
            </a:r>
            <a:r>
              <a:rPr lang="en-US" sz="2000" baseline="-25000" dirty="0" err="1" smtClean="0"/>
              <a:t>o</a:t>
            </a:r>
            <a:r>
              <a:rPr lang="en-US" sz="2000" dirty="0" smtClean="0"/>
              <a:t>) and an endothermic peak at +54.7 </a:t>
            </a:r>
            <a:r>
              <a:rPr lang="en-US" sz="2000" baseline="30000" dirty="0" err="1" smtClean="0"/>
              <a:t>o</a:t>
            </a:r>
            <a:r>
              <a:rPr lang="en-US" sz="2000" dirty="0" err="1" smtClean="0"/>
              <a:t>C</a:t>
            </a:r>
            <a:r>
              <a:rPr lang="en-US" sz="2000" dirty="0" smtClean="0"/>
              <a:t> (</a:t>
            </a:r>
            <a:r>
              <a:rPr lang="en-US" sz="2000" dirty="0" err="1" smtClean="0"/>
              <a:t>A</a:t>
            </a:r>
            <a:r>
              <a:rPr lang="en-US" sz="2000" baseline="-25000" dirty="0" err="1" smtClean="0"/>
              <a:t>p</a:t>
            </a:r>
            <a:r>
              <a:rPr lang="en-US" sz="2000" dirty="0" smtClean="0"/>
              <a:t>), which corresponds to a maximum heat flow. </a:t>
            </a:r>
            <a:endParaRPr lang="pt-BR" sz="2000" dirty="0"/>
          </a:p>
        </p:txBody>
      </p:sp>
      <p:pic>
        <p:nvPicPr>
          <p:cNvPr id="10" name="Picture 2"/>
          <p:cNvPicPr>
            <a:picLocks noChangeAspect="1" noChangeArrowheads="1"/>
          </p:cNvPicPr>
          <p:nvPr/>
        </p:nvPicPr>
        <p:blipFill>
          <a:blip r:embed="rId3"/>
          <a:srcRect/>
          <a:stretch>
            <a:fillRect/>
          </a:stretch>
        </p:blipFill>
        <p:spPr bwMode="auto">
          <a:xfrm>
            <a:off x="8286776" y="6357958"/>
            <a:ext cx="762000" cy="40005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4767" t="10593" r="8543" b="6264"/>
          <a:stretch>
            <a:fillRect/>
          </a:stretch>
        </p:blipFill>
        <p:spPr bwMode="auto">
          <a:xfrm>
            <a:off x="714346" y="1785926"/>
            <a:ext cx="5705545" cy="3960000"/>
          </a:xfrm>
          <a:prstGeom prst="rect">
            <a:avLst/>
          </a:prstGeom>
          <a:noFill/>
          <a:ln w="9525">
            <a:noFill/>
            <a:miter lim="800000"/>
            <a:headEnd/>
            <a:tailEnd/>
          </a:ln>
        </p:spPr>
      </p:pic>
      <p:sp>
        <p:nvSpPr>
          <p:cNvPr id="4" name="CaixaDeTexto 3"/>
          <p:cNvSpPr txBox="1"/>
          <p:nvPr/>
        </p:nvSpPr>
        <p:spPr>
          <a:xfrm>
            <a:off x="824164" y="71414"/>
            <a:ext cx="8176992" cy="1723549"/>
          </a:xfrm>
          <a:prstGeom prst="rect">
            <a:avLst/>
          </a:prstGeom>
          <a:noFill/>
        </p:spPr>
        <p:txBody>
          <a:bodyPr wrap="square" rtlCol="0">
            <a:spAutoFit/>
          </a:bodyPr>
          <a:lstStyle/>
          <a:p>
            <a:pPr algn="ctr"/>
            <a:r>
              <a:rPr lang="en-US" sz="2400" dirty="0" smtClean="0">
                <a:solidFill>
                  <a:srgbClr val="C00000"/>
                </a:solidFill>
                <a:effectLst>
                  <a:outerShdw blurRad="38100" dist="38100" dir="2700000" algn="tl">
                    <a:srgbClr val="000000">
                      <a:alpha val="43137"/>
                    </a:srgbClr>
                  </a:outerShdw>
                </a:effectLst>
              </a:rPr>
              <a:t>Deformation of  Cu-Al-Ni by Compression</a:t>
            </a:r>
          </a:p>
          <a:p>
            <a:pPr algn="just"/>
            <a:endParaRPr lang="en-US" sz="1000" dirty="0" smtClean="0">
              <a:solidFill>
                <a:srgbClr val="C00000"/>
              </a:solidFill>
              <a:effectLst>
                <a:outerShdw blurRad="38100" dist="38100" dir="2700000" algn="tl">
                  <a:srgbClr val="000000">
                    <a:alpha val="43137"/>
                  </a:srgbClr>
                </a:outerShdw>
              </a:effectLst>
            </a:endParaRPr>
          </a:p>
          <a:p>
            <a:pPr algn="just"/>
            <a:r>
              <a:rPr lang="en-US" sz="2400" dirty="0" err="1" smtClean="0"/>
              <a:t>Monocrystalline</a:t>
            </a:r>
            <a:r>
              <a:rPr lang="en-US" sz="2400" dirty="0" smtClean="0"/>
              <a:t> Cu-Al-Ni alloy was submitted to compression cycles, succeeded by  determination  of  Young modulus, E, from the curves and analysis of structure.</a:t>
            </a:r>
            <a:endParaRPr lang="pt-BR" sz="2400" dirty="0">
              <a:solidFill>
                <a:srgbClr val="C00000"/>
              </a:solidFill>
              <a:effectLst>
                <a:outerShdw blurRad="38100" dist="38100" dir="2700000" algn="tl">
                  <a:srgbClr val="000000">
                    <a:alpha val="43137"/>
                  </a:srgbClr>
                </a:outerShdw>
              </a:effectLst>
            </a:endParaRPr>
          </a:p>
        </p:txBody>
      </p:sp>
      <p:sp>
        <p:nvSpPr>
          <p:cNvPr id="5" name="CaixaDeTexto 4"/>
          <p:cNvSpPr txBox="1"/>
          <p:nvPr/>
        </p:nvSpPr>
        <p:spPr>
          <a:xfrm>
            <a:off x="785786" y="5770923"/>
            <a:ext cx="8358214" cy="1015663"/>
          </a:xfrm>
          <a:prstGeom prst="rect">
            <a:avLst/>
          </a:prstGeom>
          <a:noFill/>
        </p:spPr>
        <p:txBody>
          <a:bodyPr wrap="square" rtlCol="0">
            <a:spAutoFit/>
          </a:bodyPr>
          <a:lstStyle/>
          <a:p>
            <a:pPr algn="just"/>
            <a:r>
              <a:rPr lang="en-US" sz="2000" b="1" dirty="0" smtClean="0"/>
              <a:t>Fig. 2.4. Generalized curve of  cyclic deformation by compression  of Cu-Al-Ni alloy,  at room temperature with controlled unloaded up to state without any elastic component  and initial deformation (</a:t>
            </a:r>
            <a:r>
              <a:rPr lang="en-US" sz="2000" b="1" dirty="0" smtClean="0">
                <a:sym typeface="Symbol"/>
              </a:rPr>
              <a:t></a:t>
            </a:r>
            <a:r>
              <a:rPr lang="en-US" sz="2000" b="1" baseline="-25000" dirty="0" smtClean="0"/>
              <a:t>o</a:t>
            </a:r>
            <a:r>
              <a:rPr lang="en-US" sz="2000" b="1" dirty="0" smtClean="0"/>
              <a:t>) varied from 1% to 9%. </a:t>
            </a:r>
            <a:endParaRPr lang="pt-BR" sz="2000" dirty="0"/>
          </a:p>
        </p:txBody>
      </p:sp>
      <p:sp>
        <p:nvSpPr>
          <p:cNvPr id="7" name="CaixaDeTexto 6"/>
          <p:cNvSpPr txBox="1"/>
          <p:nvPr/>
        </p:nvSpPr>
        <p:spPr>
          <a:xfrm>
            <a:off x="6357950" y="2071678"/>
            <a:ext cx="2786082" cy="2677656"/>
          </a:xfrm>
          <a:prstGeom prst="rect">
            <a:avLst/>
          </a:prstGeom>
          <a:noFill/>
        </p:spPr>
        <p:txBody>
          <a:bodyPr wrap="square" rtlCol="0">
            <a:spAutoFit/>
          </a:bodyPr>
          <a:lstStyle/>
          <a:p>
            <a:pPr algn="just"/>
            <a:r>
              <a:rPr lang="en-US" sz="2400" dirty="0" smtClean="0">
                <a:solidFill>
                  <a:srgbClr val="C00000"/>
                </a:solidFill>
              </a:rPr>
              <a:t>Optical Microscopy and XRD  displayed the  evolution of  the structure and the existence of phase  transformations during cycling tests.</a:t>
            </a:r>
            <a:endParaRPr lang="pt-BR" sz="2400"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28596" y="71414"/>
            <a:ext cx="8429684" cy="830997"/>
          </a:xfrm>
          <a:prstGeom prst="rect">
            <a:avLst/>
          </a:prstGeom>
          <a:noFill/>
        </p:spPr>
        <p:txBody>
          <a:bodyPr wrap="square" rtlCol="0">
            <a:spAutoFit/>
          </a:bodyPr>
          <a:lstStyle/>
          <a:p>
            <a:pPr algn="ctr"/>
            <a:r>
              <a:rPr lang="en-US" sz="2400" b="1" dirty="0" smtClean="0">
                <a:solidFill>
                  <a:srgbClr val="C00000"/>
                </a:solidFill>
              </a:rPr>
              <a:t>Monocrystalline Cu-13.7%Al-4.2%Ni. </a:t>
            </a:r>
          </a:p>
          <a:p>
            <a:pPr algn="ctr"/>
            <a:r>
              <a:rPr lang="en-US" sz="2400" b="1" dirty="0" smtClean="0"/>
              <a:t>Compression Cyclic Tests </a:t>
            </a:r>
            <a:endParaRPr lang="pt-BR" sz="2400" dirty="0" smtClean="0"/>
          </a:p>
        </p:txBody>
      </p:sp>
      <p:sp>
        <p:nvSpPr>
          <p:cNvPr id="9" name="CaixaDeTexto 8"/>
          <p:cNvSpPr txBox="1"/>
          <p:nvPr/>
        </p:nvSpPr>
        <p:spPr>
          <a:xfrm>
            <a:off x="928662" y="6143644"/>
            <a:ext cx="7929618" cy="707886"/>
          </a:xfrm>
          <a:prstGeom prst="rect">
            <a:avLst/>
          </a:prstGeom>
          <a:noFill/>
        </p:spPr>
        <p:txBody>
          <a:bodyPr wrap="square" rtlCol="0">
            <a:spAutoFit/>
          </a:bodyPr>
          <a:lstStyle/>
          <a:p>
            <a:r>
              <a:rPr lang="en-US" sz="2000" b="1" dirty="0" smtClean="0"/>
              <a:t>Fig. 3.26. Stress-strain curves of </a:t>
            </a:r>
            <a:r>
              <a:rPr lang="en-US" sz="2000" b="1" dirty="0" err="1" smtClean="0"/>
              <a:t>monocrystalline</a:t>
            </a:r>
            <a:r>
              <a:rPr lang="en-US" sz="2000" b="1" dirty="0" smtClean="0"/>
              <a:t> Cu-Al-Ni alloy obtained in each of the 7 test cycles </a:t>
            </a:r>
          </a:p>
        </p:txBody>
      </p:sp>
      <p:sp>
        <p:nvSpPr>
          <p:cNvPr id="10" name="CaixaDeTexto 9"/>
          <p:cNvSpPr txBox="1"/>
          <p:nvPr/>
        </p:nvSpPr>
        <p:spPr>
          <a:xfrm>
            <a:off x="5857884" y="2500306"/>
            <a:ext cx="3143272" cy="1477328"/>
          </a:xfrm>
          <a:prstGeom prst="rect">
            <a:avLst/>
          </a:prstGeom>
          <a:noFill/>
        </p:spPr>
        <p:txBody>
          <a:bodyPr wrap="square" rtlCol="0">
            <a:spAutoFit/>
          </a:bodyPr>
          <a:lstStyle/>
          <a:p>
            <a:pPr algn="just"/>
            <a:r>
              <a:rPr lang="en-US" dirty="0" smtClean="0"/>
              <a:t>The curves were consecutively shifted by the value of residual strain, obtained in the previous compression cycle of the sample. </a:t>
            </a:r>
            <a:endParaRPr lang="pt-BR" b="1" dirty="0"/>
          </a:p>
        </p:txBody>
      </p:sp>
      <p:pic>
        <p:nvPicPr>
          <p:cNvPr id="13" name="Imagem 7"/>
          <p:cNvPicPr/>
          <p:nvPr/>
        </p:nvPicPr>
        <p:blipFill>
          <a:blip r:embed="rId2" cstate="print"/>
          <a:srcRect l="4762" t="8477" r="5678" b="5338"/>
          <a:stretch>
            <a:fillRect/>
          </a:stretch>
        </p:blipFill>
        <p:spPr bwMode="auto">
          <a:xfrm>
            <a:off x="785786" y="874597"/>
            <a:ext cx="4761474" cy="534048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28596" y="71414"/>
            <a:ext cx="8429684" cy="830997"/>
          </a:xfrm>
          <a:prstGeom prst="rect">
            <a:avLst/>
          </a:prstGeom>
          <a:noFill/>
        </p:spPr>
        <p:txBody>
          <a:bodyPr wrap="square" rtlCol="0">
            <a:spAutoFit/>
          </a:bodyPr>
          <a:lstStyle/>
          <a:p>
            <a:pPr algn="ctr"/>
            <a:r>
              <a:rPr lang="en-US" sz="2400" b="1" dirty="0" smtClean="0">
                <a:solidFill>
                  <a:srgbClr val="C00000"/>
                </a:solidFill>
              </a:rPr>
              <a:t>Monocrystalline Cu-13.7%Al-4.2%Ni </a:t>
            </a:r>
          </a:p>
          <a:p>
            <a:pPr algn="ctr"/>
            <a:r>
              <a:rPr lang="en-US" sz="2400" b="1" dirty="0" smtClean="0"/>
              <a:t>Compression Cyclic Tests </a:t>
            </a:r>
            <a:endParaRPr lang="pt-BR" sz="2400" dirty="0"/>
          </a:p>
        </p:txBody>
      </p:sp>
      <p:sp>
        <p:nvSpPr>
          <p:cNvPr id="10" name="CaixaDeTexto 9"/>
          <p:cNvSpPr txBox="1"/>
          <p:nvPr/>
        </p:nvSpPr>
        <p:spPr>
          <a:xfrm>
            <a:off x="5715008" y="1142984"/>
            <a:ext cx="3357586" cy="4801314"/>
          </a:xfrm>
          <a:prstGeom prst="rect">
            <a:avLst/>
          </a:prstGeom>
          <a:noFill/>
        </p:spPr>
        <p:txBody>
          <a:bodyPr wrap="square" rtlCol="0">
            <a:spAutoFit/>
          </a:bodyPr>
          <a:lstStyle/>
          <a:p>
            <a:pPr algn="just"/>
            <a:r>
              <a:rPr lang="en-US" dirty="0" smtClean="0"/>
              <a:t>Deformation curves of the first 5 cycles  are characterized by the </a:t>
            </a:r>
            <a:r>
              <a:rPr lang="en-US" u="sng" dirty="0" smtClean="0"/>
              <a:t>elastic region and  pseudo-yield  plateau,</a:t>
            </a:r>
          </a:p>
          <a:p>
            <a:pPr algn="just"/>
            <a:r>
              <a:rPr lang="en-US" dirty="0" smtClean="0"/>
              <a:t>that corresponds to the compression stress of 70-90 </a:t>
            </a:r>
            <a:r>
              <a:rPr lang="en-US" dirty="0" err="1" smtClean="0"/>
              <a:t>MPa</a:t>
            </a:r>
            <a:r>
              <a:rPr lang="en-US" dirty="0" smtClean="0"/>
              <a:t>.</a:t>
            </a:r>
          </a:p>
          <a:p>
            <a:pPr algn="just"/>
            <a:endParaRPr lang="en-US" b="1" dirty="0" smtClean="0"/>
          </a:p>
          <a:p>
            <a:pPr algn="just"/>
            <a:r>
              <a:rPr lang="en-US" dirty="0" smtClean="0"/>
              <a:t>Moreover,  with stress increasing up to 113 </a:t>
            </a:r>
            <a:r>
              <a:rPr lang="en-US" dirty="0" err="1" smtClean="0"/>
              <a:t>MPa</a:t>
            </a:r>
            <a:r>
              <a:rPr lang="en-US" dirty="0" smtClean="0"/>
              <a:t>, t</a:t>
            </a:r>
            <a:r>
              <a:rPr lang="en-US" u="sng" dirty="0" smtClean="0"/>
              <a:t>he second, elastic region </a:t>
            </a:r>
            <a:r>
              <a:rPr lang="en-US" dirty="0" smtClean="0"/>
              <a:t>appears  in the 5-th cycle (b). </a:t>
            </a:r>
          </a:p>
          <a:p>
            <a:pPr algn="just"/>
            <a:endParaRPr lang="en-US" dirty="0" smtClean="0"/>
          </a:p>
          <a:p>
            <a:pPr algn="just"/>
            <a:r>
              <a:rPr lang="en-US" dirty="0" smtClean="0"/>
              <a:t>In the 6-th and 7-th cycles (compression stress being 412 and 830 </a:t>
            </a:r>
            <a:r>
              <a:rPr lang="en-US" dirty="0" err="1" smtClean="0"/>
              <a:t>MPa</a:t>
            </a:r>
            <a:r>
              <a:rPr lang="en-US" dirty="0" smtClean="0"/>
              <a:t>, respectively) the elastic mechanism governs the alloy deformation.</a:t>
            </a:r>
            <a:endParaRPr lang="pt-BR" b="1" dirty="0"/>
          </a:p>
        </p:txBody>
      </p:sp>
      <p:sp>
        <p:nvSpPr>
          <p:cNvPr id="14" name="CaixaDeTexto 8"/>
          <p:cNvSpPr txBox="1"/>
          <p:nvPr/>
        </p:nvSpPr>
        <p:spPr>
          <a:xfrm>
            <a:off x="928662" y="6143644"/>
            <a:ext cx="7929618" cy="707886"/>
          </a:xfrm>
          <a:prstGeom prst="rect">
            <a:avLst/>
          </a:prstGeom>
          <a:noFill/>
        </p:spPr>
        <p:txBody>
          <a:bodyPr wrap="square" rtlCol="0">
            <a:spAutoFit/>
          </a:bodyPr>
          <a:lstStyle/>
          <a:p>
            <a:r>
              <a:rPr lang="en-US" sz="2000" b="1" dirty="0" smtClean="0"/>
              <a:t>Fig. 3.26. Stress-strain curves of </a:t>
            </a:r>
            <a:r>
              <a:rPr lang="en-US" sz="2000" b="1" dirty="0" err="1" smtClean="0"/>
              <a:t>monocrystalline</a:t>
            </a:r>
            <a:r>
              <a:rPr lang="en-US" sz="2000" b="1" dirty="0" smtClean="0"/>
              <a:t> Cu-Al-Ni alloy </a:t>
            </a:r>
          </a:p>
          <a:p>
            <a:r>
              <a:rPr lang="en-US" sz="2000" b="1" dirty="0" smtClean="0"/>
              <a:t>obtained in each of the 7 test cycles </a:t>
            </a:r>
          </a:p>
        </p:txBody>
      </p:sp>
      <p:pic>
        <p:nvPicPr>
          <p:cNvPr id="15" name="Imagem 7"/>
          <p:cNvPicPr/>
          <p:nvPr/>
        </p:nvPicPr>
        <p:blipFill>
          <a:blip r:embed="rId2" cstate="print"/>
          <a:srcRect l="4762" t="8477" r="5678" b="5338"/>
          <a:stretch>
            <a:fillRect/>
          </a:stretch>
        </p:blipFill>
        <p:spPr bwMode="auto">
          <a:xfrm>
            <a:off x="785786" y="874597"/>
            <a:ext cx="4761474" cy="534048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785818" y="6143644"/>
            <a:ext cx="8143900" cy="707886"/>
          </a:xfrm>
          <a:prstGeom prst="rect">
            <a:avLst/>
          </a:prstGeom>
          <a:noFill/>
        </p:spPr>
        <p:txBody>
          <a:bodyPr wrap="square" rtlCol="0">
            <a:spAutoFit/>
          </a:bodyPr>
          <a:lstStyle/>
          <a:p>
            <a:r>
              <a:rPr lang="en-US" sz="2000" b="1" dirty="0" smtClean="0"/>
              <a:t>Fig. 3.27.  Variations  of the Modulus  E of the  Cu-13.7%Al-4.2%Ni alloy  </a:t>
            </a:r>
          </a:p>
          <a:p>
            <a:r>
              <a:rPr lang="en-US" sz="2000" b="1" dirty="0" smtClean="0"/>
              <a:t>	as a function of  deformation .</a:t>
            </a:r>
            <a:endParaRPr lang="pt-BR" sz="2000" b="1" dirty="0"/>
          </a:p>
        </p:txBody>
      </p:sp>
      <p:sp>
        <p:nvSpPr>
          <p:cNvPr id="6" name="CaixaDeTexto 5"/>
          <p:cNvSpPr txBox="1"/>
          <p:nvPr/>
        </p:nvSpPr>
        <p:spPr>
          <a:xfrm>
            <a:off x="428596" y="71414"/>
            <a:ext cx="8429684" cy="830997"/>
          </a:xfrm>
          <a:prstGeom prst="rect">
            <a:avLst/>
          </a:prstGeom>
          <a:noFill/>
        </p:spPr>
        <p:txBody>
          <a:bodyPr wrap="square" rtlCol="0">
            <a:spAutoFit/>
          </a:bodyPr>
          <a:lstStyle/>
          <a:p>
            <a:pPr algn="ctr"/>
            <a:r>
              <a:rPr lang="en-US" sz="2400" b="1" dirty="0" smtClean="0">
                <a:solidFill>
                  <a:srgbClr val="C00000"/>
                </a:solidFill>
              </a:rPr>
              <a:t>Monocrystalline Cu-13.7%Al-4.2%Ni </a:t>
            </a:r>
          </a:p>
          <a:p>
            <a:pPr algn="ctr"/>
            <a:r>
              <a:rPr lang="en-US" sz="2400" b="1" dirty="0" smtClean="0"/>
              <a:t>Compression Cyclic Tests </a:t>
            </a:r>
            <a:endParaRPr lang="pt-BR" sz="2400" dirty="0"/>
          </a:p>
        </p:txBody>
      </p:sp>
      <p:pic>
        <p:nvPicPr>
          <p:cNvPr id="11" name="Imagem 10"/>
          <p:cNvPicPr>
            <a:picLocks noChangeAspect="1"/>
          </p:cNvPicPr>
          <p:nvPr/>
        </p:nvPicPr>
        <p:blipFill>
          <a:blip r:embed="rId2" cstate="print"/>
          <a:srcRect l="3859" t="4651" r="4502" b="5233"/>
          <a:stretch>
            <a:fillRect/>
          </a:stretch>
        </p:blipFill>
        <p:spPr bwMode="auto">
          <a:xfrm>
            <a:off x="428596" y="1071546"/>
            <a:ext cx="4534271" cy="4932000"/>
          </a:xfrm>
          <a:prstGeom prst="rect">
            <a:avLst/>
          </a:prstGeom>
          <a:noFill/>
          <a:ln w="9525">
            <a:noFill/>
            <a:miter lim="800000"/>
            <a:headEnd/>
            <a:tailEnd/>
          </a:ln>
        </p:spPr>
      </p:pic>
      <p:sp>
        <p:nvSpPr>
          <p:cNvPr id="12" name="CaixaDeTexto 11"/>
          <p:cNvSpPr txBox="1"/>
          <p:nvPr/>
        </p:nvSpPr>
        <p:spPr>
          <a:xfrm>
            <a:off x="5143504" y="1142984"/>
            <a:ext cx="3714776" cy="4662815"/>
          </a:xfrm>
          <a:prstGeom prst="rect">
            <a:avLst/>
          </a:prstGeom>
          <a:noFill/>
        </p:spPr>
        <p:txBody>
          <a:bodyPr wrap="square" rtlCol="0">
            <a:spAutoFit/>
          </a:bodyPr>
          <a:lstStyle/>
          <a:p>
            <a:pPr algn="just">
              <a:lnSpc>
                <a:spcPct val="150000"/>
              </a:lnSpc>
            </a:pPr>
            <a:r>
              <a:rPr lang="en-US" dirty="0" smtClean="0"/>
              <a:t>Values  of the elastic modulus  E was calculated for each test cycle at the compression  of the alloy. </a:t>
            </a:r>
          </a:p>
          <a:p>
            <a:pPr algn="just">
              <a:lnSpc>
                <a:spcPct val="150000"/>
              </a:lnSpc>
            </a:pPr>
            <a:endParaRPr lang="en-US" dirty="0" smtClean="0"/>
          </a:p>
          <a:p>
            <a:pPr algn="just">
              <a:lnSpc>
                <a:spcPct val="150000"/>
              </a:lnSpc>
            </a:pPr>
            <a:r>
              <a:rPr lang="en-US" dirty="0" smtClean="0"/>
              <a:t>This data is in good agreement  with </a:t>
            </a:r>
            <a:r>
              <a:rPr lang="en-US" u="sng" dirty="0" smtClean="0"/>
              <a:t>evolution of microstructure</a:t>
            </a:r>
            <a:r>
              <a:rPr lang="en-US" dirty="0" smtClean="0"/>
              <a:t>  that  take place at the </a:t>
            </a:r>
            <a:r>
              <a:rPr lang="en-US" u="sng" dirty="0" smtClean="0"/>
              <a:t>pseudo-yield  plateau,</a:t>
            </a:r>
            <a:r>
              <a:rPr lang="en-US" dirty="0" smtClean="0"/>
              <a:t> due to the </a:t>
            </a:r>
            <a:r>
              <a:rPr lang="en-US" dirty="0" err="1" smtClean="0"/>
              <a:t>martensite</a:t>
            </a:r>
            <a:r>
              <a:rPr lang="en-US" dirty="0" smtClean="0"/>
              <a:t> reorientation and undergoing reversible </a:t>
            </a:r>
            <a:r>
              <a:rPr lang="en-US" dirty="0" err="1" smtClean="0"/>
              <a:t>martensitic</a:t>
            </a:r>
            <a:r>
              <a:rPr lang="en-US" dirty="0" smtClean="0"/>
              <a:t> transformation (RMT).</a:t>
            </a:r>
            <a:endParaRPr lang="pt-BR" dirty="0"/>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42876" y="5783065"/>
            <a:ext cx="8929718" cy="646331"/>
          </a:xfrm>
          <a:prstGeom prst="rect">
            <a:avLst/>
          </a:prstGeom>
          <a:noFill/>
        </p:spPr>
        <p:txBody>
          <a:bodyPr wrap="square" rtlCol="0">
            <a:spAutoFit/>
          </a:bodyPr>
          <a:lstStyle/>
          <a:p>
            <a:r>
              <a:rPr lang="en-US" b="1" dirty="0" smtClean="0"/>
              <a:t>Fig. 3.28.  Comparison  of the  modulus  E  and structure  (DRX) of the  Cu-13.7%Al-4.2%Ni alloy  as a function of accumulated formation  during compression cyclic  tests.  </a:t>
            </a:r>
            <a:endParaRPr lang="pt-BR" b="1" dirty="0"/>
          </a:p>
        </p:txBody>
      </p:sp>
      <p:sp>
        <p:nvSpPr>
          <p:cNvPr id="6" name="CaixaDeTexto 5"/>
          <p:cNvSpPr txBox="1"/>
          <p:nvPr/>
        </p:nvSpPr>
        <p:spPr>
          <a:xfrm>
            <a:off x="428596" y="71414"/>
            <a:ext cx="8429684" cy="830997"/>
          </a:xfrm>
          <a:prstGeom prst="rect">
            <a:avLst/>
          </a:prstGeom>
          <a:noFill/>
        </p:spPr>
        <p:txBody>
          <a:bodyPr wrap="square" rtlCol="0">
            <a:spAutoFit/>
          </a:bodyPr>
          <a:lstStyle/>
          <a:p>
            <a:pPr algn="ctr"/>
            <a:r>
              <a:rPr lang="en-US" sz="2400" b="1" dirty="0" smtClean="0">
                <a:solidFill>
                  <a:srgbClr val="C00000"/>
                </a:solidFill>
              </a:rPr>
              <a:t>Monocrystalline Cu-13.7%Al-4.2%Ni </a:t>
            </a:r>
          </a:p>
          <a:p>
            <a:pPr algn="ctr"/>
            <a:r>
              <a:rPr lang="en-US" sz="2400" b="1" dirty="0" smtClean="0"/>
              <a:t>Compression Cyclic Tests </a:t>
            </a:r>
            <a:endParaRPr lang="pt-BR" sz="2400" dirty="0"/>
          </a:p>
        </p:txBody>
      </p:sp>
      <p:pic>
        <p:nvPicPr>
          <p:cNvPr id="11" name="Imagem 10"/>
          <p:cNvPicPr>
            <a:picLocks noChangeAspect="1"/>
          </p:cNvPicPr>
          <p:nvPr/>
        </p:nvPicPr>
        <p:blipFill>
          <a:blip r:embed="rId2" cstate="print"/>
          <a:srcRect l="3859" t="4651" r="4502" b="5233"/>
          <a:stretch>
            <a:fillRect/>
          </a:stretch>
        </p:blipFill>
        <p:spPr bwMode="auto">
          <a:xfrm>
            <a:off x="71406" y="1214421"/>
            <a:ext cx="3872337" cy="4212000"/>
          </a:xfrm>
          <a:prstGeom prst="rect">
            <a:avLst/>
          </a:prstGeom>
          <a:noFill/>
          <a:ln w="9525">
            <a:noFill/>
            <a:miter lim="800000"/>
            <a:headEnd/>
            <a:tailEnd/>
          </a:ln>
        </p:spPr>
      </p:pic>
      <p:pic>
        <p:nvPicPr>
          <p:cNvPr id="8" name="Imagem 7"/>
          <p:cNvPicPr>
            <a:picLocks noChangeAspect="1"/>
          </p:cNvPicPr>
          <p:nvPr/>
        </p:nvPicPr>
        <p:blipFill>
          <a:blip r:embed="rId3" cstate="print"/>
          <a:srcRect l="10526" t="12605" r="8333" b="7181"/>
          <a:stretch>
            <a:fillRect/>
          </a:stretch>
        </p:blipFill>
        <p:spPr bwMode="auto">
          <a:xfrm>
            <a:off x="3857620" y="1468702"/>
            <a:ext cx="5203991" cy="4032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428596" y="-24"/>
            <a:ext cx="8429684" cy="830997"/>
          </a:xfrm>
          <a:prstGeom prst="rect">
            <a:avLst/>
          </a:prstGeom>
          <a:noFill/>
        </p:spPr>
        <p:txBody>
          <a:bodyPr wrap="square" rtlCol="0">
            <a:spAutoFit/>
          </a:bodyPr>
          <a:lstStyle/>
          <a:p>
            <a:pPr algn="ctr"/>
            <a:r>
              <a:rPr lang="en-US" sz="2400" b="1" dirty="0" smtClean="0">
                <a:solidFill>
                  <a:srgbClr val="C00000"/>
                </a:solidFill>
              </a:rPr>
              <a:t>Monocrystalline Cu-13.7%Al-4.2%Ni </a:t>
            </a:r>
          </a:p>
          <a:p>
            <a:pPr algn="ctr"/>
            <a:r>
              <a:rPr lang="en-US" sz="2400" b="1" dirty="0" smtClean="0"/>
              <a:t>Compression cyclic tests </a:t>
            </a:r>
            <a:endParaRPr lang="pt-BR" sz="2400" b="1" dirty="0"/>
          </a:p>
        </p:txBody>
      </p:sp>
      <p:pic>
        <p:nvPicPr>
          <p:cNvPr id="11" name="Imagem 10"/>
          <p:cNvPicPr>
            <a:picLocks noChangeAspect="1"/>
          </p:cNvPicPr>
          <p:nvPr/>
        </p:nvPicPr>
        <p:blipFill>
          <a:blip r:embed="rId2" cstate="print"/>
          <a:srcRect l="3859" t="4651" r="4502" b="5233"/>
          <a:stretch>
            <a:fillRect/>
          </a:stretch>
        </p:blipFill>
        <p:spPr bwMode="auto">
          <a:xfrm>
            <a:off x="2857488" y="1112913"/>
            <a:ext cx="2786082" cy="3030467"/>
          </a:xfrm>
          <a:prstGeom prst="rect">
            <a:avLst/>
          </a:prstGeom>
          <a:noFill/>
          <a:ln w="9525">
            <a:noFill/>
            <a:miter lim="800000"/>
            <a:headEnd/>
            <a:tailEnd/>
          </a:ln>
        </p:spPr>
      </p:pic>
      <p:sp>
        <p:nvSpPr>
          <p:cNvPr id="12" name="CaixaDeTexto 11"/>
          <p:cNvSpPr txBox="1"/>
          <p:nvPr/>
        </p:nvSpPr>
        <p:spPr>
          <a:xfrm>
            <a:off x="214314" y="4272701"/>
            <a:ext cx="8858280" cy="2585323"/>
          </a:xfrm>
          <a:prstGeom prst="rect">
            <a:avLst/>
          </a:prstGeom>
          <a:noFill/>
        </p:spPr>
        <p:txBody>
          <a:bodyPr wrap="square" rtlCol="0">
            <a:spAutoFit/>
          </a:bodyPr>
          <a:lstStyle/>
          <a:p>
            <a:pPr algn="just"/>
            <a:r>
              <a:rPr lang="en-US" u="sng" dirty="0" smtClean="0"/>
              <a:t>Structure of the original alloy </a:t>
            </a:r>
            <a:r>
              <a:rPr lang="en-US" dirty="0" smtClean="0"/>
              <a:t>:   </a:t>
            </a:r>
            <a:r>
              <a:rPr lang="en-US" dirty="0" err="1" smtClean="0"/>
              <a:t>martensitic</a:t>
            </a:r>
            <a:r>
              <a:rPr lang="en-US" dirty="0" smtClean="0"/>
              <a:t>  </a:t>
            </a:r>
            <a:r>
              <a:rPr lang="ru-RU" dirty="0" smtClean="0">
                <a:solidFill>
                  <a:srgbClr val="C00000"/>
                </a:solidFill>
                <a:effectLst>
                  <a:outerShdw blurRad="38100" dist="38100" dir="2700000" algn="tl">
                    <a:srgbClr val="000000">
                      <a:alpha val="43137"/>
                    </a:srgbClr>
                  </a:outerShdw>
                </a:effectLst>
                <a:sym typeface="Symbol"/>
              </a:rPr>
              <a:t></a:t>
            </a:r>
            <a:r>
              <a:rPr lang="en-US" baseline="-25000" dirty="0" smtClean="0">
                <a:solidFill>
                  <a:srgbClr val="C00000"/>
                </a:solidFill>
                <a:effectLst>
                  <a:outerShdw blurRad="38100" dist="38100" dir="2700000" algn="tl">
                    <a:srgbClr val="000000">
                      <a:alpha val="43137"/>
                    </a:srgbClr>
                  </a:outerShdw>
                </a:effectLst>
              </a:rPr>
              <a:t>1 </a:t>
            </a:r>
            <a:r>
              <a:rPr lang="en-US" dirty="0" smtClean="0"/>
              <a:t>and high temperature </a:t>
            </a:r>
            <a:r>
              <a:rPr lang="ru-RU" dirty="0" smtClean="0">
                <a:solidFill>
                  <a:srgbClr val="C00000"/>
                </a:solidFill>
                <a:effectLst>
                  <a:outerShdw blurRad="38100" dist="38100" dir="2700000" algn="tl">
                    <a:srgbClr val="000000">
                      <a:alpha val="43137"/>
                    </a:srgbClr>
                  </a:outerShdw>
                </a:effectLst>
                <a:sym typeface="Symbol"/>
              </a:rPr>
              <a:t></a:t>
            </a:r>
            <a:r>
              <a:rPr lang="en-US" baseline="-25000" dirty="0" smtClean="0">
                <a:solidFill>
                  <a:srgbClr val="C00000"/>
                </a:solidFill>
                <a:effectLst>
                  <a:outerShdw blurRad="38100" dist="38100" dir="2700000" algn="tl">
                    <a:srgbClr val="000000">
                      <a:alpha val="43137"/>
                    </a:srgbClr>
                  </a:outerShdw>
                </a:effectLst>
              </a:rPr>
              <a:t>1</a:t>
            </a:r>
            <a:r>
              <a:rPr lang="en-US" dirty="0" smtClean="0"/>
              <a:t> phases , with the 			traces of  </a:t>
            </a:r>
            <a:r>
              <a:rPr lang="en-US" dirty="0" err="1" smtClean="0"/>
              <a:t>martensitic</a:t>
            </a:r>
            <a:r>
              <a:rPr lang="en-US" dirty="0" smtClean="0"/>
              <a:t>  </a:t>
            </a:r>
            <a:r>
              <a:rPr lang="ru-RU" dirty="0" smtClean="0">
                <a:solidFill>
                  <a:srgbClr val="C00000"/>
                </a:solidFill>
                <a:effectLst>
                  <a:outerShdw blurRad="38100" dist="38100" dir="2700000" algn="tl">
                    <a:srgbClr val="000000">
                      <a:alpha val="43137"/>
                    </a:srgbClr>
                  </a:outerShdw>
                </a:effectLst>
                <a:sym typeface="Symbol"/>
              </a:rPr>
              <a:t></a:t>
            </a:r>
            <a:r>
              <a:rPr lang="en-US" baseline="-25000" dirty="0" smtClean="0">
                <a:solidFill>
                  <a:srgbClr val="C00000"/>
                </a:solidFill>
                <a:effectLst>
                  <a:outerShdw blurRad="38100" dist="38100" dir="2700000" algn="tl">
                    <a:srgbClr val="000000">
                      <a:alpha val="43137"/>
                    </a:srgbClr>
                  </a:outerShdw>
                </a:effectLst>
              </a:rPr>
              <a:t>1</a:t>
            </a:r>
            <a:r>
              <a:rPr lang="en-US" dirty="0" smtClean="0">
                <a:solidFill>
                  <a:srgbClr val="C00000"/>
                </a:solidFill>
                <a:effectLst>
                  <a:outerShdw blurRad="38100" dist="38100" dir="2700000" algn="tl">
                    <a:srgbClr val="000000">
                      <a:alpha val="43137"/>
                    </a:srgbClr>
                  </a:outerShdw>
                </a:effectLst>
              </a:rPr>
              <a:t> </a:t>
            </a:r>
            <a:r>
              <a:rPr lang="en-US" dirty="0" smtClean="0"/>
              <a:t>and </a:t>
            </a:r>
            <a:r>
              <a:rPr lang="en-US" dirty="0" smtClean="0">
                <a:solidFill>
                  <a:srgbClr val="C00000"/>
                </a:solidFill>
                <a:effectLst>
                  <a:outerShdw blurRad="38100" dist="38100" dir="2700000" algn="tl">
                    <a:srgbClr val="000000">
                      <a:alpha val="43137"/>
                    </a:srgbClr>
                  </a:outerShdw>
                </a:effectLst>
              </a:rPr>
              <a:t>R</a:t>
            </a:r>
            <a:r>
              <a:rPr lang="en-US" dirty="0" smtClean="0"/>
              <a:t> (Al</a:t>
            </a:r>
            <a:r>
              <a:rPr lang="en-US" baseline="-25000" dirty="0" smtClean="0"/>
              <a:t>7</a:t>
            </a:r>
            <a:r>
              <a:rPr lang="en-US" dirty="0" smtClean="0"/>
              <a:t>Cu</a:t>
            </a:r>
            <a:r>
              <a:rPr lang="en-US" baseline="-25000" dirty="0" smtClean="0"/>
              <a:t>4</a:t>
            </a:r>
            <a:r>
              <a:rPr lang="en-US" dirty="0" smtClean="0"/>
              <a:t>Ni) phases. </a:t>
            </a:r>
          </a:p>
          <a:p>
            <a:pPr algn="just"/>
            <a:endParaRPr lang="en-US" sz="900" dirty="0" smtClean="0"/>
          </a:p>
          <a:p>
            <a:pPr algn="just"/>
            <a:r>
              <a:rPr lang="en-US" u="sng" dirty="0" smtClean="0"/>
              <a:t>After 4 cycles </a:t>
            </a:r>
            <a:r>
              <a:rPr lang="en-US" dirty="0" smtClean="0"/>
              <a:t>of deformation the amount of </a:t>
            </a:r>
            <a:r>
              <a:rPr lang="ru-RU" b="1" dirty="0" err="1" smtClean="0">
                <a:solidFill>
                  <a:srgbClr val="C00000"/>
                </a:solidFill>
              </a:rPr>
              <a:t>β</a:t>
            </a:r>
            <a:r>
              <a:rPr lang="en-US" b="1" baseline="-25000" dirty="0" smtClean="0">
                <a:solidFill>
                  <a:srgbClr val="C00000"/>
                </a:solidFill>
              </a:rPr>
              <a:t>1 </a:t>
            </a:r>
            <a:r>
              <a:rPr lang="en-US" dirty="0" smtClean="0"/>
              <a:t>and </a:t>
            </a:r>
            <a:r>
              <a:rPr lang="en-US" dirty="0" smtClean="0">
                <a:solidFill>
                  <a:srgbClr val="C00000"/>
                </a:solidFill>
                <a:effectLst>
                  <a:outerShdw blurRad="38100" dist="38100" dir="2700000" algn="tl">
                    <a:srgbClr val="000000">
                      <a:alpha val="43137"/>
                    </a:srgbClr>
                  </a:outerShdw>
                </a:effectLst>
              </a:rPr>
              <a:t>R</a:t>
            </a:r>
            <a:r>
              <a:rPr lang="en-US" dirty="0" smtClean="0"/>
              <a:t> (Al</a:t>
            </a:r>
            <a:r>
              <a:rPr lang="en-US" baseline="-25000" dirty="0" smtClean="0"/>
              <a:t>7</a:t>
            </a:r>
            <a:r>
              <a:rPr lang="en-US" dirty="0" smtClean="0"/>
              <a:t>Cu</a:t>
            </a:r>
            <a:r>
              <a:rPr lang="en-US" baseline="-25000" dirty="0" smtClean="0"/>
              <a:t>4</a:t>
            </a:r>
            <a:r>
              <a:rPr lang="en-US" dirty="0" smtClean="0"/>
              <a:t>Ni) phases increases significantly. RMT under  deformation: 	</a:t>
            </a:r>
            <a:r>
              <a:rPr lang="ru-RU" b="1" dirty="0" smtClean="0">
                <a:solidFill>
                  <a:srgbClr val="C00000"/>
                </a:solidFill>
                <a:sym typeface="Symbol"/>
              </a:rPr>
              <a:t></a:t>
            </a:r>
            <a:r>
              <a:rPr lang="en-US" b="1" baseline="-25000" dirty="0" smtClean="0">
                <a:solidFill>
                  <a:srgbClr val="C00000"/>
                </a:solidFill>
              </a:rPr>
              <a:t>1</a:t>
            </a:r>
            <a:r>
              <a:rPr lang="en-US" b="1" dirty="0" smtClean="0">
                <a:solidFill>
                  <a:srgbClr val="C00000"/>
                </a:solidFill>
              </a:rPr>
              <a:t>+</a:t>
            </a:r>
            <a:r>
              <a:rPr lang="ru-RU" b="1" dirty="0" smtClean="0">
                <a:solidFill>
                  <a:srgbClr val="C00000"/>
                </a:solidFill>
                <a:sym typeface="Symbol"/>
              </a:rPr>
              <a:t></a:t>
            </a:r>
            <a:r>
              <a:rPr lang="en-US" b="1" baseline="-25000" dirty="0" smtClean="0">
                <a:solidFill>
                  <a:srgbClr val="C00000"/>
                </a:solidFill>
              </a:rPr>
              <a:t>1</a:t>
            </a:r>
            <a:r>
              <a:rPr lang="en-US" b="1" dirty="0" smtClean="0">
                <a:solidFill>
                  <a:srgbClr val="C00000"/>
                </a:solidFill>
              </a:rPr>
              <a:t>+((</a:t>
            </a:r>
            <a:r>
              <a:rPr lang="ru-RU" b="1" dirty="0" smtClean="0">
                <a:solidFill>
                  <a:srgbClr val="C00000"/>
                </a:solidFill>
                <a:sym typeface="Symbol"/>
              </a:rPr>
              <a:t></a:t>
            </a:r>
            <a:r>
              <a:rPr lang="en-US" b="1" baseline="-25000" dirty="0" smtClean="0">
                <a:solidFill>
                  <a:srgbClr val="C00000"/>
                </a:solidFill>
              </a:rPr>
              <a:t>1</a:t>
            </a:r>
            <a:r>
              <a:rPr lang="en-US" b="1" dirty="0" smtClean="0">
                <a:solidFill>
                  <a:srgbClr val="C00000"/>
                </a:solidFill>
              </a:rPr>
              <a:t>+R))  </a:t>
            </a:r>
            <a:r>
              <a:rPr lang="ru-RU" b="1" dirty="0" smtClean="0">
                <a:solidFill>
                  <a:srgbClr val="C00000"/>
                </a:solidFill>
                <a:sym typeface="Symbol"/>
              </a:rPr>
              <a:t></a:t>
            </a:r>
            <a:r>
              <a:rPr lang="pt-BR" b="1" dirty="0" smtClean="0">
                <a:solidFill>
                  <a:srgbClr val="C00000"/>
                </a:solidFill>
                <a:sym typeface="Symbol"/>
              </a:rPr>
              <a:t>  </a:t>
            </a:r>
            <a:r>
              <a:rPr lang="ru-RU" b="1" dirty="0" err="1" smtClean="0">
                <a:solidFill>
                  <a:srgbClr val="C00000"/>
                </a:solidFill>
              </a:rPr>
              <a:t>β</a:t>
            </a:r>
            <a:r>
              <a:rPr lang="en-US" b="1" baseline="-25000" dirty="0" smtClean="0">
                <a:solidFill>
                  <a:srgbClr val="C00000"/>
                </a:solidFill>
              </a:rPr>
              <a:t>1</a:t>
            </a:r>
            <a:r>
              <a:rPr lang="en-US" b="1" dirty="0" smtClean="0">
                <a:solidFill>
                  <a:srgbClr val="C00000"/>
                </a:solidFill>
              </a:rPr>
              <a:t>+R</a:t>
            </a:r>
          </a:p>
          <a:p>
            <a:pPr algn="just"/>
            <a:r>
              <a:rPr lang="en-US" dirty="0" smtClean="0"/>
              <a:t> This process is accompanied by a decrease in the elastic modulus of the alloy to 63 </a:t>
            </a:r>
            <a:r>
              <a:rPr lang="en-US" dirty="0" err="1" smtClean="0"/>
              <a:t>GPa</a:t>
            </a:r>
            <a:r>
              <a:rPr lang="en-US" dirty="0" smtClean="0"/>
              <a:t>. </a:t>
            </a:r>
          </a:p>
          <a:p>
            <a:pPr algn="just"/>
            <a:endParaRPr lang="en-US" sz="900" dirty="0" smtClean="0"/>
          </a:p>
          <a:p>
            <a:pPr algn="just"/>
            <a:r>
              <a:rPr lang="en-US" dirty="0" smtClean="0"/>
              <a:t>In </a:t>
            </a:r>
            <a:r>
              <a:rPr lang="en-US" u="sng" dirty="0" smtClean="0"/>
              <a:t>subsequent cycles </a:t>
            </a:r>
            <a:r>
              <a:rPr lang="en-US" dirty="0" smtClean="0"/>
              <a:t>of deformation, phase composition of the alloy is not changed; it is represented by R and </a:t>
            </a:r>
            <a:r>
              <a:rPr lang="ru-RU" dirty="0" smtClean="0">
                <a:sym typeface="Symbol"/>
              </a:rPr>
              <a:t></a:t>
            </a:r>
            <a:r>
              <a:rPr lang="en-US" baseline="-25000" dirty="0" smtClean="0"/>
              <a:t>1</a:t>
            </a:r>
            <a:r>
              <a:rPr lang="en-US" dirty="0" smtClean="0"/>
              <a:t> phases, however, the elastic modulus rises sharply up to 190 </a:t>
            </a:r>
            <a:r>
              <a:rPr lang="en-US" dirty="0" err="1" smtClean="0"/>
              <a:t>GPa</a:t>
            </a:r>
            <a:r>
              <a:rPr lang="en-US" dirty="0" smtClean="0"/>
              <a:t> due to the increase of the  R-phase volume fraction.</a:t>
            </a:r>
            <a:endParaRPr lang="pt-BR" dirty="0"/>
          </a:p>
        </p:txBody>
      </p:sp>
      <p:pic>
        <p:nvPicPr>
          <p:cNvPr id="8" name="Imagem 7"/>
          <p:cNvPicPr>
            <a:picLocks noChangeAspect="1"/>
          </p:cNvPicPr>
          <p:nvPr/>
        </p:nvPicPr>
        <p:blipFill>
          <a:blip r:embed="rId3" cstate="print"/>
          <a:srcRect l="10526" t="12605" r="27728" b="7181"/>
          <a:stretch>
            <a:fillRect/>
          </a:stretch>
        </p:blipFill>
        <p:spPr bwMode="auto">
          <a:xfrm>
            <a:off x="5500694" y="793694"/>
            <a:ext cx="3500462" cy="3564000"/>
          </a:xfrm>
          <a:prstGeom prst="rect">
            <a:avLst/>
          </a:prstGeom>
          <a:noFill/>
          <a:ln w="9525">
            <a:noFill/>
            <a:miter lim="800000"/>
            <a:headEnd/>
            <a:tailEnd/>
          </a:ln>
        </p:spPr>
      </p:pic>
      <p:pic>
        <p:nvPicPr>
          <p:cNvPr id="10" name="Imagem 9"/>
          <p:cNvPicPr>
            <a:picLocks noChangeAspect="1"/>
          </p:cNvPicPr>
          <p:nvPr/>
        </p:nvPicPr>
        <p:blipFill>
          <a:blip r:embed="rId4" cstate="print"/>
          <a:srcRect l="4762" t="8477" r="5678" b="5338"/>
          <a:stretch>
            <a:fillRect/>
          </a:stretch>
        </p:blipFill>
        <p:spPr bwMode="auto">
          <a:xfrm>
            <a:off x="142844" y="1011380"/>
            <a:ext cx="2792426" cy="3132000"/>
          </a:xfrm>
          <a:prstGeom prst="rect">
            <a:avLst/>
          </a:prstGeom>
          <a:noFill/>
          <a:ln w="9525">
            <a:noFill/>
            <a:miter lim="800000"/>
            <a:headEnd/>
            <a:tailEnd/>
          </a:ln>
          <a:effectLst/>
        </p:spPr>
      </p:pic>
      <p:sp>
        <p:nvSpPr>
          <p:cNvPr id="14" name="Seta para baixo 13"/>
          <p:cNvSpPr/>
          <p:nvPr/>
        </p:nvSpPr>
        <p:spPr>
          <a:xfrm>
            <a:off x="7062602" y="2061950"/>
            <a:ext cx="214314"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564904"/>
            <a:ext cx="6514925" cy="830997"/>
          </a:xfrm>
          <a:prstGeom prst="rect">
            <a:avLst/>
          </a:prstGeom>
          <a:noFill/>
        </p:spPr>
        <p:txBody>
          <a:bodyPr wrap="none" rtlCol="0">
            <a:spAutoFit/>
          </a:bodyPr>
          <a:lstStyle/>
          <a:p>
            <a:r>
              <a:rPr lang="ru-RU" sz="4800" dirty="0" smtClean="0"/>
              <a:t>Благодарю за внимание</a:t>
            </a:r>
            <a:endParaRPr lang="ru-RU" sz="4800" dirty="0"/>
          </a:p>
        </p:txBody>
      </p:sp>
    </p:spTree>
    <p:extLst>
      <p:ext uri="{BB962C8B-B14F-4D97-AF65-F5344CB8AC3E}">
        <p14:creationId xmlns:p14="http://schemas.microsoft.com/office/powerpoint/2010/main" val="4019552845"/>
      </p:ext>
    </p:extLst>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428596" y="-24"/>
            <a:ext cx="8429684" cy="830997"/>
          </a:xfrm>
          <a:prstGeom prst="rect">
            <a:avLst/>
          </a:prstGeom>
          <a:noFill/>
        </p:spPr>
        <p:txBody>
          <a:bodyPr wrap="square" rtlCol="0">
            <a:spAutoFit/>
          </a:bodyPr>
          <a:lstStyle/>
          <a:p>
            <a:pPr algn="ctr"/>
            <a:r>
              <a:rPr lang="en-US" sz="2400" b="1" dirty="0" smtClean="0">
                <a:solidFill>
                  <a:srgbClr val="C00000"/>
                </a:solidFill>
              </a:rPr>
              <a:t>Monocrystalline Cu-13.7%Al-4.2%Ni </a:t>
            </a:r>
          </a:p>
          <a:p>
            <a:pPr algn="ctr"/>
            <a:r>
              <a:rPr lang="en-US" sz="2400" b="1" dirty="0" smtClean="0"/>
              <a:t>Compression cyclic tests </a:t>
            </a:r>
            <a:endParaRPr lang="pt-BR" sz="2400" b="1" dirty="0"/>
          </a:p>
        </p:txBody>
      </p:sp>
      <p:sp>
        <p:nvSpPr>
          <p:cNvPr id="12" name="CaixaDeTexto 11"/>
          <p:cNvSpPr txBox="1"/>
          <p:nvPr/>
        </p:nvSpPr>
        <p:spPr>
          <a:xfrm>
            <a:off x="142844" y="1291224"/>
            <a:ext cx="8858280" cy="646331"/>
          </a:xfrm>
          <a:prstGeom prst="rect">
            <a:avLst/>
          </a:prstGeom>
          <a:noFill/>
        </p:spPr>
        <p:txBody>
          <a:bodyPr wrap="square" rtlCol="0">
            <a:spAutoFit/>
          </a:bodyPr>
          <a:lstStyle/>
          <a:p>
            <a:r>
              <a:rPr lang="en-US" dirty="0" smtClean="0"/>
              <a:t>  </a:t>
            </a:r>
            <a:r>
              <a:rPr lang="en-US" b="1" dirty="0" smtClean="0"/>
              <a:t>The microstructure of the alloy in the initial state (</a:t>
            </a:r>
            <a:r>
              <a:rPr lang="en-US" b="1" dirty="0" smtClean="0">
                <a:solidFill>
                  <a:srgbClr val="92D050"/>
                </a:solidFill>
              </a:rPr>
              <a:t>Fig. 4 </a:t>
            </a:r>
            <a:r>
              <a:rPr lang="en-US" b="1" dirty="0" smtClean="0"/>
              <a:t>a) has a typical </a:t>
            </a:r>
            <a:r>
              <a:rPr lang="en-US" b="1" dirty="0" err="1" smtClean="0"/>
              <a:t>martensite</a:t>
            </a:r>
            <a:r>
              <a:rPr lang="en-US" b="1" dirty="0" smtClean="0"/>
              <a:t>  relief that  changes  drastically  after the 7th compression cycle  (Fig. X b, c)</a:t>
            </a:r>
            <a:endParaRPr lang="pt-BR" b="1" dirty="0"/>
          </a:p>
        </p:txBody>
      </p:sp>
      <p:grpSp>
        <p:nvGrpSpPr>
          <p:cNvPr id="2" name="Grupo 17"/>
          <p:cNvGrpSpPr/>
          <p:nvPr/>
        </p:nvGrpSpPr>
        <p:grpSpPr>
          <a:xfrm>
            <a:off x="142844" y="2479512"/>
            <a:ext cx="8784945" cy="3810397"/>
            <a:chOff x="-32" y="2479512"/>
            <a:chExt cx="8784945" cy="3810397"/>
          </a:xfrm>
        </p:grpSpPr>
        <p:pic>
          <p:nvPicPr>
            <p:cNvPr id="9" name="Picture 2" descr="D:\Luda 26.12.2014\Congressos\2015 Koreia\Korea 2015 2-5 17.03.15\Tolia\Ilustracoes-A\4a.JPG"/>
            <p:cNvPicPr>
              <a:picLocks noChangeAspect="1" noChangeArrowheads="1"/>
            </p:cNvPicPr>
            <p:nvPr/>
          </p:nvPicPr>
          <p:blipFill>
            <a:blip r:embed="rId2" cstate="print"/>
            <a:srcRect/>
            <a:stretch>
              <a:fillRect/>
            </a:stretch>
          </p:blipFill>
          <p:spPr bwMode="auto">
            <a:xfrm>
              <a:off x="264926" y="2480850"/>
              <a:ext cx="2664000" cy="26640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3000362" y="2480850"/>
              <a:ext cx="2668049" cy="2664000"/>
            </a:xfrm>
            <a:prstGeom prst="rect">
              <a:avLst/>
            </a:prstGeom>
            <a:noFill/>
            <a:ln w="9525">
              <a:noFill/>
              <a:miter lim="800000"/>
              <a:headEnd/>
              <a:tailEnd/>
            </a:ln>
            <a:effectLst/>
          </p:spPr>
        </p:pic>
        <p:pic>
          <p:nvPicPr>
            <p:cNvPr id="15" name="Picture 2"/>
            <p:cNvPicPr>
              <a:picLocks noChangeAspect="1" noChangeArrowheads="1"/>
            </p:cNvPicPr>
            <p:nvPr/>
          </p:nvPicPr>
          <p:blipFill>
            <a:blip r:embed="rId4" cstate="print"/>
            <a:srcRect/>
            <a:stretch>
              <a:fillRect/>
            </a:stretch>
          </p:blipFill>
          <p:spPr bwMode="auto">
            <a:xfrm>
              <a:off x="5715008" y="2479512"/>
              <a:ext cx="2643729" cy="2664000"/>
            </a:xfrm>
            <a:prstGeom prst="rect">
              <a:avLst/>
            </a:prstGeom>
            <a:noFill/>
            <a:ln w="9525">
              <a:noFill/>
              <a:miter lim="800000"/>
              <a:headEnd/>
              <a:tailEnd/>
            </a:ln>
            <a:effectLst/>
          </p:spPr>
        </p:pic>
        <p:sp>
          <p:nvSpPr>
            <p:cNvPr id="16" name="CaixaDeTexto 15"/>
            <p:cNvSpPr txBox="1"/>
            <p:nvPr/>
          </p:nvSpPr>
          <p:spPr>
            <a:xfrm>
              <a:off x="-32" y="5643578"/>
              <a:ext cx="8784945" cy="646331"/>
            </a:xfrm>
            <a:prstGeom prst="rect">
              <a:avLst/>
            </a:prstGeom>
            <a:noFill/>
          </p:spPr>
          <p:txBody>
            <a:bodyPr wrap="square" rtlCol="0">
              <a:spAutoFit/>
            </a:bodyPr>
            <a:lstStyle/>
            <a:p>
              <a:pPr algn="ctr"/>
              <a:r>
                <a:rPr lang="en-US" b="1" dirty="0" smtClean="0"/>
                <a:t>Fig. 3.28.  Relief  of the </a:t>
              </a:r>
              <a:r>
                <a:rPr lang="en-US" b="1" dirty="0" err="1" smtClean="0"/>
                <a:t>monocrystalline</a:t>
              </a:r>
              <a:r>
                <a:rPr lang="en-US" b="1" dirty="0" smtClean="0"/>
                <a:t> Cu-13.7%Al-4.2%Ni  alloy -  in initial state  (a) </a:t>
              </a:r>
            </a:p>
            <a:p>
              <a:pPr algn="ctr"/>
              <a:r>
                <a:rPr lang="en-US" b="1" dirty="0" smtClean="0"/>
                <a:t>and after  7</a:t>
              </a:r>
              <a:r>
                <a:rPr lang="en-US" b="1" baseline="30000" dirty="0" smtClean="0"/>
                <a:t>th</a:t>
              </a:r>
              <a:r>
                <a:rPr lang="en-US" b="1" dirty="0" smtClean="0"/>
                <a:t>  compression cycle    (b, c) </a:t>
              </a:r>
              <a:endParaRPr lang="pt-BR" b="1" dirty="0"/>
            </a:p>
          </p:txBody>
        </p:sp>
        <p:sp>
          <p:nvSpPr>
            <p:cNvPr id="17" name="CaixaDeTexto 16"/>
            <p:cNvSpPr txBox="1"/>
            <p:nvPr/>
          </p:nvSpPr>
          <p:spPr>
            <a:xfrm>
              <a:off x="285720" y="5143512"/>
              <a:ext cx="8215370" cy="369332"/>
            </a:xfrm>
            <a:prstGeom prst="rect">
              <a:avLst/>
            </a:prstGeom>
            <a:noFill/>
          </p:spPr>
          <p:txBody>
            <a:bodyPr wrap="square" rtlCol="0">
              <a:spAutoFit/>
            </a:bodyPr>
            <a:lstStyle/>
            <a:p>
              <a:r>
                <a:rPr lang="pt-BR" dirty="0" smtClean="0"/>
                <a:t>                    a                                                     b                                                   c</a:t>
              </a:r>
              <a:endParaRPr lang="pt-BR" dirty="0"/>
            </a:p>
          </p:txBody>
        </p:sp>
      </p:grpSp>
      <p:pic>
        <p:nvPicPr>
          <p:cNvPr id="11" name="Picture 2"/>
          <p:cNvPicPr>
            <a:picLocks noChangeAspect="1" noChangeArrowheads="1"/>
          </p:cNvPicPr>
          <p:nvPr/>
        </p:nvPicPr>
        <p:blipFill>
          <a:blip r:embed="rId5"/>
          <a:srcRect/>
          <a:stretch>
            <a:fillRect/>
          </a:stretch>
        </p:blipFill>
        <p:spPr bwMode="auto">
          <a:xfrm>
            <a:off x="8286776" y="6357958"/>
            <a:ext cx="762000" cy="40005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
            <a:ext cx="8229600" cy="1143000"/>
          </a:xfrm>
        </p:spPr>
        <p:txBody>
          <a:bodyPr/>
          <a:lstStyle/>
          <a:p>
            <a:r>
              <a:rPr lang="pt-BR" dirty="0" smtClean="0"/>
              <a:t>Conclusions</a:t>
            </a:r>
            <a:endParaRPr lang="pt-BR" dirty="0"/>
          </a:p>
        </p:txBody>
      </p:sp>
      <p:sp>
        <p:nvSpPr>
          <p:cNvPr id="3" name="CaixaDeTexto 2"/>
          <p:cNvSpPr txBox="1"/>
          <p:nvPr/>
        </p:nvSpPr>
        <p:spPr>
          <a:xfrm>
            <a:off x="857224" y="1136769"/>
            <a:ext cx="8215338" cy="5170646"/>
          </a:xfrm>
          <a:prstGeom prst="rect">
            <a:avLst/>
          </a:prstGeom>
          <a:noFill/>
        </p:spPr>
        <p:txBody>
          <a:bodyPr wrap="square" rtlCol="0">
            <a:spAutoFit/>
          </a:bodyPr>
          <a:lstStyle/>
          <a:p>
            <a:pPr algn="just">
              <a:buFont typeface="Arial" pitchFamily="34" charset="0"/>
              <a:buChar char="•"/>
            </a:pPr>
            <a:r>
              <a:rPr lang="en-US" sz="2000" b="1" dirty="0" smtClean="0"/>
              <a:t>Accumulation of the reversible deformation in SMA-s (recoverable upon heating in the course of SME) occurs providing low lattice stability of the initial phase, and exhibits low values of </a:t>
            </a:r>
            <a:r>
              <a:rPr lang="en-US" sz="2000" b="1" dirty="0" err="1" smtClean="0"/>
              <a:t>moduli</a:t>
            </a:r>
            <a:r>
              <a:rPr lang="en-US" sz="2000" b="1" dirty="0" smtClean="0"/>
              <a:t> (E and G), they become  very small at the critical points of RMT.  </a:t>
            </a:r>
          </a:p>
          <a:p>
            <a:pPr algn="just"/>
            <a:endParaRPr lang="en-US" sz="1000" b="1" dirty="0" smtClean="0"/>
          </a:p>
          <a:p>
            <a:pPr algn="just">
              <a:buFont typeface="Arial" pitchFamily="34" charset="0"/>
              <a:buChar char="•"/>
            </a:pPr>
            <a:r>
              <a:rPr lang="en-US" sz="2000" b="1" dirty="0" smtClean="0"/>
              <a:t>During deformation, within the “pseudo-yield” plateau, the initial phase is distorted to its limit until the appearance of a new coherent phase been preferentially oriented, thus accumulating a “memory“ deformation in the material. </a:t>
            </a:r>
          </a:p>
          <a:p>
            <a:pPr algn="just">
              <a:buFont typeface="Arial" pitchFamily="34" charset="0"/>
              <a:buChar char="•"/>
            </a:pPr>
            <a:endParaRPr lang="en-US" sz="1000" b="1" dirty="0" smtClean="0"/>
          </a:p>
          <a:p>
            <a:pPr algn="just">
              <a:buFont typeface="Arial" pitchFamily="34" charset="0"/>
              <a:buChar char="•"/>
            </a:pPr>
            <a:r>
              <a:rPr lang="en-US" sz="2000" b="1" dirty="0" smtClean="0"/>
              <a:t>When </a:t>
            </a:r>
            <a:r>
              <a:rPr lang="en-US" sz="2000" b="1" dirty="0" err="1" smtClean="0"/>
              <a:t>martensite</a:t>
            </a:r>
            <a:r>
              <a:rPr lang="en-US" sz="2000" b="1" dirty="0" smtClean="0"/>
              <a:t> is deformed, the recoverable deformation is caused by its lattice distortion and transformation to a high-temperature (or transitional) phase, with preferential lattice orientations. </a:t>
            </a:r>
          </a:p>
          <a:p>
            <a:pPr algn="just">
              <a:buFont typeface="Arial" pitchFamily="34" charset="0"/>
              <a:buChar char="•"/>
            </a:pPr>
            <a:endParaRPr lang="en-US" sz="1000" b="1" dirty="0" smtClean="0"/>
          </a:p>
          <a:p>
            <a:pPr algn="just">
              <a:buFont typeface="Arial" pitchFamily="34" charset="0"/>
              <a:buChar char="•"/>
            </a:pPr>
            <a:r>
              <a:rPr lang="en-US" sz="2000" b="1" dirty="0" smtClean="0"/>
              <a:t>Changes in properties and the effect of SME itself are associated with the specific distorted structure, formed in the material at the stage of the “pseudo-yield” plateau. After heating to the temperature  exceeding  </a:t>
            </a:r>
            <a:r>
              <a:rPr lang="en-US" sz="2000" b="1" dirty="0" err="1" smtClean="0"/>
              <a:t>A</a:t>
            </a:r>
            <a:r>
              <a:rPr lang="en-US" sz="2000" b="1" baseline="-25000" dirty="0" err="1" smtClean="0"/>
              <a:t>f</a:t>
            </a:r>
            <a:r>
              <a:rPr lang="en-US" sz="2000" b="1" dirty="0" smtClean="0"/>
              <a:t>  for the first  time already distortions  disappear. </a:t>
            </a:r>
            <a:endParaRPr lang="en-US" b="1" dirty="0" smtClean="0"/>
          </a:p>
        </p:txBody>
      </p:sp>
      <p:pic>
        <p:nvPicPr>
          <p:cNvPr id="8" name="Picture 2"/>
          <p:cNvPicPr>
            <a:picLocks noChangeAspect="1" noChangeArrowheads="1"/>
          </p:cNvPicPr>
          <p:nvPr/>
        </p:nvPicPr>
        <p:blipFill>
          <a:blip r:embed="rId2"/>
          <a:srcRect/>
          <a:stretch>
            <a:fillRect/>
          </a:stretch>
        </p:blipFill>
        <p:spPr bwMode="auto">
          <a:xfrm>
            <a:off x="8286776" y="6357958"/>
            <a:ext cx="762000" cy="40005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Fotos 2017 setember Comp Mamy\DSC032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340768"/>
            <a:ext cx="5688632" cy="426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391825"/>
      </p:ext>
    </p:extLst>
  </p:cSld>
  <p:clrMapOvr>
    <a:masterClrMapping/>
  </p:clrMapOvr>
  <p:transition>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
            <a:ext cx="8229600" cy="1143000"/>
          </a:xfrm>
        </p:spPr>
        <p:txBody>
          <a:bodyPr/>
          <a:lstStyle/>
          <a:p>
            <a:r>
              <a:rPr lang="pt-BR" dirty="0" smtClean="0"/>
              <a:t>Conclusions</a:t>
            </a:r>
            <a:endParaRPr lang="pt-BR" dirty="0"/>
          </a:p>
        </p:txBody>
      </p:sp>
      <p:sp>
        <p:nvSpPr>
          <p:cNvPr id="3" name="CaixaDeTexto 2"/>
          <p:cNvSpPr txBox="1"/>
          <p:nvPr/>
        </p:nvSpPr>
        <p:spPr>
          <a:xfrm>
            <a:off x="857224" y="1000108"/>
            <a:ext cx="8286776" cy="5324535"/>
          </a:xfrm>
          <a:prstGeom prst="rect">
            <a:avLst/>
          </a:prstGeom>
          <a:noFill/>
        </p:spPr>
        <p:txBody>
          <a:bodyPr wrap="square" rtlCol="0">
            <a:spAutoFit/>
          </a:bodyPr>
          <a:lstStyle/>
          <a:p>
            <a:pPr algn="just">
              <a:buFont typeface="Arial" pitchFamily="34" charset="0"/>
              <a:buChar char="•"/>
            </a:pPr>
            <a:r>
              <a:rPr lang="en-US" sz="2000" b="1" dirty="0" smtClean="0"/>
              <a:t>Reversible deformation of the SME retains in unloaded alloys due to its accommodation and this requires additional energy for its recovery, causing the temperatures, at which RMT occurs and the shape begins to get restored, to grow. It also promotes the increase in resistivity </a:t>
            </a:r>
            <a:r>
              <a:rPr lang="en-US" sz="2000" b="1" dirty="0" smtClean="0">
                <a:sym typeface="Symbol"/>
              </a:rPr>
              <a:t></a:t>
            </a:r>
            <a:r>
              <a:rPr lang="en-US" sz="2000" b="1" dirty="0" smtClean="0"/>
              <a:t> and the value of the SME deformation, being restored in proportion to initial deformation </a:t>
            </a:r>
            <a:r>
              <a:rPr lang="en-US" sz="2000" b="1" dirty="0" smtClean="0">
                <a:sym typeface="Symbol"/>
              </a:rPr>
              <a:t></a:t>
            </a:r>
            <a:r>
              <a:rPr lang="en-US" sz="2000" b="1" baseline="-25000" dirty="0" smtClean="0"/>
              <a:t>o</a:t>
            </a:r>
            <a:r>
              <a:rPr lang="en-US" sz="2000" b="1" dirty="0" smtClean="0"/>
              <a:t> until the ultimate extent (</a:t>
            </a:r>
            <a:r>
              <a:rPr lang="en-US" sz="2000" b="1" dirty="0" smtClean="0">
                <a:sym typeface="Symbol"/>
              </a:rPr>
              <a:t></a:t>
            </a:r>
            <a:r>
              <a:rPr lang="en-US" sz="2000" b="1" baseline="-25000" dirty="0" smtClean="0"/>
              <a:t>o</a:t>
            </a:r>
            <a:r>
              <a:rPr lang="en-US" sz="2000" b="1" dirty="0" smtClean="0"/>
              <a:t> =7-8%) is reached. </a:t>
            </a:r>
          </a:p>
          <a:p>
            <a:pPr algn="just">
              <a:buFont typeface="Arial" pitchFamily="34" charset="0"/>
              <a:buChar char="•"/>
            </a:pPr>
            <a:endParaRPr lang="en-US" sz="1000" b="1" dirty="0" smtClean="0"/>
          </a:p>
          <a:p>
            <a:pPr algn="just">
              <a:buFont typeface="Arial" pitchFamily="34" charset="0"/>
              <a:buChar char="•"/>
            </a:pPr>
            <a:r>
              <a:rPr lang="en-US" sz="2000" b="1" dirty="0" smtClean="0"/>
              <a:t>While the distortions causing the SME are caused by the applied stress, for the RSME similar lattice distortions are due to internal oriented stress, arising as a result of plastic deformation involving the dislocation mechanism, at the strengthening stage (up to 12-13%,  for </a:t>
            </a:r>
            <a:r>
              <a:rPr lang="en-US" sz="2000" b="1" dirty="0" err="1" smtClean="0"/>
              <a:t>TiNi</a:t>
            </a:r>
            <a:r>
              <a:rPr lang="en-US" sz="2000" b="1" dirty="0" smtClean="0"/>
              <a:t>). </a:t>
            </a:r>
          </a:p>
          <a:p>
            <a:pPr algn="just">
              <a:buFont typeface="Arial" pitchFamily="34" charset="0"/>
              <a:buChar char="•"/>
            </a:pPr>
            <a:endParaRPr lang="en-US" sz="1000" b="1" dirty="0" smtClean="0"/>
          </a:p>
          <a:p>
            <a:pPr algn="just">
              <a:buFont typeface="Arial" pitchFamily="34" charset="0"/>
              <a:buChar char="•"/>
            </a:pPr>
            <a:r>
              <a:rPr lang="en-US" sz="2000" b="1" dirty="0" smtClean="0"/>
              <a:t>The dislocation component of plastic deformation, which grows strongly in polycrystalline </a:t>
            </a:r>
            <a:r>
              <a:rPr lang="en-US" sz="2000" b="1" dirty="0" err="1" smtClean="0"/>
              <a:t>TiNi</a:t>
            </a:r>
            <a:r>
              <a:rPr lang="en-US" sz="2000" b="1" dirty="0" smtClean="0"/>
              <a:t> material beyond the “pseudo-yield” plateau, is accumulated to various degrees in individual grains because of their different orientations relative to the applied force, This has an effect of the shift of </a:t>
            </a:r>
            <a:r>
              <a:rPr lang="en-US" sz="2000" b="1" dirty="0" err="1" smtClean="0"/>
              <a:t>A</a:t>
            </a:r>
            <a:r>
              <a:rPr lang="en-US" sz="2000" b="1" baseline="-25000" dirty="0" err="1" smtClean="0"/>
              <a:t>f</a:t>
            </a:r>
            <a:r>
              <a:rPr lang="en-US" sz="2000" b="1" baseline="-25000" dirty="0" smtClean="0"/>
              <a:t> (SME)</a:t>
            </a:r>
            <a:r>
              <a:rPr lang="en-US" sz="2000" b="1" dirty="0" smtClean="0"/>
              <a:t> and M</a:t>
            </a:r>
            <a:r>
              <a:rPr lang="en-US" sz="2000" b="1" baseline="-25000" dirty="0" smtClean="0"/>
              <a:t>f (RSME),</a:t>
            </a:r>
            <a:r>
              <a:rPr lang="en-US" sz="2000" b="1" dirty="0" smtClean="0"/>
              <a:t> in deformed alloy with initial deformation </a:t>
            </a:r>
            <a:r>
              <a:rPr lang="en-US" sz="2000" b="1" dirty="0" smtClean="0">
                <a:sym typeface="Symbol"/>
              </a:rPr>
              <a:t></a:t>
            </a:r>
            <a:r>
              <a:rPr lang="en-US" sz="2000" b="1" baseline="-25000" dirty="0" smtClean="0"/>
              <a:t>o</a:t>
            </a:r>
            <a:r>
              <a:rPr lang="en-US" sz="2000" b="1" dirty="0" smtClean="0"/>
              <a:t> more than 12%. </a:t>
            </a:r>
            <a:endParaRPr lang="pt-BR" b="1" dirty="0"/>
          </a:p>
        </p:txBody>
      </p:sp>
      <p:pic>
        <p:nvPicPr>
          <p:cNvPr id="7" name="Picture 2"/>
          <p:cNvPicPr>
            <a:picLocks noChangeAspect="1" noChangeArrowheads="1"/>
          </p:cNvPicPr>
          <p:nvPr/>
        </p:nvPicPr>
        <p:blipFill>
          <a:blip r:embed="rId2"/>
          <a:srcRect/>
          <a:stretch>
            <a:fillRect/>
          </a:stretch>
        </p:blipFill>
        <p:spPr bwMode="auto">
          <a:xfrm>
            <a:off x="8286776" y="6357958"/>
            <a:ext cx="762000" cy="40005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4448</TotalTime>
  <Words>5821</Words>
  <Application>Microsoft Office PowerPoint</Application>
  <PresentationFormat>Экран (4:3)</PresentationFormat>
  <Paragraphs>669</Paragraphs>
  <Slides>90</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90</vt:i4>
      </vt:variant>
    </vt:vector>
  </HeadingPairs>
  <TitlesOfParts>
    <vt:vector size="92" baseType="lpstr">
      <vt:lpstr>Tema do Office</vt:lpstr>
      <vt:lpstr>Формула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Introduction </vt:lpstr>
      <vt:lpstr>Презентация PowerPoint</vt:lpstr>
      <vt:lpstr>Презентация PowerPoint</vt:lpstr>
      <vt:lpstr>2 - Material and Methods</vt:lpstr>
      <vt:lpstr>Презентация PowerPoint</vt:lpstr>
      <vt:lpstr>Презентация PowerPoint</vt:lpstr>
      <vt:lpstr>Презентация PowerPoint</vt:lpstr>
      <vt:lpstr>Дилатометрия  </vt:lpstr>
      <vt:lpstr>      Динамический модуль упругости   (E and G) </vt:lpstr>
      <vt:lpstr>Презентация PowerPoint</vt:lpstr>
      <vt:lpstr>Дифракция X-Ray  (XRD)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X-Ray Diffraction (XRD)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Conclusions</vt:lpstr>
      <vt:lpstr>Conclusions</vt:lpstr>
    </vt:vector>
  </TitlesOfParts>
  <Company>Particular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Asus</cp:lastModifiedBy>
  <cp:revision>645</cp:revision>
  <dcterms:created xsi:type="dcterms:W3CDTF">2011-06-06T12:48:42Z</dcterms:created>
  <dcterms:modified xsi:type="dcterms:W3CDTF">2018-01-16T14:52:15Z</dcterms:modified>
</cp:coreProperties>
</file>