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2404050"/>
  <p:notesSz cx="6858000" cy="9144000"/>
  <p:defaultTextStyle>
    <a:defPPr>
      <a:defRPr lang="pt-BR"/>
    </a:defPPr>
    <a:lvl1pPr marL="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592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9184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776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8368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960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7552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2144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67360" algn="l" defTabSz="329184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3" autoAdjust="0"/>
  </p:normalViewPr>
  <p:slideViewPr>
    <p:cSldViewPr>
      <p:cViewPr>
        <p:scale>
          <a:sx n="35" d="100"/>
          <a:sy n="35" d="100"/>
        </p:scale>
        <p:origin x="-576" y="-108"/>
      </p:cViewPr>
      <p:guideLst>
        <p:guide orient="horz" pos="10206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236" y="10066261"/>
            <a:ext cx="21422678" cy="694586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473" y="18362295"/>
            <a:ext cx="17642205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8272284" y="1297667"/>
            <a:ext cx="5670709" cy="2764845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60157" y="1297667"/>
            <a:ext cx="16592074" cy="2764845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875" y="20822605"/>
            <a:ext cx="21422678" cy="6435804"/>
          </a:xfrm>
        </p:spPr>
        <p:txBody>
          <a:bodyPr anchor="t"/>
          <a:lstStyle>
            <a:lvl1pPr algn="l">
              <a:defRPr sz="14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90875" y="13734221"/>
            <a:ext cx="21422678" cy="7088384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60158" y="7560947"/>
            <a:ext cx="11131391" cy="21385175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811601" y="7560947"/>
            <a:ext cx="11131391" cy="21385175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58" y="7253409"/>
            <a:ext cx="11135768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500" b="1"/>
            </a:lvl3pPr>
            <a:lvl4pPr marL="4937760" indent="0">
              <a:buNone/>
              <a:defRPr sz="5800" b="1"/>
            </a:lvl4pPr>
            <a:lvl5pPr marL="6583680" indent="0">
              <a:buNone/>
              <a:defRPr sz="5800" b="1"/>
            </a:lvl5pPr>
            <a:lvl6pPr marL="8229600" indent="0">
              <a:buNone/>
              <a:defRPr sz="5800" b="1"/>
            </a:lvl6pPr>
            <a:lvl7pPr marL="9875520" indent="0">
              <a:buNone/>
              <a:defRPr sz="5800" b="1"/>
            </a:lvl7pPr>
            <a:lvl8pPr marL="11521440" indent="0">
              <a:buNone/>
              <a:defRPr sz="5800" b="1"/>
            </a:lvl8pPr>
            <a:lvl9pPr marL="13167360" indent="0">
              <a:buNone/>
              <a:defRPr sz="5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60158" y="10276284"/>
            <a:ext cx="11135768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802852" y="7253409"/>
            <a:ext cx="11140142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500" b="1"/>
            </a:lvl3pPr>
            <a:lvl4pPr marL="4937760" indent="0">
              <a:buNone/>
              <a:defRPr sz="5800" b="1"/>
            </a:lvl4pPr>
            <a:lvl5pPr marL="6583680" indent="0">
              <a:buNone/>
              <a:defRPr sz="5800" b="1"/>
            </a:lvl5pPr>
            <a:lvl6pPr marL="8229600" indent="0">
              <a:buNone/>
              <a:defRPr sz="5800" b="1"/>
            </a:lvl6pPr>
            <a:lvl7pPr marL="9875520" indent="0">
              <a:buNone/>
              <a:defRPr sz="5800" b="1"/>
            </a:lvl7pPr>
            <a:lvl8pPr marL="11521440" indent="0">
              <a:buNone/>
              <a:defRPr sz="5800" b="1"/>
            </a:lvl8pPr>
            <a:lvl9pPr marL="13167360" indent="0">
              <a:buNone/>
              <a:defRPr sz="5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802852" y="10276284"/>
            <a:ext cx="11140142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59" y="1290161"/>
            <a:ext cx="8291663" cy="5490686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53732" y="1290164"/>
            <a:ext cx="14089261" cy="27655959"/>
          </a:xfrm>
        </p:spPr>
        <p:txBody>
          <a:bodyPr/>
          <a:lstStyle>
            <a:lvl1pPr>
              <a:defRPr sz="11500"/>
            </a:lvl1pPr>
            <a:lvl2pPr>
              <a:defRPr sz="10100"/>
            </a:lvl2pPr>
            <a:lvl3pPr>
              <a:defRPr sz="86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60159" y="6780850"/>
            <a:ext cx="8291663" cy="22165273"/>
          </a:xfrm>
        </p:spPr>
        <p:txBody>
          <a:bodyPr/>
          <a:lstStyle>
            <a:lvl1pPr marL="0" indent="0">
              <a:buNone/>
              <a:defRPr sz="5000"/>
            </a:lvl1pPr>
            <a:lvl2pPr marL="1645920" indent="0">
              <a:buNone/>
              <a:defRPr sz="4300"/>
            </a:lvl2pPr>
            <a:lvl3pPr marL="3291840" indent="0">
              <a:buNone/>
              <a:defRPr sz="3600"/>
            </a:lvl3pPr>
            <a:lvl4pPr marL="4937760" indent="0">
              <a:buNone/>
              <a:defRPr sz="3200"/>
            </a:lvl4pPr>
            <a:lvl5pPr marL="6583680" indent="0">
              <a:buNone/>
              <a:defRPr sz="3200"/>
            </a:lvl5pPr>
            <a:lvl6pPr marL="8229600" indent="0">
              <a:buNone/>
              <a:defRPr sz="3200"/>
            </a:lvl6pPr>
            <a:lvl7pPr marL="9875520" indent="0">
              <a:buNone/>
              <a:defRPr sz="3200"/>
            </a:lvl7pPr>
            <a:lvl8pPr marL="11521440" indent="0">
              <a:buNone/>
              <a:defRPr sz="3200"/>
            </a:lvl8pPr>
            <a:lvl9pPr marL="13167360" indent="0">
              <a:buNone/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994" y="22682835"/>
            <a:ext cx="15121890" cy="2677837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39994" y="2895362"/>
            <a:ext cx="15121890" cy="19442430"/>
          </a:xfrm>
        </p:spPr>
        <p:txBody>
          <a:bodyPr/>
          <a:lstStyle>
            <a:lvl1pPr marL="0" indent="0">
              <a:buNone/>
              <a:defRPr sz="11500"/>
            </a:lvl1pPr>
            <a:lvl2pPr marL="1645920" indent="0">
              <a:buNone/>
              <a:defRPr sz="10100"/>
            </a:lvl2pPr>
            <a:lvl3pPr marL="3291840" indent="0">
              <a:buNone/>
              <a:defRPr sz="860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39994" y="25360672"/>
            <a:ext cx="15121890" cy="3802973"/>
          </a:xfrm>
        </p:spPr>
        <p:txBody>
          <a:bodyPr/>
          <a:lstStyle>
            <a:lvl1pPr marL="0" indent="0">
              <a:buNone/>
              <a:defRPr sz="5000"/>
            </a:lvl1pPr>
            <a:lvl2pPr marL="1645920" indent="0">
              <a:buNone/>
              <a:defRPr sz="4300"/>
            </a:lvl2pPr>
            <a:lvl3pPr marL="3291840" indent="0">
              <a:buNone/>
              <a:defRPr sz="3600"/>
            </a:lvl3pPr>
            <a:lvl4pPr marL="4937760" indent="0">
              <a:buNone/>
              <a:defRPr sz="3200"/>
            </a:lvl4pPr>
            <a:lvl5pPr marL="6583680" indent="0">
              <a:buNone/>
              <a:defRPr sz="3200"/>
            </a:lvl5pPr>
            <a:lvl6pPr marL="8229600" indent="0">
              <a:buNone/>
              <a:defRPr sz="3200"/>
            </a:lvl6pPr>
            <a:lvl7pPr marL="9875520" indent="0">
              <a:buNone/>
              <a:defRPr sz="3200"/>
            </a:lvl7pPr>
            <a:lvl8pPr marL="11521440" indent="0">
              <a:buNone/>
              <a:defRPr sz="3200"/>
            </a:lvl8pPr>
            <a:lvl9pPr marL="13167360" indent="0">
              <a:buNone/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60158" y="1297665"/>
            <a:ext cx="22682835" cy="5400675"/>
          </a:xfrm>
          <a:prstGeom prst="rect">
            <a:avLst/>
          </a:prstGeom>
        </p:spPr>
        <p:txBody>
          <a:bodyPr vert="horz" lIns="329184" tIns="164592" rIns="329184" bIns="164592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58" y="7560947"/>
            <a:ext cx="22682835" cy="21385175"/>
          </a:xfrm>
          <a:prstGeom prst="rect">
            <a:avLst/>
          </a:prstGeom>
        </p:spPr>
        <p:txBody>
          <a:bodyPr vert="horz" lIns="329184" tIns="164592" rIns="329184" bIns="16459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60158" y="30033756"/>
            <a:ext cx="5880735" cy="1725216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72A2F-7C77-4258-AA8B-1C8F5A230581}" type="datetimeFigureOut">
              <a:rPr lang="pt-BR" smtClean="0"/>
              <a:pPr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611076" y="30033756"/>
            <a:ext cx="7980998" cy="1725216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8062258" y="30033756"/>
            <a:ext cx="5880735" cy="1725216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3FFD-2780-40BC-B96D-128E74116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91840" rtl="0" eaLnBrk="1" latinLnBrk="0" hangingPunct="1">
        <a:spcBef>
          <a:spcPct val="0"/>
        </a:spcBef>
        <a:buNone/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440" indent="-1234440" algn="l" defTabSz="329184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620" indent="-1028700" algn="l" defTabSz="3291840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Resultado de imagem para 4th Annual World Congress of Smart Materials-2018"/>
          <p:cNvSpPr>
            <a:spLocks noChangeAspect="1" noChangeArrowheads="1"/>
          </p:cNvSpPr>
          <p:nvPr/>
        </p:nvSpPr>
        <p:spPr bwMode="auto">
          <a:xfrm>
            <a:off x="155575" y="-136525"/>
            <a:ext cx="284163" cy="2841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028619" y="30346749"/>
            <a:ext cx="23288788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[1] </a:t>
            </a:r>
            <a:r>
              <a:rPr lang="pt-BR" sz="2400" dirty="0" err="1" smtClean="0"/>
              <a:t>Kurdiumov</a:t>
            </a:r>
            <a:r>
              <a:rPr lang="pt-BR" sz="2400" dirty="0" smtClean="0"/>
              <a:t>, </a:t>
            </a:r>
            <a:r>
              <a:rPr lang="pt-BR" sz="2400" dirty="0" err="1" smtClean="0"/>
              <a:t>G.V.</a:t>
            </a:r>
            <a:r>
              <a:rPr lang="pt-BR" sz="2400" dirty="0" smtClean="0"/>
              <a:t>, </a:t>
            </a:r>
            <a:r>
              <a:rPr lang="pt-BR" sz="2400" dirty="0" err="1" smtClean="0"/>
              <a:t>Handros</a:t>
            </a:r>
            <a:r>
              <a:rPr lang="pt-BR" sz="2400" dirty="0" smtClean="0"/>
              <a:t>, </a:t>
            </a:r>
            <a:r>
              <a:rPr lang="pt-BR" sz="2400" dirty="0" err="1" smtClean="0"/>
              <a:t>L.G.</a:t>
            </a:r>
            <a:r>
              <a:rPr lang="pt-BR" sz="2400" dirty="0" smtClean="0"/>
              <a:t> (1949) </a:t>
            </a:r>
            <a:r>
              <a:rPr lang="pt-BR" sz="2400" i="1" dirty="0" smtClean="0"/>
              <a:t>Equilíbrio </a:t>
            </a:r>
            <a:r>
              <a:rPr lang="pt-BR" sz="2400" i="1" dirty="0" err="1" smtClean="0"/>
              <a:t>Termoelástico</a:t>
            </a:r>
            <a:r>
              <a:rPr lang="pt-BR" sz="2400" i="1" dirty="0" smtClean="0"/>
              <a:t> em Transformações </a:t>
            </a:r>
            <a:r>
              <a:rPr lang="pt-BR" sz="2400" i="1" dirty="0" err="1" smtClean="0"/>
              <a:t>Martensíticas</a:t>
            </a:r>
            <a:r>
              <a:rPr lang="pt-BR" sz="2400" dirty="0" smtClean="0"/>
              <a:t>. </a:t>
            </a:r>
            <a:r>
              <a:rPr lang="en-US" sz="2400" dirty="0" err="1" smtClean="0"/>
              <a:t>Doklady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Akademii</a:t>
            </a:r>
            <a:r>
              <a:rPr lang="en-US" sz="2400" dirty="0" smtClean="0"/>
              <a:t> </a:t>
            </a:r>
            <a:r>
              <a:rPr lang="en-US" sz="2400" dirty="0" err="1" smtClean="0"/>
              <a:t>Nauk</a:t>
            </a:r>
            <a:r>
              <a:rPr lang="en-US" sz="2400" dirty="0" smtClean="0"/>
              <a:t>. SSSR. n. 2. p. 214-221.</a:t>
            </a:r>
            <a:endParaRPr lang="pt-BR" sz="2400" dirty="0" smtClean="0"/>
          </a:p>
          <a:p>
            <a:pPr algn="just" eaLnBrk="1" hangingPunct="1"/>
            <a:r>
              <a:rPr lang="en-US" altLang="pt-BR" sz="2400" dirty="0" smtClean="0">
                <a:solidFill>
                  <a:schemeClr val="tx1"/>
                </a:solidFill>
              </a:rPr>
              <a:t>[2]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Otsuka</a:t>
            </a:r>
            <a:r>
              <a:rPr lang="en-US" sz="2400" dirty="0">
                <a:solidFill>
                  <a:schemeClr val="tx1"/>
                </a:solidFill>
              </a:rPr>
              <a:t>, K., </a:t>
            </a:r>
            <a:r>
              <a:rPr lang="en-US" sz="2400" dirty="0" err="1">
                <a:solidFill>
                  <a:schemeClr val="tx1"/>
                </a:solidFill>
              </a:rPr>
              <a:t>Wayman</a:t>
            </a:r>
            <a:r>
              <a:rPr lang="en-US" sz="2400" dirty="0">
                <a:solidFill>
                  <a:schemeClr val="tx1"/>
                </a:solidFill>
              </a:rPr>
              <a:t>, C.M. (1999) </a:t>
            </a:r>
            <a:r>
              <a:rPr lang="en-US" sz="2400" i="1" dirty="0">
                <a:solidFill>
                  <a:schemeClr val="tx1"/>
                </a:solidFill>
              </a:rPr>
              <a:t>Shape Memory Materials</a:t>
            </a:r>
            <a:r>
              <a:rPr lang="en-US" sz="2400" dirty="0">
                <a:solidFill>
                  <a:schemeClr val="tx1"/>
                </a:solidFill>
              </a:rPr>
              <a:t>. 1</a:t>
            </a:r>
            <a:r>
              <a:rPr lang="en-US" sz="2400" baseline="30000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ed. University Press. United Kingdom-Cambridge, USA. 284p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altLang="pt-BR" sz="2400" dirty="0" smtClean="0"/>
              <a:t>[3] </a:t>
            </a:r>
            <a:r>
              <a:rPr lang="en-US" sz="2400" dirty="0" err="1" smtClean="0"/>
              <a:t>Priadko</a:t>
            </a:r>
            <a:r>
              <a:rPr lang="en-US" sz="2400" dirty="0" smtClean="0"/>
              <a:t> A, </a:t>
            </a:r>
            <a:r>
              <a:rPr lang="en-US" sz="2400" dirty="0" err="1" smtClean="0"/>
              <a:t>Pulnev</a:t>
            </a:r>
            <a:r>
              <a:rPr lang="en-US" sz="2400" dirty="0" smtClean="0"/>
              <a:t> S, </a:t>
            </a:r>
            <a:r>
              <a:rPr lang="en-US" sz="2400" dirty="0" err="1" smtClean="0"/>
              <a:t>Viahhi</a:t>
            </a:r>
            <a:r>
              <a:rPr lang="en-US" sz="2400" dirty="0" smtClean="0"/>
              <a:t> I, </a:t>
            </a:r>
            <a:r>
              <a:rPr lang="en-US" sz="2400" dirty="0" err="1" smtClean="0"/>
              <a:t>Vetrov</a:t>
            </a:r>
            <a:r>
              <a:rPr lang="en-US" sz="2400" dirty="0" smtClean="0"/>
              <a:t> V, </a:t>
            </a:r>
            <a:r>
              <a:rPr lang="en-US" sz="2400" dirty="0" err="1" smtClean="0"/>
              <a:t>Yudin</a:t>
            </a:r>
            <a:r>
              <a:rPr lang="en-US" sz="2400" dirty="0" smtClean="0"/>
              <a:t> V. Proc of the Institute of Robotics and Technical Cybernetics. Actuators and Drives Based on Cu-Al-Ni Shape Memory Single Crystals. St-Petersburg, Russia, 21p., 2000.</a:t>
            </a:r>
            <a:endParaRPr lang="pt-BR" altLang="pt-BR" sz="2400" dirty="0">
              <a:solidFill>
                <a:schemeClr val="tx1"/>
              </a:solidFill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12815889" y="26465943"/>
            <a:ext cx="207941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000" b="1" dirty="0" err="1" smtClean="0">
                <a:solidFill>
                  <a:schemeClr val="tx1"/>
                </a:solidFill>
              </a:rPr>
              <a:t>Conclusions</a:t>
            </a:r>
            <a:endParaRPr lang="pt-BR" altLang="pt-BR" sz="3000" b="1" dirty="0">
              <a:solidFill>
                <a:schemeClr val="tx1"/>
              </a:solidFill>
            </a:endParaRPr>
          </a:p>
        </p:txBody>
      </p:sp>
      <p:sp>
        <p:nvSpPr>
          <p:cNvPr id="9" name="CaixaDeTexto 42"/>
          <p:cNvSpPr txBox="1">
            <a:spLocks noChangeArrowheads="1"/>
          </p:cNvSpPr>
          <p:nvPr/>
        </p:nvSpPr>
        <p:spPr bwMode="auto">
          <a:xfrm>
            <a:off x="1022275" y="7727147"/>
            <a:ext cx="140275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3000" b="1" dirty="0" smtClean="0"/>
              <a:t>Abstract                                                                                                                                      </a:t>
            </a:r>
            <a:endParaRPr lang="pt-BR" altLang="pt-BR" sz="3000" b="1" dirty="0">
              <a:solidFill>
                <a:schemeClr val="tx1"/>
              </a:solidFill>
            </a:endParaRPr>
          </a:p>
        </p:txBody>
      </p:sp>
      <p:sp>
        <p:nvSpPr>
          <p:cNvPr id="13" name="CaixaDeTexto 43"/>
          <p:cNvSpPr txBox="1">
            <a:spLocks noChangeArrowheads="1"/>
          </p:cNvSpPr>
          <p:nvPr/>
        </p:nvSpPr>
        <p:spPr bwMode="auto">
          <a:xfrm>
            <a:off x="1028619" y="12915877"/>
            <a:ext cx="13315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000" b="1" dirty="0" err="1" smtClean="0">
                <a:solidFill>
                  <a:schemeClr val="tx1"/>
                </a:solidFill>
              </a:rPr>
              <a:t>Results</a:t>
            </a:r>
            <a:endParaRPr lang="pt-BR" altLang="pt-BR" sz="3000" b="1" dirty="0">
              <a:solidFill>
                <a:schemeClr val="tx1"/>
              </a:solidFill>
            </a:endParaRPr>
          </a:p>
        </p:txBody>
      </p:sp>
      <p:sp>
        <p:nvSpPr>
          <p:cNvPr id="20" name="CaixaDeTexto 38"/>
          <p:cNvSpPr txBox="1">
            <a:spLocks noChangeArrowheads="1"/>
          </p:cNvSpPr>
          <p:nvPr/>
        </p:nvSpPr>
        <p:spPr bwMode="auto">
          <a:xfrm>
            <a:off x="12769177" y="26953583"/>
            <a:ext cx="11548230" cy="2893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30250" algn="just"/>
            <a:r>
              <a:rPr lang="en-US" sz="2600" dirty="0" smtClean="0">
                <a:solidFill>
                  <a:schemeClr val="tx1"/>
                </a:solidFill>
              </a:rPr>
              <a:t>The alloy displays complex transformations, revealing the sequence of RMT </a:t>
            </a:r>
            <a:r>
              <a:rPr lang="en-US" sz="260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US" sz="2600" baseline="-25000" dirty="0" smtClean="0">
                <a:solidFill>
                  <a:schemeClr val="tx1"/>
                </a:solidFill>
              </a:rPr>
              <a:t>1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sym typeface="Symbol"/>
              </a:rPr>
              <a:t></a:t>
            </a:r>
            <a:r>
              <a:rPr lang="en-US" sz="2600" dirty="0" smtClean="0">
                <a:solidFill>
                  <a:schemeClr val="tx1"/>
                </a:solidFill>
              </a:rPr>
              <a:t> R </a:t>
            </a:r>
            <a:r>
              <a:rPr lang="en-US" sz="2600" dirty="0" smtClean="0">
                <a:solidFill>
                  <a:schemeClr val="tx1"/>
                </a:solidFill>
                <a:sym typeface="Symbol"/>
              </a:rPr>
              <a:t>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sym typeface="Symbol"/>
              </a:rPr>
              <a:t></a:t>
            </a:r>
            <a:r>
              <a:rPr lang="en-US" sz="2600" baseline="-25000" dirty="0" smtClean="0">
                <a:solidFill>
                  <a:schemeClr val="tx1"/>
                </a:solidFill>
              </a:rPr>
              <a:t>1</a:t>
            </a:r>
            <a:r>
              <a:rPr lang="en-US" sz="2600" dirty="0" smtClean="0">
                <a:solidFill>
                  <a:schemeClr val="tx1"/>
                </a:solidFill>
              </a:rPr>
              <a:t> + </a:t>
            </a:r>
            <a:r>
              <a:rPr lang="en-US" sz="2600" dirty="0" smtClean="0">
                <a:solidFill>
                  <a:schemeClr val="tx1"/>
                </a:solidFill>
                <a:sym typeface="Symbol"/>
              </a:rPr>
              <a:t></a:t>
            </a:r>
            <a:r>
              <a:rPr lang="en-US" sz="2600" baseline="-25000" dirty="0" smtClean="0">
                <a:solidFill>
                  <a:schemeClr val="tx1"/>
                </a:solidFill>
              </a:rPr>
              <a:t>1</a:t>
            </a:r>
            <a:r>
              <a:rPr lang="en-US" sz="2600" dirty="0" smtClean="0">
                <a:solidFill>
                  <a:schemeClr val="tx1"/>
                </a:solidFill>
              </a:rPr>
              <a:t> ; these coherent phases  are very sensitive to the experimental conditions. The results show that in the TTC, performed under optimized loading (0.26 </a:t>
            </a:r>
            <a:r>
              <a:rPr lang="en-US" sz="2600" dirty="0" err="1" smtClean="0">
                <a:solidFill>
                  <a:schemeClr val="tx1"/>
                </a:solidFill>
              </a:rPr>
              <a:t>MPa</a:t>
            </a:r>
            <a:r>
              <a:rPr lang="en-US" sz="2600" dirty="0" smtClean="0">
                <a:solidFill>
                  <a:schemeClr val="tx1"/>
                </a:solidFill>
              </a:rPr>
              <a:t>), the processes of reorientation, hardening and stabilization of the structure during RMT proceeds more intensively, resulting in the critical intervals reduction, and the </a:t>
            </a:r>
            <a:r>
              <a:rPr lang="en-US" sz="2600" dirty="0" err="1" smtClean="0">
                <a:solidFill>
                  <a:schemeClr val="tx1"/>
                </a:solidFill>
              </a:rPr>
              <a:t>microhardness</a:t>
            </a:r>
            <a:r>
              <a:rPr lang="en-US" sz="2600" dirty="0" smtClean="0">
                <a:solidFill>
                  <a:schemeClr val="tx1"/>
                </a:solidFill>
              </a:rPr>
              <a:t> increase if the number of thermal cycles exceeds 300.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100057" y="4214275"/>
            <a:ext cx="2307447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Structural characterization and DSC analysis of </a:t>
            </a:r>
            <a:r>
              <a:rPr lang="en-US" sz="5000" b="1" dirty="0" err="1">
                <a:solidFill>
                  <a:srgbClr val="FF0000"/>
                </a:solidFill>
              </a:rPr>
              <a:t>monocrystalline</a:t>
            </a:r>
            <a:r>
              <a:rPr lang="en-US" sz="5000" b="1" dirty="0">
                <a:solidFill>
                  <a:srgbClr val="FF0000"/>
                </a:solidFill>
              </a:rPr>
              <a:t> Cu-Al-Ni </a:t>
            </a:r>
            <a:r>
              <a:rPr lang="en-US" sz="5000" b="1" dirty="0" smtClean="0">
                <a:solidFill>
                  <a:srgbClr val="FF0000"/>
                </a:solidFill>
              </a:rPr>
              <a:t>alloy </a:t>
            </a:r>
            <a:r>
              <a:rPr lang="en-US" sz="5000" b="1" dirty="0">
                <a:solidFill>
                  <a:srgbClr val="FF0000"/>
                </a:solidFill>
              </a:rPr>
              <a:t>submitted to thermo-cycling under applied </a:t>
            </a:r>
            <a:r>
              <a:rPr lang="en-US" sz="5000" b="1" dirty="0" smtClean="0">
                <a:solidFill>
                  <a:srgbClr val="FF0000"/>
                </a:solidFill>
              </a:rPr>
              <a:t>loading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3200" b="1" i="1" dirty="0" smtClean="0"/>
              <a:t>Dr. </a:t>
            </a:r>
            <a:r>
              <a:rPr lang="pt-BR" sz="3200" b="1" i="1" dirty="0" err="1" smtClean="0"/>
              <a:t>Lioudmila</a:t>
            </a:r>
            <a:r>
              <a:rPr lang="pt-BR" sz="3200" b="1" i="1" dirty="0" smtClean="0"/>
              <a:t> A. </a:t>
            </a:r>
            <a:r>
              <a:rPr lang="pt-BR" sz="3200" b="1" i="1" dirty="0" err="1" smtClean="0"/>
              <a:t>Matlakhova</a:t>
            </a:r>
            <a:r>
              <a:rPr lang="es-ES" sz="3200" b="1" i="1" dirty="0" smtClean="0"/>
              <a:t>*</a:t>
            </a:r>
            <a:r>
              <a:rPr lang="pt-BR" sz="3200" baseline="30000" dirty="0" smtClean="0"/>
              <a:t>1)</a:t>
            </a:r>
            <a:r>
              <a:rPr lang="pt-BR" sz="3200" b="1" i="1" dirty="0" smtClean="0"/>
              <a:t>, Elaine C. Pereira</a:t>
            </a:r>
            <a:r>
              <a:rPr lang="pt-BR" sz="3200" baseline="30000" dirty="0" smtClean="0"/>
              <a:t>1)</a:t>
            </a:r>
            <a:r>
              <a:rPr lang="pt-BR" sz="3200" b="1" i="1" dirty="0" smtClean="0"/>
              <a:t>, Carlos Y. </a:t>
            </a:r>
            <a:r>
              <a:rPr lang="pt-BR" sz="3200" b="1" i="1" dirty="0" err="1" smtClean="0"/>
              <a:t>Shigue</a:t>
            </a:r>
            <a:r>
              <a:rPr lang="pt-BR" sz="3200" b="1" i="1" dirty="0" smtClean="0"/>
              <a:t> </a:t>
            </a:r>
            <a:r>
              <a:rPr lang="pt-BR" sz="3200" baseline="30000" dirty="0" smtClean="0"/>
              <a:t>2)</a:t>
            </a:r>
            <a:r>
              <a:rPr lang="pt-BR" sz="3200" b="1" i="1" dirty="0" smtClean="0"/>
              <a:t>, Ivan E. Vahhi</a:t>
            </a:r>
            <a:r>
              <a:rPr lang="pt-BR" sz="3200" baseline="30000" dirty="0" smtClean="0"/>
              <a:t>3)</a:t>
            </a:r>
            <a:r>
              <a:rPr lang="pt-BR" sz="3200" b="1" i="1" dirty="0" smtClean="0"/>
              <a:t>, </a:t>
            </a:r>
            <a:r>
              <a:rPr lang="pt-BR" sz="3200" b="1" i="1" dirty="0" err="1" smtClean="0"/>
              <a:t>Segei</a:t>
            </a:r>
            <a:r>
              <a:rPr lang="pt-BR" sz="3200" b="1" i="1" dirty="0" smtClean="0"/>
              <a:t> A. Pulnev</a:t>
            </a:r>
            <a:r>
              <a:rPr lang="pt-BR" sz="3200" baseline="30000" dirty="0" smtClean="0"/>
              <a:t>4)</a:t>
            </a:r>
            <a:r>
              <a:rPr lang="pt-BR" sz="3200" b="1" i="1" dirty="0" smtClean="0"/>
              <a:t>, Natalia A. </a:t>
            </a:r>
            <a:r>
              <a:rPr lang="pt-BR" sz="3200" b="1" i="1" dirty="0" err="1" smtClean="0"/>
              <a:t>Palii</a:t>
            </a:r>
            <a:r>
              <a:rPr lang="pt-BR" sz="3200" b="1" i="1" dirty="0" smtClean="0"/>
              <a:t> </a:t>
            </a:r>
            <a:r>
              <a:rPr lang="pt-BR" sz="3200" baseline="30000" dirty="0" smtClean="0"/>
              <a:t>5)</a:t>
            </a:r>
            <a:r>
              <a:rPr lang="pt-BR" sz="3200" dirty="0" smtClean="0"/>
              <a:t> </a:t>
            </a:r>
          </a:p>
          <a:p>
            <a:pPr algn="ctr"/>
            <a:r>
              <a:rPr lang="pt-BR" sz="3200" dirty="0" smtClean="0"/>
              <a:t>*</a:t>
            </a:r>
            <a:r>
              <a:rPr lang="pt-BR" sz="3200" baseline="30000" dirty="0" smtClean="0"/>
              <a:t>1 </a:t>
            </a:r>
            <a:r>
              <a:rPr lang="pt-BR" sz="3200" dirty="0" err="1" smtClean="0"/>
              <a:t>Associate</a:t>
            </a:r>
            <a:r>
              <a:rPr lang="pt-BR" sz="3200" dirty="0" smtClean="0"/>
              <a:t> Professor, </a:t>
            </a:r>
            <a:r>
              <a:rPr lang="pt-BR" sz="3200" baseline="30000" dirty="0" smtClean="0"/>
              <a:t>1)</a:t>
            </a:r>
            <a:r>
              <a:rPr lang="pt-BR" sz="3200" dirty="0" err="1" smtClean="0"/>
              <a:t>Northern</a:t>
            </a:r>
            <a:r>
              <a:rPr lang="pt-BR" sz="3200" dirty="0" smtClean="0"/>
              <a:t> Fluminense </a:t>
            </a:r>
            <a:r>
              <a:rPr lang="pt-BR" sz="3200" dirty="0" err="1" smtClean="0"/>
              <a:t>State</a:t>
            </a:r>
            <a:r>
              <a:rPr lang="pt-BR" sz="3200" dirty="0" smtClean="0"/>
              <a:t> </a:t>
            </a:r>
            <a:r>
              <a:rPr lang="pt-BR" sz="3200" dirty="0" err="1" smtClean="0"/>
              <a:t>University</a:t>
            </a:r>
            <a:r>
              <a:rPr lang="pt-BR" sz="3200" dirty="0" smtClean="0"/>
              <a:t> - Darcy Ribeiro, RJ, </a:t>
            </a:r>
            <a:r>
              <a:rPr lang="pt-BR" sz="3200" dirty="0" err="1" smtClean="0"/>
              <a:t>Brazil</a:t>
            </a:r>
            <a:endParaRPr lang="pt-BR" sz="3200" dirty="0" smtClean="0"/>
          </a:p>
          <a:p>
            <a:pPr algn="ctr"/>
            <a:r>
              <a:rPr lang="en-US" sz="3200" baseline="30000" dirty="0" smtClean="0"/>
              <a:t>2)</a:t>
            </a:r>
            <a:r>
              <a:rPr lang="en-US" sz="3200" dirty="0" smtClean="0"/>
              <a:t>DEMAR-USP, SP, Brazil; </a:t>
            </a:r>
            <a:r>
              <a:rPr lang="en-US" sz="3200" baseline="30000" dirty="0" smtClean="0"/>
              <a:t>3)</a:t>
            </a:r>
            <a:r>
              <a:rPr lang="en-US" sz="3200" dirty="0" smtClean="0"/>
              <a:t>Institute of </a:t>
            </a:r>
            <a:r>
              <a:rPr lang="en-US" sz="3200" dirty="0" err="1" smtClean="0"/>
              <a:t>Geoecology</a:t>
            </a:r>
            <a:r>
              <a:rPr lang="en-US" sz="3200" dirty="0" smtClean="0"/>
              <a:t> - RAS</a:t>
            </a:r>
            <a:r>
              <a:rPr lang="en-US" sz="3200" dirty="0" smtClean="0"/>
              <a:t>, Russia; </a:t>
            </a:r>
            <a:r>
              <a:rPr lang="en-US" sz="3200" baseline="30000" dirty="0" smtClean="0"/>
              <a:t>4)</a:t>
            </a:r>
            <a:r>
              <a:rPr lang="en-US" sz="3200" dirty="0" err="1" smtClean="0"/>
              <a:t>Ioffe</a:t>
            </a:r>
            <a:r>
              <a:rPr lang="en-US" sz="3200" dirty="0" smtClean="0"/>
              <a:t> </a:t>
            </a:r>
            <a:r>
              <a:rPr lang="en-US" sz="3200" dirty="0" smtClean="0"/>
              <a:t>Institute, </a:t>
            </a:r>
            <a:r>
              <a:rPr lang="en-US" sz="3200" dirty="0" smtClean="0"/>
              <a:t>Russia; </a:t>
            </a:r>
            <a:r>
              <a:rPr lang="en-US" sz="3200" baseline="30000" dirty="0" smtClean="0"/>
              <a:t>5)</a:t>
            </a:r>
            <a:r>
              <a:rPr lang="en-US" sz="3200" dirty="0" smtClean="0"/>
              <a:t>IMET </a:t>
            </a:r>
            <a:r>
              <a:rPr lang="en-US" sz="3200" dirty="0" err="1" smtClean="0"/>
              <a:t>A.Baykov</a:t>
            </a:r>
            <a:r>
              <a:rPr lang="en-US" sz="3200" dirty="0" smtClean="0"/>
              <a:t> </a:t>
            </a:r>
            <a:r>
              <a:rPr lang="en-US" sz="3200" dirty="0" smtClean="0"/>
              <a:t>- RAS, </a:t>
            </a:r>
            <a:r>
              <a:rPr lang="en-US" sz="3200" dirty="0" smtClean="0"/>
              <a:t>Russia</a:t>
            </a:r>
            <a:endParaRPr lang="pt-BR" sz="3200" dirty="0" smtClean="0"/>
          </a:p>
          <a:p>
            <a:pPr algn="ctr"/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2" name="Retângulo 15"/>
          <p:cNvSpPr>
            <a:spLocks noChangeArrowheads="1"/>
          </p:cNvSpPr>
          <p:nvPr/>
        </p:nvSpPr>
        <p:spPr bwMode="auto">
          <a:xfrm>
            <a:off x="1100057" y="8175889"/>
            <a:ext cx="11213541" cy="48577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Monocrystalline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alloy with the nominal composition Cu-13.7%Al-4.2%Ni (wt.%), which exhibits reversible </a:t>
            </a:r>
            <a:r>
              <a:rPr lang="en-US" sz="2800" dirty="0" err="1">
                <a:solidFill>
                  <a:schemeClr val="tx1"/>
                </a:solidFill>
              </a:rPr>
              <a:t>martensitic</a:t>
            </a:r>
            <a:r>
              <a:rPr lang="en-US" sz="2800" dirty="0">
                <a:solidFill>
                  <a:schemeClr val="tx1"/>
                </a:solidFill>
              </a:rPr>
              <a:t> transformations (RMT), was studied. The alloy, produced at </a:t>
            </a:r>
            <a:r>
              <a:rPr lang="en-US" sz="2800" dirty="0" err="1">
                <a:solidFill>
                  <a:schemeClr val="tx1"/>
                </a:solidFill>
              </a:rPr>
              <a:t>Ioffe</a:t>
            </a:r>
            <a:r>
              <a:rPr lang="en-US" sz="2800" dirty="0">
                <a:solidFill>
                  <a:schemeClr val="tx1"/>
                </a:solidFill>
              </a:rPr>
              <a:t> Institute (Russia) through the EFG process (the </a:t>
            </a:r>
            <a:r>
              <a:rPr lang="en-US" sz="2800" dirty="0" err="1">
                <a:solidFill>
                  <a:schemeClr val="tx1"/>
                </a:solidFill>
              </a:rPr>
              <a:t>Stepanov</a:t>
            </a:r>
            <a:r>
              <a:rPr lang="en-US" sz="2800" dirty="0">
                <a:solidFill>
                  <a:schemeClr val="tx1"/>
                </a:solidFill>
              </a:rPr>
              <a:t> method), was subjected to </a:t>
            </a:r>
            <a:r>
              <a:rPr lang="en-US" sz="2800" dirty="0" err="1">
                <a:solidFill>
                  <a:schemeClr val="tx1"/>
                </a:solidFill>
              </a:rPr>
              <a:t>thermocycling</a:t>
            </a:r>
            <a:r>
              <a:rPr lang="en-US" sz="2800" dirty="0">
                <a:solidFill>
                  <a:schemeClr val="tx1"/>
                </a:solidFill>
              </a:rPr>
              <a:t> in complete interval of RMT. </a:t>
            </a:r>
            <a:r>
              <a:rPr lang="en-US" sz="2800" dirty="0" smtClean="0">
                <a:solidFill>
                  <a:schemeClr val="tx1"/>
                </a:solidFill>
              </a:rPr>
              <a:t>Much attention was devoted to the physical and structural characterization of the alloy submitted to the thermo-cyclic treatment (TCT), up to 500 cycles under applied loads, corresponding to deformation by compression of 0.11; 0.26 and 0.53 </a:t>
            </a:r>
            <a:r>
              <a:rPr lang="en-US" sz="2800" dirty="0" err="1" smtClean="0">
                <a:solidFill>
                  <a:schemeClr val="tx1"/>
                </a:solidFill>
              </a:rPr>
              <a:t>MPa</a:t>
            </a:r>
            <a:r>
              <a:rPr lang="en-US" sz="2800" dirty="0" smtClean="0">
                <a:solidFill>
                  <a:schemeClr val="tx1"/>
                </a:solidFill>
              </a:rPr>
              <a:t>, which induce merely elastic stresses in the specimens. X-ray diffraction analysis, optical microscopy, differential scanning </a:t>
            </a:r>
            <a:r>
              <a:rPr lang="en-US" sz="2800" dirty="0" err="1" smtClean="0">
                <a:solidFill>
                  <a:schemeClr val="tx1"/>
                </a:solidFill>
              </a:rPr>
              <a:t>calorimetry</a:t>
            </a:r>
            <a:r>
              <a:rPr lang="en-US" sz="2800" dirty="0" smtClean="0">
                <a:solidFill>
                  <a:schemeClr val="tx1"/>
                </a:solidFill>
              </a:rPr>
              <a:t> and Vickers </a:t>
            </a:r>
            <a:r>
              <a:rPr lang="en-US" sz="2800" dirty="0" err="1" smtClean="0">
                <a:solidFill>
                  <a:schemeClr val="tx1"/>
                </a:solidFill>
              </a:rPr>
              <a:t>microhardness</a:t>
            </a:r>
            <a:r>
              <a:rPr lang="en-US" sz="2800" dirty="0" smtClean="0">
                <a:solidFill>
                  <a:schemeClr val="tx1"/>
                </a:solidFill>
              </a:rPr>
              <a:t> were involved in the alloy characterization. 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1269" name="AutoShape 5" descr="Resultado de imagem para 4th Annual World Congress of Smart Materials-2018"/>
          <p:cNvSpPr>
            <a:spLocks noChangeAspect="1" noChangeArrowheads="1"/>
          </p:cNvSpPr>
          <p:nvPr/>
        </p:nvSpPr>
        <p:spPr bwMode="auto">
          <a:xfrm>
            <a:off x="155575" y="-136525"/>
            <a:ext cx="284163" cy="2841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Retângulo 15"/>
          <p:cNvSpPr>
            <a:spLocks noChangeArrowheads="1"/>
          </p:cNvSpPr>
          <p:nvPr/>
        </p:nvSpPr>
        <p:spPr bwMode="auto">
          <a:xfrm>
            <a:off x="1100057" y="13415943"/>
            <a:ext cx="11213541" cy="164660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1077834" y="29200571"/>
            <a:ext cx="11250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chemeClr val="tx1"/>
                </a:solidFill>
              </a:rPr>
              <a:t>Figure </a:t>
            </a:r>
            <a:r>
              <a:rPr lang="pt-BR" altLang="pt-BR" sz="1800" b="1" dirty="0">
                <a:solidFill>
                  <a:schemeClr val="tx1"/>
                </a:solidFill>
              </a:rPr>
              <a:t>1.</a:t>
            </a:r>
            <a:r>
              <a:rPr lang="pt-BR" altLang="pt-BR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/>
              <a:t>Microstructure of the </a:t>
            </a:r>
            <a:r>
              <a:rPr lang="ru-RU" sz="1800" dirty="0" smtClean="0"/>
              <a:t>Cu-13</a:t>
            </a:r>
            <a:r>
              <a:rPr lang="en-US" sz="1800" dirty="0" smtClean="0"/>
              <a:t>.</a:t>
            </a:r>
            <a:r>
              <a:rPr lang="ru-RU" sz="1800" dirty="0" smtClean="0"/>
              <a:t>7Al-4</a:t>
            </a:r>
            <a:r>
              <a:rPr lang="en-US" sz="1800" dirty="0" smtClean="0"/>
              <a:t>.2</a:t>
            </a:r>
            <a:r>
              <a:rPr lang="ru-RU" sz="1800" dirty="0" smtClean="0"/>
              <a:t>Ni </a:t>
            </a:r>
            <a:r>
              <a:rPr lang="en-US" sz="1800" dirty="0" smtClean="0"/>
              <a:t>alloy after </a:t>
            </a:r>
            <a:r>
              <a:rPr lang="ru-RU" sz="1800" dirty="0" smtClean="0"/>
              <a:t>500</a:t>
            </a:r>
            <a:r>
              <a:rPr lang="pt-BR" sz="1800" dirty="0" smtClean="0"/>
              <a:t> </a:t>
            </a:r>
            <a:r>
              <a:rPr lang="pt-BR" sz="1800" dirty="0" err="1" smtClean="0"/>
              <a:t>thermal</a:t>
            </a:r>
            <a:r>
              <a:rPr lang="pt-BR" sz="1800" dirty="0" smtClean="0"/>
              <a:t> </a:t>
            </a:r>
            <a:r>
              <a:rPr lang="pt-BR" sz="1800" dirty="0" err="1" smtClean="0"/>
              <a:t>cycles</a:t>
            </a:r>
            <a:r>
              <a:rPr lang="pt-BR" sz="1800" dirty="0" smtClean="0"/>
              <a:t> </a:t>
            </a:r>
            <a:r>
              <a:rPr lang="en-US" sz="1800" dirty="0" smtClean="0"/>
              <a:t>under applied loading by compression of 0.11 (</a:t>
            </a:r>
            <a:r>
              <a:rPr lang="en-US" sz="1800" dirty="0" err="1" smtClean="0"/>
              <a:t>a,b</a:t>
            </a:r>
            <a:r>
              <a:rPr lang="en-US" sz="1800" dirty="0" smtClean="0"/>
              <a:t>); 0.26 (</a:t>
            </a:r>
            <a:r>
              <a:rPr lang="en-US" sz="1800" dirty="0" err="1" smtClean="0"/>
              <a:t>c,d</a:t>
            </a:r>
            <a:r>
              <a:rPr lang="en-US" sz="1800" dirty="0" smtClean="0"/>
              <a:t>) and 0.53 (</a:t>
            </a:r>
            <a:r>
              <a:rPr lang="en-US" sz="1800" dirty="0" err="1" smtClean="0"/>
              <a:t>e,f</a:t>
            </a:r>
            <a:r>
              <a:rPr lang="en-US" sz="1800" dirty="0" smtClean="0"/>
              <a:t>) </a:t>
            </a:r>
            <a:r>
              <a:rPr lang="en-US" sz="1800" dirty="0" err="1" smtClean="0"/>
              <a:t>MPa</a:t>
            </a:r>
            <a:r>
              <a:rPr lang="en-US" sz="1800" dirty="0" smtClean="0"/>
              <a:t>,</a:t>
            </a:r>
            <a:r>
              <a:rPr lang="pt-BR" sz="1800" dirty="0" smtClean="0"/>
              <a:t> </a:t>
            </a:r>
            <a:r>
              <a:rPr lang="en-US" sz="1800" dirty="0" smtClean="0"/>
              <a:t>finishing with a </a:t>
            </a:r>
            <a:r>
              <a:rPr lang="ru-RU" sz="1800" dirty="0" smtClean="0"/>
              <a:t>½ </a:t>
            </a:r>
            <a:r>
              <a:rPr lang="en-US" sz="1800" dirty="0" smtClean="0"/>
              <a:t>cooling cycle (</a:t>
            </a:r>
            <a:r>
              <a:rPr lang="en-US" sz="1800" dirty="0" err="1" smtClean="0"/>
              <a:t>a,c,e</a:t>
            </a:r>
            <a:r>
              <a:rPr lang="en-US" sz="1800" dirty="0" smtClean="0"/>
              <a:t>) and </a:t>
            </a:r>
            <a:r>
              <a:rPr lang="ru-RU" sz="1800" dirty="0" smtClean="0"/>
              <a:t>½ heating cycle</a:t>
            </a:r>
            <a:r>
              <a:rPr lang="pt-BR" sz="1800" dirty="0" smtClean="0"/>
              <a:t> (b,d,f).</a:t>
            </a:r>
            <a:endParaRPr lang="pt-BR" sz="1800" dirty="0"/>
          </a:p>
        </p:txBody>
      </p:sp>
      <p:pic>
        <p:nvPicPr>
          <p:cNvPr id="32" name="Picture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371" y="13701695"/>
            <a:ext cx="10823550" cy="4929222"/>
          </a:xfrm>
          <a:prstGeom prst="rect">
            <a:avLst/>
          </a:prstGeom>
          <a:noFill/>
        </p:spPr>
      </p:pic>
      <p:pic>
        <p:nvPicPr>
          <p:cNvPr id="33" name="Picture 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08" y="18988107"/>
            <a:ext cx="10787139" cy="4974338"/>
          </a:xfrm>
          <a:prstGeom prst="rect">
            <a:avLst/>
          </a:prstGeom>
          <a:noFill/>
        </p:spPr>
      </p:pic>
      <p:pic>
        <p:nvPicPr>
          <p:cNvPr id="34" name="Picture 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371" y="24274519"/>
            <a:ext cx="10823897" cy="4857784"/>
          </a:xfrm>
          <a:prstGeom prst="rect">
            <a:avLst/>
          </a:prstGeom>
          <a:noFill/>
        </p:spPr>
      </p:pic>
      <p:sp>
        <p:nvSpPr>
          <p:cNvPr id="29" name="CaixaDeTexto 2"/>
          <p:cNvSpPr txBox="1">
            <a:spLocks noChangeArrowheads="1"/>
          </p:cNvSpPr>
          <p:nvPr/>
        </p:nvSpPr>
        <p:spPr bwMode="auto">
          <a:xfrm>
            <a:off x="965555" y="29775245"/>
            <a:ext cx="1785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800" dirty="0" err="1" smtClean="0">
                <a:solidFill>
                  <a:schemeClr val="tx1"/>
                </a:solidFill>
              </a:rPr>
              <a:t>References</a:t>
            </a:r>
            <a:endParaRPr lang="pt-BR" altLang="pt-BR" sz="2800" dirty="0">
              <a:solidFill>
                <a:schemeClr val="tx1"/>
              </a:solidFill>
            </a:endParaRPr>
          </a:p>
        </p:txBody>
      </p:sp>
      <p:sp>
        <p:nvSpPr>
          <p:cNvPr id="35" name="CaixaDeTexto 38"/>
          <p:cNvSpPr txBox="1">
            <a:spLocks noChangeArrowheads="1"/>
          </p:cNvSpPr>
          <p:nvPr/>
        </p:nvSpPr>
        <p:spPr bwMode="auto">
          <a:xfrm>
            <a:off x="12983491" y="8209137"/>
            <a:ext cx="11355388" cy="18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en-US" sz="2600" dirty="0" smtClean="0"/>
          </a:p>
          <a:p>
            <a:pPr indent="730250" algn="just"/>
            <a:endParaRPr lang="en-US" sz="2600" dirty="0" smtClean="0">
              <a:solidFill>
                <a:schemeClr val="tx1"/>
              </a:solidFill>
            </a:endParaRPr>
          </a:p>
          <a:p>
            <a:pPr indent="730250" algn="just"/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36" name="CaixaDeTexto 43"/>
          <p:cNvSpPr txBox="1">
            <a:spLocks noChangeArrowheads="1"/>
          </p:cNvSpPr>
          <p:nvPr/>
        </p:nvSpPr>
        <p:spPr bwMode="auto">
          <a:xfrm>
            <a:off x="12984504" y="7705081"/>
            <a:ext cx="13315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000" b="1" dirty="0" err="1" smtClean="0">
                <a:solidFill>
                  <a:schemeClr val="tx1"/>
                </a:solidFill>
              </a:rPr>
              <a:t>Results</a:t>
            </a:r>
            <a:endParaRPr lang="pt-BR" altLang="pt-BR" sz="3000" b="1" dirty="0">
              <a:solidFill>
                <a:schemeClr val="tx1"/>
              </a:solidFill>
            </a:endParaRPr>
          </a:p>
        </p:txBody>
      </p:sp>
      <p:sp>
        <p:nvSpPr>
          <p:cNvPr id="37" name="CaixaDeTexto 47"/>
          <p:cNvSpPr txBox="1">
            <a:spLocks noChangeArrowheads="1"/>
          </p:cNvSpPr>
          <p:nvPr/>
        </p:nvSpPr>
        <p:spPr bwMode="auto">
          <a:xfrm>
            <a:off x="13173079" y="13470851"/>
            <a:ext cx="1102075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chemeClr val="tx1"/>
                </a:solidFill>
              </a:rPr>
              <a:t>Figure 2. </a:t>
            </a:r>
            <a:r>
              <a:rPr lang="en-US" sz="1800" dirty="0" smtClean="0"/>
              <a:t>XRD patterns of the </a:t>
            </a:r>
            <a:r>
              <a:rPr lang="ru-RU" sz="1800" dirty="0" smtClean="0"/>
              <a:t>Cu-13</a:t>
            </a:r>
            <a:r>
              <a:rPr lang="en-US" sz="1800" dirty="0" smtClean="0"/>
              <a:t>.</a:t>
            </a:r>
            <a:r>
              <a:rPr lang="ru-RU" sz="1800" dirty="0" smtClean="0"/>
              <a:t>7Al-4</a:t>
            </a:r>
            <a:r>
              <a:rPr lang="en-US" sz="1800" dirty="0" smtClean="0"/>
              <a:t>.2</a:t>
            </a:r>
            <a:r>
              <a:rPr lang="ru-RU" sz="1800" dirty="0" smtClean="0"/>
              <a:t>Ni </a:t>
            </a:r>
            <a:r>
              <a:rPr lang="en-US" sz="1800" dirty="0" smtClean="0"/>
              <a:t>alloy subjected to TCT of</a:t>
            </a:r>
            <a:r>
              <a:rPr lang="ru-RU" sz="1800" dirty="0" smtClean="0"/>
              <a:t> 100, 200, 300, 400 </a:t>
            </a:r>
            <a:r>
              <a:rPr lang="en-US" sz="1800" dirty="0" smtClean="0"/>
              <a:t>and</a:t>
            </a:r>
            <a:r>
              <a:rPr lang="ru-RU" sz="1800" dirty="0" smtClean="0"/>
              <a:t> 500</a:t>
            </a:r>
            <a:r>
              <a:rPr lang="pt-BR" sz="1800" dirty="0" smtClean="0"/>
              <a:t> </a:t>
            </a:r>
            <a:r>
              <a:rPr lang="en-US" sz="1800" dirty="0" smtClean="0"/>
              <a:t>thermal cycles under applied loading by compression of 0.53 </a:t>
            </a:r>
            <a:r>
              <a:rPr lang="en-US" sz="1800" dirty="0" err="1" smtClean="0"/>
              <a:t>MPa</a:t>
            </a:r>
            <a:r>
              <a:rPr lang="en-US" sz="1800" dirty="0" smtClean="0"/>
              <a:t> , finishing with a </a:t>
            </a:r>
            <a:r>
              <a:rPr lang="ru-RU" sz="1800" dirty="0" smtClean="0"/>
              <a:t>½ </a:t>
            </a:r>
            <a:r>
              <a:rPr lang="en-US" sz="1800" dirty="0" smtClean="0"/>
              <a:t>cooling cycle (a) and </a:t>
            </a:r>
            <a:r>
              <a:rPr lang="ru-RU" sz="1800" dirty="0" smtClean="0"/>
              <a:t>½ heating cycle</a:t>
            </a:r>
            <a:r>
              <a:rPr lang="pt-BR" sz="1800" dirty="0" smtClean="0"/>
              <a:t> (b)</a:t>
            </a:r>
            <a:r>
              <a:rPr lang="pt-BR" sz="1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13315955" y="25132758"/>
            <a:ext cx="10715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chemeClr val="tx1"/>
                </a:solidFill>
              </a:rPr>
              <a:t>Figure </a:t>
            </a:r>
            <a:r>
              <a:rPr lang="pt-BR" altLang="pt-BR" sz="1800" b="1" dirty="0">
                <a:solidFill>
                  <a:schemeClr val="tx1"/>
                </a:solidFill>
              </a:rPr>
              <a:t>4.</a:t>
            </a:r>
            <a:r>
              <a:rPr lang="pt-BR" altLang="pt-BR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/>
              <a:t> Variation of the RMT hysteresis (a) and </a:t>
            </a:r>
            <a:r>
              <a:rPr lang="en-US" sz="1800" dirty="0" err="1" smtClean="0"/>
              <a:t>microhardness</a:t>
            </a:r>
            <a:r>
              <a:rPr lang="en-US" sz="1800" dirty="0" smtClean="0"/>
              <a:t>  </a:t>
            </a:r>
            <a:r>
              <a:rPr lang="en-US" sz="1800" dirty="0" err="1" smtClean="0"/>
              <a:t>vickers</a:t>
            </a:r>
            <a:r>
              <a:rPr lang="en-US" sz="1800" dirty="0" smtClean="0"/>
              <a:t> HV (b) with the number of  thermal cycles under applied loading by compression of 0.11; 0.26 and 0.53 </a:t>
            </a:r>
            <a:r>
              <a:rPr lang="en-US" sz="1800" dirty="0" err="1" smtClean="0"/>
              <a:t>MPa</a:t>
            </a:r>
            <a:r>
              <a:rPr lang="en-US" sz="1800" dirty="0" smtClean="0"/>
              <a:t> for the Cu-13.7Al-4.2Ni .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13244517" y="19345297"/>
            <a:ext cx="108585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chemeClr val="tx1"/>
                </a:solidFill>
              </a:rPr>
              <a:t>Figure </a:t>
            </a:r>
            <a:r>
              <a:rPr lang="pt-BR" altLang="pt-BR" sz="1800" b="1" dirty="0">
                <a:solidFill>
                  <a:schemeClr val="tx1"/>
                </a:solidFill>
              </a:rPr>
              <a:t>3.</a:t>
            </a:r>
            <a:r>
              <a:rPr lang="pt-BR" altLang="pt-BR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/>
              <a:t> Variation of the critical RMT temperatures, obtained by DSC for the Cu-13.7Al-4.2Ni alloy, with the number  of  thermal cycles under applied loading by compression of 0.53 </a:t>
            </a:r>
            <a:r>
              <a:rPr lang="en-US" sz="1800" dirty="0" err="1" smtClean="0"/>
              <a:t>MPa</a:t>
            </a:r>
            <a:r>
              <a:rPr lang="en-US" sz="1800" dirty="0" smtClean="0"/>
              <a:t> for: (a) cooling and (b) heating.</a:t>
            </a:r>
            <a:endParaRPr lang="pt-BR" sz="1800" dirty="0" smtClean="0"/>
          </a:p>
          <a:p>
            <a:pPr algn="ctr"/>
            <a:endParaRPr lang="pt-BR" altLang="pt-BR" sz="1800" dirty="0">
              <a:solidFill>
                <a:schemeClr val="tx1"/>
              </a:solidFill>
            </a:endParaRPr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232362" y="20439091"/>
            <a:ext cx="10799293" cy="440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44517" y="14416075"/>
            <a:ext cx="1085979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10017" y="8566986"/>
            <a:ext cx="11041359" cy="482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tângulo 15"/>
          <p:cNvSpPr>
            <a:spLocks noChangeArrowheads="1"/>
          </p:cNvSpPr>
          <p:nvPr/>
        </p:nvSpPr>
        <p:spPr bwMode="auto">
          <a:xfrm>
            <a:off x="1100057" y="524912"/>
            <a:ext cx="23217350" cy="35394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8" cstate="print"/>
          <a:srcRect t="8044"/>
          <a:stretch>
            <a:fillRect/>
          </a:stretch>
        </p:blipFill>
        <p:spPr bwMode="auto">
          <a:xfrm>
            <a:off x="1242933" y="649736"/>
            <a:ext cx="11591919" cy="330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024632" y="827848"/>
            <a:ext cx="10594167" cy="298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606</Words>
  <Application>Microsoft Office PowerPoint</Application>
  <PresentationFormat>Personalizar</PresentationFormat>
  <Paragraphs>105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Elaine</dc:creator>
  <cp:lastModifiedBy>Lioudmila</cp:lastModifiedBy>
  <cp:revision>20</cp:revision>
  <dcterms:created xsi:type="dcterms:W3CDTF">2017-11-12T11:55:52Z</dcterms:created>
  <dcterms:modified xsi:type="dcterms:W3CDTF">2017-11-12T21:16:10Z</dcterms:modified>
</cp:coreProperties>
</file>