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9" r:id="rId2"/>
    <p:sldId id="270" r:id="rId3"/>
    <p:sldId id="273" r:id="rId4"/>
    <p:sldId id="275" r:id="rId5"/>
    <p:sldId id="274" r:id="rId6"/>
    <p:sldId id="272" r:id="rId7"/>
    <p:sldId id="271" r:id="rId8"/>
    <p:sldId id="276" r:id="rId9"/>
    <p:sldId id="277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4912" autoAdjust="0"/>
  </p:normalViewPr>
  <p:slideViewPr>
    <p:cSldViewPr>
      <p:cViewPr varScale="1">
        <p:scale>
          <a:sx n="97" d="100"/>
          <a:sy n="97" d="100"/>
        </p:scale>
        <p:origin x="1074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CCB73C-9DD9-4652-8D24-9CACC393768D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E602512-D3AF-4EE4-9AA0-8BE400EE1B05}">
      <dgm:prSet phldrT="[Текст]" custT="1"/>
      <dgm:spPr/>
      <dgm:t>
        <a:bodyPr/>
        <a:lstStyle/>
        <a:p>
          <a:r>
            <a:rPr lang="ru-RU" sz="4800" dirty="0"/>
            <a:t>Способы применения</a:t>
          </a:r>
        </a:p>
      </dgm:t>
    </dgm:pt>
    <dgm:pt modelId="{FB75ED15-F70D-4E72-B90D-66CCEE6EDD3C}" type="parTrans" cxnId="{FB1D1666-A66F-4920-BF1C-49A463F4ECD0}">
      <dgm:prSet/>
      <dgm:spPr/>
      <dgm:t>
        <a:bodyPr/>
        <a:lstStyle/>
        <a:p>
          <a:endParaRPr lang="ru-RU"/>
        </a:p>
      </dgm:t>
    </dgm:pt>
    <dgm:pt modelId="{820A7F52-270E-4A7F-8A1A-A21A968C6806}" type="sibTrans" cxnId="{FB1D1666-A66F-4920-BF1C-49A463F4ECD0}">
      <dgm:prSet/>
      <dgm:spPr/>
      <dgm:t>
        <a:bodyPr/>
        <a:lstStyle/>
        <a:p>
          <a:endParaRPr lang="ru-RU"/>
        </a:p>
      </dgm:t>
    </dgm:pt>
    <dgm:pt modelId="{D3D2D493-46D8-49D2-A828-5AF8FEB9621B}">
      <dgm:prSet phldrT="[Текст]" custT="1"/>
      <dgm:spPr/>
      <dgm:t>
        <a:bodyPr/>
        <a:lstStyle/>
        <a:p>
          <a:r>
            <a:rPr lang="ru-RU" sz="3600" dirty="0"/>
            <a:t>Дефектоскопия</a:t>
          </a:r>
        </a:p>
      </dgm:t>
    </dgm:pt>
    <dgm:pt modelId="{6C2780D6-B547-4184-92A5-98DAF1AC4B79}" type="parTrans" cxnId="{293D8DCB-2B45-4C7C-9CD0-470DA3CAE99F}">
      <dgm:prSet/>
      <dgm:spPr/>
      <dgm:t>
        <a:bodyPr/>
        <a:lstStyle/>
        <a:p>
          <a:endParaRPr lang="ru-RU"/>
        </a:p>
      </dgm:t>
    </dgm:pt>
    <dgm:pt modelId="{129C18CB-91FB-43E9-90E7-8EA86577B94C}" type="sibTrans" cxnId="{293D8DCB-2B45-4C7C-9CD0-470DA3CAE99F}">
      <dgm:prSet/>
      <dgm:spPr/>
      <dgm:t>
        <a:bodyPr/>
        <a:lstStyle/>
        <a:p>
          <a:endParaRPr lang="ru-RU"/>
        </a:p>
      </dgm:t>
    </dgm:pt>
    <dgm:pt modelId="{12FE21A3-E271-49EF-AE13-4D8A5C2DE418}">
      <dgm:prSet phldrT="[Текст]"/>
      <dgm:spPr/>
      <dgm:t>
        <a:bodyPr/>
        <a:lstStyle/>
        <a:p>
          <a:r>
            <a:rPr lang="ru-RU" dirty="0"/>
            <a:t>Определение поверхностных дефектов типа нарушений сплошности металла в ферромагнитных изделиях</a:t>
          </a:r>
        </a:p>
      </dgm:t>
    </dgm:pt>
    <dgm:pt modelId="{F7699A4A-0126-41A5-BDAD-F5A9A82AA663}" type="parTrans" cxnId="{0F94EC32-C638-470C-945B-5CF37CE00CC6}">
      <dgm:prSet/>
      <dgm:spPr/>
      <dgm:t>
        <a:bodyPr/>
        <a:lstStyle/>
        <a:p>
          <a:endParaRPr lang="ru-RU"/>
        </a:p>
      </dgm:t>
    </dgm:pt>
    <dgm:pt modelId="{EA1005EC-20CB-4BE7-BDAB-8CDE739FF208}" type="sibTrans" cxnId="{0F94EC32-C638-470C-945B-5CF37CE00CC6}">
      <dgm:prSet/>
      <dgm:spPr/>
      <dgm:t>
        <a:bodyPr/>
        <a:lstStyle/>
        <a:p>
          <a:endParaRPr lang="ru-RU"/>
        </a:p>
      </dgm:t>
    </dgm:pt>
    <dgm:pt modelId="{376CB977-04CB-4C17-93BB-38910B674956}">
      <dgm:prSet phldrT="[Текст]" custT="1"/>
      <dgm:spPr/>
      <dgm:t>
        <a:bodyPr/>
        <a:lstStyle/>
        <a:p>
          <a:r>
            <a:rPr lang="ru-RU" sz="3600" dirty="0"/>
            <a:t>Измерения толщины</a:t>
          </a:r>
        </a:p>
      </dgm:t>
    </dgm:pt>
    <dgm:pt modelId="{4CFB67CB-0C83-42C7-8D9B-82182892E78B}" type="parTrans" cxnId="{02517729-B1B7-4DCE-A743-474210DC5255}">
      <dgm:prSet/>
      <dgm:spPr/>
      <dgm:t>
        <a:bodyPr/>
        <a:lstStyle/>
        <a:p>
          <a:endParaRPr lang="ru-RU"/>
        </a:p>
      </dgm:t>
    </dgm:pt>
    <dgm:pt modelId="{04797A85-F85B-4167-8F07-6BDE07718E59}" type="sibTrans" cxnId="{02517729-B1B7-4DCE-A743-474210DC5255}">
      <dgm:prSet/>
      <dgm:spPr/>
      <dgm:t>
        <a:bodyPr/>
        <a:lstStyle/>
        <a:p>
          <a:endParaRPr lang="ru-RU"/>
        </a:p>
      </dgm:t>
    </dgm:pt>
    <dgm:pt modelId="{37437CD2-1A24-4648-B51E-088A3E0730BF}">
      <dgm:prSet phldrT="[Текст]" custT="1"/>
      <dgm:spPr/>
      <dgm:t>
        <a:bodyPr/>
        <a:lstStyle/>
        <a:p>
          <a:r>
            <a:rPr lang="ru-RU" sz="2800" dirty="0"/>
            <a:t>Контроль структуры и механических свойств</a:t>
          </a:r>
        </a:p>
      </dgm:t>
    </dgm:pt>
    <dgm:pt modelId="{2A7FA7F3-61A2-4374-AD25-A8FBE6C9FE2C}" type="parTrans" cxnId="{2001265F-4009-408B-8805-F80A1AD5B9B7}">
      <dgm:prSet/>
      <dgm:spPr/>
      <dgm:t>
        <a:bodyPr/>
        <a:lstStyle/>
        <a:p>
          <a:endParaRPr lang="ru-RU"/>
        </a:p>
      </dgm:t>
    </dgm:pt>
    <dgm:pt modelId="{9DD36A13-F5EE-4190-9399-E355F0F553BE}" type="sibTrans" cxnId="{2001265F-4009-408B-8805-F80A1AD5B9B7}">
      <dgm:prSet/>
      <dgm:spPr/>
      <dgm:t>
        <a:bodyPr/>
        <a:lstStyle/>
        <a:p>
          <a:endParaRPr lang="ru-RU"/>
        </a:p>
      </dgm:t>
    </dgm:pt>
    <dgm:pt modelId="{81619EE3-FB5C-49DF-B335-2045ED67A915}">
      <dgm:prSet phldrT="[Текст]"/>
      <dgm:spPr/>
      <dgm:t>
        <a:bodyPr/>
        <a:lstStyle/>
        <a:p>
          <a:r>
            <a:rPr lang="ru-RU" dirty="0"/>
            <a:t>Определение толщины немагнитных и слабомагнитных покрытий на ферромагнитных изделиях, толщины азотированного и цементированного слоев, слоя поверхностной закалки</a:t>
          </a:r>
        </a:p>
      </dgm:t>
    </dgm:pt>
    <dgm:pt modelId="{4A1D9DDA-4FEA-4177-91D2-CA98E49369C8}" type="parTrans" cxnId="{5DA7411A-3073-414F-8207-662EA8C58734}">
      <dgm:prSet/>
      <dgm:spPr/>
      <dgm:t>
        <a:bodyPr/>
        <a:lstStyle/>
        <a:p>
          <a:endParaRPr lang="ru-RU"/>
        </a:p>
      </dgm:t>
    </dgm:pt>
    <dgm:pt modelId="{5AE3ACE0-8EAA-49E5-8103-BE1B02C5268A}" type="sibTrans" cxnId="{5DA7411A-3073-414F-8207-662EA8C58734}">
      <dgm:prSet/>
      <dgm:spPr/>
      <dgm:t>
        <a:bodyPr/>
        <a:lstStyle/>
        <a:p>
          <a:endParaRPr lang="ru-RU"/>
        </a:p>
      </dgm:t>
    </dgm:pt>
    <dgm:pt modelId="{A270AF62-1149-46D1-B5DC-BD4EACDEC6A3}">
      <dgm:prSet phldrT="[Текст]"/>
      <dgm:spPr/>
      <dgm:t>
        <a:bodyPr/>
        <a:lstStyle/>
        <a:p>
          <a:r>
            <a:rPr lang="ru-RU" dirty="0"/>
            <a:t>Определения качества термообработки, количества магнитной фазы в немагнитных сплавах, механических характеристик ферромагнитных сталей, остаточного аустенита, магнитной анизотропии</a:t>
          </a:r>
        </a:p>
      </dgm:t>
    </dgm:pt>
    <dgm:pt modelId="{04DE85ED-CE38-4BB7-AC7F-D182340FBA50}" type="parTrans" cxnId="{DD7177C0-8947-44ED-94E4-8787B4B31465}">
      <dgm:prSet/>
      <dgm:spPr/>
      <dgm:t>
        <a:bodyPr/>
        <a:lstStyle/>
        <a:p>
          <a:endParaRPr lang="ru-RU"/>
        </a:p>
      </dgm:t>
    </dgm:pt>
    <dgm:pt modelId="{83B8DBD6-2AC6-4593-8300-27E6B0C0C8D2}" type="sibTrans" cxnId="{DD7177C0-8947-44ED-94E4-8787B4B31465}">
      <dgm:prSet/>
      <dgm:spPr/>
      <dgm:t>
        <a:bodyPr/>
        <a:lstStyle/>
        <a:p>
          <a:endParaRPr lang="ru-RU"/>
        </a:p>
      </dgm:t>
    </dgm:pt>
    <dgm:pt modelId="{C4F10DF4-6CDB-49D9-BE00-A23191F27D6C}" type="pres">
      <dgm:prSet presAssocID="{1ECCB73C-9DD9-4652-8D24-9CACC393768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FF325E1-C830-404D-93F3-F10267B596EC}" type="pres">
      <dgm:prSet presAssocID="{5E602512-D3AF-4EE4-9AA0-8BE400EE1B05}" presName="root1" presStyleCnt="0"/>
      <dgm:spPr/>
    </dgm:pt>
    <dgm:pt modelId="{8138E58C-E6BA-4428-A9B8-316C585DCE7C}" type="pres">
      <dgm:prSet presAssocID="{5E602512-D3AF-4EE4-9AA0-8BE400EE1B05}" presName="LevelOneTextNode" presStyleLbl="node0" presStyleIdx="0" presStyleCnt="1" custScaleY="94499">
        <dgm:presLayoutVars>
          <dgm:chPref val="3"/>
        </dgm:presLayoutVars>
      </dgm:prSet>
      <dgm:spPr/>
    </dgm:pt>
    <dgm:pt modelId="{E978CDF4-1C95-49BE-BD06-5E7DE93744D0}" type="pres">
      <dgm:prSet presAssocID="{5E602512-D3AF-4EE4-9AA0-8BE400EE1B05}" presName="level2hierChild" presStyleCnt="0"/>
      <dgm:spPr/>
    </dgm:pt>
    <dgm:pt modelId="{0FB0EE66-44A2-48D8-B34B-29B6DB5FEFA8}" type="pres">
      <dgm:prSet presAssocID="{6C2780D6-B547-4184-92A5-98DAF1AC4B79}" presName="conn2-1" presStyleLbl="parChTrans1D2" presStyleIdx="0" presStyleCnt="3"/>
      <dgm:spPr/>
    </dgm:pt>
    <dgm:pt modelId="{FCE84DE6-C255-4C0B-BA49-44E093868263}" type="pres">
      <dgm:prSet presAssocID="{6C2780D6-B547-4184-92A5-98DAF1AC4B79}" presName="connTx" presStyleLbl="parChTrans1D2" presStyleIdx="0" presStyleCnt="3"/>
      <dgm:spPr/>
    </dgm:pt>
    <dgm:pt modelId="{E87F0CAA-66B4-4D33-BCF4-115B5D27850B}" type="pres">
      <dgm:prSet presAssocID="{D3D2D493-46D8-49D2-A828-5AF8FEB9621B}" presName="root2" presStyleCnt="0"/>
      <dgm:spPr/>
    </dgm:pt>
    <dgm:pt modelId="{5033F466-1FE7-4149-ADA8-5B17A7659CFD}" type="pres">
      <dgm:prSet presAssocID="{D3D2D493-46D8-49D2-A828-5AF8FEB9621B}" presName="LevelTwoTextNode" presStyleLbl="node2" presStyleIdx="0" presStyleCnt="3" custScaleX="90909" custScaleY="90909">
        <dgm:presLayoutVars>
          <dgm:chPref val="3"/>
        </dgm:presLayoutVars>
      </dgm:prSet>
      <dgm:spPr/>
    </dgm:pt>
    <dgm:pt modelId="{94C0F14D-AC25-463A-B59D-EC07C81D559E}" type="pres">
      <dgm:prSet presAssocID="{D3D2D493-46D8-49D2-A828-5AF8FEB9621B}" presName="level3hierChild" presStyleCnt="0"/>
      <dgm:spPr/>
    </dgm:pt>
    <dgm:pt modelId="{5C0BD97A-115F-4DC6-822C-9FCE8E6A12D5}" type="pres">
      <dgm:prSet presAssocID="{F7699A4A-0126-41A5-BDAD-F5A9A82AA663}" presName="conn2-1" presStyleLbl="parChTrans1D3" presStyleIdx="0" presStyleCnt="3"/>
      <dgm:spPr/>
    </dgm:pt>
    <dgm:pt modelId="{29C01CDC-FD25-43DC-A708-D07FD0AD3E8D}" type="pres">
      <dgm:prSet presAssocID="{F7699A4A-0126-41A5-BDAD-F5A9A82AA663}" presName="connTx" presStyleLbl="parChTrans1D3" presStyleIdx="0" presStyleCnt="3"/>
      <dgm:spPr/>
    </dgm:pt>
    <dgm:pt modelId="{DB80CF25-6394-433E-9C05-4A3DB9C24F9A}" type="pres">
      <dgm:prSet presAssocID="{12FE21A3-E271-49EF-AE13-4D8A5C2DE418}" presName="root2" presStyleCnt="0"/>
      <dgm:spPr/>
    </dgm:pt>
    <dgm:pt modelId="{C9F0CA8D-2148-4652-A1FC-8DB5C1F2446B}" type="pres">
      <dgm:prSet presAssocID="{12FE21A3-E271-49EF-AE13-4D8A5C2DE418}" presName="LevelTwoTextNode" presStyleLbl="node3" presStyleIdx="0" presStyleCnt="3" custScaleX="146410" custScaleY="146410">
        <dgm:presLayoutVars>
          <dgm:chPref val="3"/>
        </dgm:presLayoutVars>
      </dgm:prSet>
      <dgm:spPr/>
    </dgm:pt>
    <dgm:pt modelId="{31DC4C5B-5394-4DA0-9A52-045789F59C87}" type="pres">
      <dgm:prSet presAssocID="{12FE21A3-E271-49EF-AE13-4D8A5C2DE418}" presName="level3hierChild" presStyleCnt="0"/>
      <dgm:spPr/>
    </dgm:pt>
    <dgm:pt modelId="{D21CC3E0-9BDE-4D20-83EA-6490DC5884C4}" type="pres">
      <dgm:prSet presAssocID="{4CFB67CB-0C83-42C7-8D9B-82182892E78B}" presName="conn2-1" presStyleLbl="parChTrans1D2" presStyleIdx="1" presStyleCnt="3"/>
      <dgm:spPr/>
    </dgm:pt>
    <dgm:pt modelId="{C861A15A-F7E2-4766-9F3D-D7DB60666225}" type="pres">
      <dgm:prSet presAssocID="{4CFB67CB-0C83-42C7-8D9B-82182892E78B}" presName="connTx" presStyleLbl="parChTrans1D2" presStyleIdx="1" presStyleCnt="3"/>
      <dgm:spPr/>
    </dgm:pt>
    <dgm:pt modelId="{A71ABF93-289C-4AB0-ABFF-937FC1EE94B6}" type="pres">
      <dgm:prSet presAssocID="{376CB977-04CB-4C17-93BB-38910B674956}" presName="root2" presStyleCnt="0"/>
      <dgm:spPr/>
    </dgm:pt>
    <dgm:pt modelId="{F33B203F-8BCF-4628-96CB-3DA8EAEF6603}" type="pres">
      <dgm:prSet presAssocID="{376CB977-04CB-4C17-93BB-38910B674956}" presName="LevelTwoTextNode" presStyleLbl="node2" presStyleIdx="1" presStyleCnt="3" custScaleX="90909" custScaleY="90909" custLinFactNeighborY="8722">
        <dgm:presLayoutVars>
          <dgm:chPref val="3"/>
        </dgm:presLayoutVars>
      </dgm:prSet>
      <dgm:spPr/>
    </dgm:pt>
    <dgm:pt modelId="{4FF44622-1B91-41F3-A158-57C0B69880D5}" type="pres">
      <dgm:prSet presAssocID="{376CB977-04CB-4C17-93BB-38910B674956}" presName="level3hierChild" presStyleCnt="0"/>
      <dgm:spPr/>
    </dgm:pt>
    <dgm:pt modelId="{A635316B-BE37-4075-A9FF-2F96A0613F19}" type="pres">
      <dgm:prSet presAssocID="{4A1D9DDA-4FEA-4177-91D2-CA98E49369C8}" presName="conn2-1" presStyleLbl="parChTrans1D3" presStyleIdx="1" presStyleCnt="3"/>
      <dgm:spPr/>
    </dgm:pt>
    <dgm:pt modelId="{731BD78E-ADC6-40C1-A88D-D43F64E8FB7F}" type="pres">
      <dgm:prSet presAssocID="{4A1D9DDA-4FEA-4177-91D2-CA98E49369C8}" presName="connTx" presStyleLbl="parChTrans1D3" presStyleIdx="1" presStyleCnt="3"/>
      <dgm:spPr/>
    </dgm:pt>
    <dgm:pt modelId="{2E7EF800-0BD0-426A-A1E2-DB5F875A459A}" type="pres">
      <dgm:prSet presAssocID="{81619EE3-FB5C-49DF-B335-2045ED67A915}" presName="root2" presStyleCnt="0"/>
      <dgm:spPr/>
    </dgm:pt>
    <dgm:pt modelId="{56023105-7FDA-4E95-BAFB-D0FF6887BC72}" type="pres">
      <dgm:prSet presAssocID="{81619EE3-FB5C-49DF-B335-2045ED67A915}" presName="LevelTwoTextNode" presStyleLbl="node3" presStyleIdx="1" presStyleCnt="3" custScaleX="146410" custScaleY="146410" custLinFactNeighborY="8722">
        <dgm:presLayoutVars>
          <dgm:chPref val="3"/>
        </dgm:presLayoutVars>
      </dgm:prSet>
      <dgm:spPr/>
    </dgm:pt>
    <dgm:pt modelId="{077FEC81-E11D-4E75-8DA8-9E4575A24B55}" type="pres">
      <dgm:prSet presAssocID="{81619EE3-FB5C-49DF-B335-2045ED67A915}" presName="level3hierChild" presStyleCnt="0"/>
      <dgm:spPr/>
    </dgm:pt>
    <dgm:pt modelId="{9DAF19A2-4F83-4489-9A07-78FDD00DE4F3}" type="pres">
      <dgm:prSet presAssocID="{2A7FA7F3-61A2-4374-AD25-A8FBE6C9FE2C}" presName="conn2-1" presStyleLbl="parChTrans1D2" presStyleIdx="2" presStyleCnt="3"/>
      <dgm:spPr/>
    </dgm:pt>
    <dgm:pt modelId="{E2AC8031-9750-42EF-8DD6-A4C877836C74}" type="pres">
      <dgm:prSet presAssocID="{2A7FA7F3-61A2-4374-AD25-A8FBE6C9FE2C}" presName="connTx" presStyleLbl="parChTrans1D2" presStyleIdx="2" presStyleCnt="3"/>
      <dgm:spPr/>
    </dgm:pt>
    <dgm:pt modelId="{5B19CDFD-9B24-40C2-A065-7D872F6E9B9A}" type="pres">
      <dgm:prSet presAssocID="{37437CD2-1A24-4648-B51E-088A3E0730BF}" presName="root2" presStyleCnt="0"/>
      <dgm:spPr/>
    </dgm:pt>
    <dgm:pt modelId="{79102F1F-EB46-45E3-BD79-1132381B37C2}" type="pres">
      <dgm:prSet presAssocID="{37437CD2-1A24-4648-B51E-088A3E0730BF}" presName="LevelTwoTextNode" presStyleLbl="node2" presStyleIdx="2" presStyleCnt="3" custScaleX="90909" custScaleY="106465">
        <dgm:presLayoutVars>
          <dgm:chPref val="3"/>
        </dgm:presLayoutVars>
      </dgm:prSet>
      <dgm:spPr/>
    </dgm:pt>
    <dgm:pt modelId="{D8AFDD30-7E35-4CFC-9653-3D1F69411EE2}" type="pres">
      <dgm:prSet presAssocID="{37437CD2-1A24-4648-B51E-088A3E0730BF}" presName="level3hierChild" presStyleCnt="0"/>
      <dgm:spPr/>
    </dgm:pt>
    <dgm:pt modelId="{6FA308AF-A900-4041-985E-166DF8B09A58}" type="pres">
      <dgm:prSet presAssocID="{04DE85ED-CE38-4BB7-AC7F-D182340FBA50}" presName="conn2-1" presStyleLbl="parChTrans1D3" presStyleIdx="2" presStyleCnt="3"/>
      <dgm:spPr/>
    </dgm:pt>
    <dgm:pt modelId="{B91444BD-1E81-4EA5-BC82-87EBC3DACAC7}" type="pres">
      <dgm:prSet presAssocID="{04DE85ED-CE38-4BB7-AC7F-D182340FBA50}" presName="connTx" presStyleLbl="parChTrans1D3" presStyleIdx="2" presStyleCnt="3"/>
      <dgm:spPr/>
    </dgm:pt>
    <dgm:pt modelId="{C1498543-B30A-479A-AC24-C330D26EAD15}" type="pres">
      <dgm:prSet presAssocID="{A270AF62-1149-46D1-B5DC-BD4EACDEC6A3}" presName="root2" presStyleCnt="0"/>
      <dgm:spPr/>
    </dgm:pt>
    <dgm:pt modelId="{C4D0ABC5-229B-4C64-8CEA-7ED52030A8DB}" type="pres">
      <dgm:prSet presAssocID="{A270AF62-1149-46D1-B5DC-BD4EACDEC6A3}" presName="LevelTwoTextNode" presStyleLbl="node3" presStyleIdx="2" presStyleCnt="3" custScaleX="146410" custScaleY="146410">
        <dgm:presLayoutVars>
          <dgm:chPref val="3"/>
        </dgm:presLayoutVars>
      </dgm:prSet>
      <dgm:spPr/>
    </dgm:pt>
    <dgm:pt modelId="{671BFDFA-4C7E-4480-B9D2-9CF3A417E689}" type="pres">
      <dgm:prSet presAssocID="{A270AF62-1149-46D1-B5DC-BD4EACDEC6A3}" presName="level3hierChild" presStyleCnt="0"/>
      <dgm:spPr/>
    </dgm:pt>
  </dgm:ptLst>
  <dgm:cxnLst>
    <dgm:cxn modelId="{E0916600-AA7C-484C-A94B-AD715EE87C40}" type="presOf" srcId="{A270AF62-1149-46D1-B5DC-BD4EACDEC6A3}" destId="{C4D0ABC5-229B-4C64-8CEA-7ED52030A8DB}" srcOrd="0" destOrd="0" presId="urn:microsoft.com/office/officeart/2008/layout/HorizontalMultiLevelHierarchy"/>
    <dgm:cxn modelId="{3F65C807-BA05-47C2-85A7-742B365B097A}" type="presOf" srcId="{2A7FA7F3-61A2-4374-AD25-A8FBE6C9FE2C}" destId="{E2AC8031-9750-42EF-8DD6-A4C877836C74}" srcOrd="1" destOrd="0" presId="urn:microsoft.com/office/officeart/2008/layout/HorizontalMultiLevelHierarchy"/>
    <dgm:cxn modelId="{3BC6D912-AD4E-496F-B150-EE080EC21E17}" type="presOf" srcId="{4A1D9DDA-4FEA-4177-91D2-CA98E49369C8}" destId="{731BD78E-ADC6-40C1-A88D-D43F64E8FB7F}" srcOrd="1" destOrd="0" presId="urn:microsoft.com/office/officeart/2008/layout/HorizontalMultiLevelHierarchy"/>
    <dgm:cxn modelId="{5DA7411A-3073-414F-8207-662EA8C58734}" srcId="{376CB977-04CB-4C17-93BB-38910B674956}" destId="{81619EE3-FB5C-49DF-B335-2045ED67A915}" srcOrd="0" destOrd="0" parTransId="{4A1D9DDA-4FEA-4177-91D2-CA98E49369C8}" sibTransId="{5AE3ACE0-8EAA-49E5-8103-BE1B02C5268A}"/>
    <dgm:cxn modelId="{F04DB11E-7261-4400-9273-754A67B679FD}" type="presOf" srcId="{6C2780D6-B547-4184-92A5-98DAF1AC4B79}" destId="{0FB0EE66-44A2-48D8-B34B-29B6DB5FEFA8}" srcOrd="0" destOrd="0" presId="urn:microsoft.com/office/officeart/2008/layout/HorizontalMultiLevelHierarchy"/>
    <dgm:cxn modelId="{02517729-B1B7-4DCE-A743-474210DC5255}" srcId="{5E602512-D3AF-4EE4-9AA0-8BE400EE1B05}" destId="{376CB977-04CB-4C17-93BB-38910B674956}" srcOrd="1" destOrd="0" parTransId="{4CFB67CB-0C83-42C7-8D9B-82182892E78B}" sibTransId="{04797A85-F85B-4167-8F07-6BDE07718E59}"/>
    <dgm:cxn modelId="{C960B932-0E66-42B4-9A50-F4391B252E76}" type="presOf" srcId="{04DE85ED-CE38-4BB7-AC7F-D182340FBA50}" destId="{B91444BD-1E81-4EA5-BC82-87EBC3DACAC7}" srcOrd="1" destOrd="0" presId="urn:microsoft.com/office/officeart/2008/layout/HorizontalMultiLevelHierarchy"/>
    <dgm:cxn modelId="{0F94EC32-C638-470C-945B-5CF37CE00CC6}" srcId="{D3D2D493-46D8-49D2-A828-5AF8FEB9621B}" destId="{12FE21A3-E271-49EF-AE13-4D8A5C2DE418}" srcOrd="0" destOrd="0" parTransId="{F7699A4A-0126-41A5-BDAD-F5A9A82AA663}" sibTransId="{EA1005EC-20CB-4BE7-BDAB-8CDE739FF208}"/>
    <dgm:cxn modelId="{4410463C-47B8-4BB6-8B6A-C4C68A6EC845}" type="presOf" srcId="{81619EE3-FB5C-49DF-B335-2045ED67A915}" destId="{56023105-7FDA-4E95-BAFB-D0FF6887BC72}" srcOrd="0" destOrd="0" presId="urn:microsoft.com/office/officeart/2008/layout/HorizontalMultiLevelHierarchy"/>
    <dgm:cxn modelId="{2001265F-4009-408B-8805-F80A1AD5B9B7}" srcId="{5E602512-D3AF-4EE4-9AA0-8BE400EE1B05}" destId="{37437CD2-1A24-4648-B51E-088A3E0730BF}" srcOrd="2" destOrd="0" parTransId="{2A7FA7F3-61A2-4374-AD25-A8FBE6C9FE2C}" sibTransId="{9DD36A13-F5EE-4190-9399-E355F0F553BE}"/>
    <dgm:cxn modelId="{31EAE544-A1AA-47DC-9228-A37311512AF4}" type="presOf" srcId="{04DE85ED-CE38-4BB7-AC7F-D182340FBA50}" destId="{6FA308AF-A900-4041-985E-166DF8B09A58}" srcOrd="0" destOrd="0" presId="urn:microsoft.com/office/officeart/2008/layout/HorizontalMultiLevelHierarchy"/>
    <dgm:cxn modelId="{29D03765-C0B9-4B59-AAE4-9B48ACB98C6C}" type="presOf" srcId="{12FE21A3-E271-49EF-AE13-4D8A5C2DE418}" destId="{C9F0CA8D-2148-4652-A1FC-8DB5C1F2446B}" srcOrd="0" destOrd="0" presId="urn:microsoft.com/office/officeart/2008/layout/HorizontalMultiLevelHierarchy"/>
    <dgm:cxn modelId="{FB1D1666-A66F-4920-BF1C-49A463F4ECD0}" srcId="{1ECCB73C-9DD9-4652-8D24-9CACC393768D}" destId="{5E602512-D3AF-4EE4-9AA0-8BE400EE1B05}" srcOrd="0" destOrd="0" parTransId="{FB75ED15-F70D-4E72-B90D-66CCEE6EDD3C}" sibTransId="{820A7F52-270E-4A7F-8A1A-A21A968C6806}"/>
    <dgm:cxn modelId="{4F471549-5F33-49D3-AC58-D4F9238B98DD}" type="presOf" srcId="{1ECCB73C-9DD9-4652-8D24-9CACC393768D}" destId="{C4F10DF4-6CDB-49D9-BE00-A23191F27D6C}" srcOrd="0" destOrd="0" presId="urn:microsoft.com/office/officeart/2008/layout/HorizontalMultiLevelHierarchy"/>
    <dgm:cxn modelId="{650A7D69-3A8B-425B-868A-AAB61B9EB28B}" type="presOf" srcId="{F7699A4A-0126-41A5-BDAD-F5A9A82AA663}" destId="{29C01CDC-FD25-43DC-A708-D07FD0AD3E8D}" srcOrd="1" destOrd="0" presId="urn:microsoft.com/office/officeart/2008/layout/HorizontalMultiLevelHierarchy"/>
    <dgm:cxn modelId="{BA7EDF52-5F52-4D28-9E7D-E038F965F0A9}" type="presOf" srcId="{4A1D9DDA-4FEA-4177-91D2-CA98E49369C8}" destId="{A635316B-BE37-4075-A9FF-2F96A0613F19}" srcOrd="0" destOrd="0" presId="urn:microsoft.com/office/officeart/2008/layout/HorizontalMultiLevelHierarchy"/>
    <dgm:cxn modelId="{124AE799-4C82-49F5-80A8-3072C526493E}" type="presOf" srcId="{37437CD2-1A24-4648-B51E-088A3E0730BF}" destId="{79102F1F-EB46-45E3-BD79-1132381B37C2}" srcOrd="0" destOrd="0" presId="urn:microsoft.com/office/officeart/2008/layout/HorizontalMultiLevelHierarchy"/>
    <dgm:cxn modelId="{901D1FA2-067A-4726-BBC4-8DDD1DD7920C}" type="presOf" srcId="{376CB977-04CB-4C17-93BB-38910B674956}" destId="{F33B203F-8BCF-4628-96CB-3DA8EAEF6603}" srcOrd="0" destOrd="0" presId="urn:microsoft.com/office/officeart/2008/layout/HorizontalMultiLevelHierarchy"/>
    <dgm:cxn modelId="{0C2642A3-0F6E-483B-BD8D-40E412BF1374}" type="presOf" srcId="{F7699A4A-0126-41A5-BDAD-F5A9A82AA663}" destId="{5C0BD97A-115F-4DC6-822C-9FCE8E6A12D5}" srcOrd="0" destOrd="0" presId="urn:microsoft.com/office/officeart/2008/layout/HorizontalMultiLevelHierarchy"/>
    <dgm:cxn modelId="{4EE9DEAC-98ED-42D1-A56B-88045C32750A}" type="presOf" srcId="{4CFB67CB-0C83-42C7-8D9B-82182892E78B}" destId="{C861A15A-F7E2-4766-9F3D-D7DB60666225}" srcOrd="1" destOrd="0" presId="urn:microsoft.com/office/officeart/2008/layout/HorizontalMultiLevelHierarchy"/>
    <dgm:cxn modelId="{BB9E47B1-9405-4DEB-B8CB-E24C5B515FDD}" type="presOf" srcId="{D3D2D493-46D8-49D2-A828-5AF8FEB9621B}" destId="{5033F466-1FE7-4149-ADA8-5B17A7659CFD}" srcOrd="0" destOrd="0" presId="urn:microsoft.com/office/officeart/2008/layout/HorizontalMultiLevelHierarchy"/>
    <dgm:cxn modelId="{DD7177C0-8947-44ED-94E4-8787B4B31465}" srcId="{37437CD2-1A24-4648-B51E-088A3E0730BF}" destId="{A270AF62-1149-46D1-B5DC-BD4EACDEC6A3}" srcOrd="0" destOrd="0" parTransId="{04DE85ED-CE38-4BB7-AC7F-D182340FBA50}" sibTransId="{83B8DBD6-2AC6-4593-8300-27E6B0C0C8D2}"/>
    <dgm:cxn modelId="{608AB6C0-AED0-44FD-AB6A-A6205E455D3D}" type="presOf" srcId="{5E602512-D3AF-4EE4-9AA0-8BE400EE1B05}" destId="{8138E58C-E6BA-4428-A9B8-316C585DCE7C}" srcOrd="0" destOrd="0" presId="urn:microsoft.com/office/officeart/2008/layout/HorizontalMultiLevelHierarchy"/>
    <dgm:cxn modelId="{6415F7C3-7F1F-41F9-98BB-25A9F85199C0}" type="presOf" srcId="{4CFB67CB-0C83-42C7-8D9B-82182892E78B}" destId="{D21CC3E0-9BDE-4D20-83EA-6490DC5884C4}" srcOrd="0" destOrd="0" presId="urn:microsoft.com/office/officeart/2008/layout/HorizontalMultiLevelHierarchy"/>
    <dgm:cxn modelId="{293D8DCB-2B45-4C7C-9CD0-470DA3CAE99F}" srcId="{5E602512-D3AF-4EE4-9AA0-8BE400EE1B05}" destId="{D3D2D493-46D8-49D2-A828-5AF8FEB9621B}" srcOrd="0" destOrd="0" parTransId="{6C2780D6-B547-4184-92A5-98DAF1AC4B79}" sibTransId="{129C18CB-91FB-43E9-90E7-8EA86577B94C}"/>
    <dgm:cxn modelId="{2A6024CD-9AAD-4A31-BCCE-23D5FD1FB6E8}" type="presOf" srcId="{2A7FA7F3-61A2-4374-AD25-A8FBE6C9FE2C}" destId="{9DAF19A2-4F83-4489-9A07-78FDD00DE4F3}" srcOrd="0" destOrd="0" presId="urn:microsoft.com/office/officeart/2008/layout/HorizontalMultiLevelHierarchy"/>
    <dgm:cxn modelId="{DB9B34EA-F3B7-4060-AD48-571A276AA016}" type="presOf" srcId="{6C2780D6-B547-4184-92A5-98DAF1AC4B79}" destId="{FCE84DE6-C255-4C0B-BA49-44E093868263}" srcOrd="1" destOrd="0" presId="urn:microsoft.com/office/officeart/2008/layout/HorizontalMultiLevelHierarchy"/>
    <dgm:cxn modelId="{4AA10D5D-4AB2-4E90-9A47-639DD7460D03}" type="presParOf" srcId="{C4F10DF4-6CDB-49D9-BE00-A23191F27D6C}" destId="{1FF325E1-C830-404D-93F3-F10267B596EC}" srcOrd="0" destOrd="0" presId="urn:microsoft.com/office/officeart/2008/layout/HorizontalMultiLevelHierarchy"/>
    <dgm:cxn modelId="{05AE8D8E-4A9F-4646-95D5-394174344802}" type="presParOf" srcId="{1FF325E1-C830-404D-93F3-F10267B596EC}" destId="{8138E58C-E6BA-4428-A9B8-316C585DCE7C}" srcOrd="0" destOrd="0" presId="urn:microsoft.com/office/officeart/2008/layout/HorizontalMultiLevelHierarchy"/>
    <dgm:cxn modelId="{302362B6-74E8-4AC2-92AB-FF24BD54FEFA}" type="presParOf" srcId="{1FF325E1-C830-404D-93F3-F10267B596EC}" destId="{E978CDF4-1C95-49BE-BD06-5E7DE93744D0}" srcOrd="1" destOrd="0" presId="urn:microsoft.com/office/officeart/2008/layout/HorizontalMultiLevelHierarchy"/>
    <dgm:cxn modelId="{EE0FE944-3569-429D-BB14-A4B203AAB783}" type="presParOf" srcId="{E978CDF4-1C95-49BE-BD06-5E7DE93744D0}" destId="{0FB0EE66-44A2-48D8-B34B-29B6DB5FEFA8}" srcOrd="0" destOrd="0" presId="urn:microsoft.com/office/officeart/2008/layout/HorizontalMultiLevelHierarchy"/>
    <dgm:cxn modelId="{A05B052A-6C4E-4E44-B261-940381AE4A15}" type="presParOf" srcId="{0FB0EE66-44A2-48D8-B34B-29B6DB5FEFA8}" destId="{FCE84DE6-C255-4C0B-BA49-44E093868263}" srcOrd="0" destOrd="0" presId="urn:microsoft.com/office/officeart/2008/layout/HorizontalMultiLevelHierarchy"/>
    <dgm:cxn modelId="{0B5EDC5C-0999-4819-85A1-AB58DB114E6D}" type="presParOf" srcId="{E978CDF4-1C95-49BE-BD06-5E7DE93744D0}" destId="{E87F0CAA-66B4-4D33-BCF4-115B5D27850B}" srcOrd="1" destOrd="0" presId="urn:microsoft.com/office/officeart/2008/layout/HorizontalMultiLevelHierarchy"/>
    <dgm:cxn modelId="{DD265130-037D-42A1-A4F1-7ED765F0D21B}" type="presParOf" srcId="{E87F0CAA-66B4-4D33-BCF4-115B5D27850B}" destId="{5033F466-1FE7-4149-ADA8-5B17A7659CFD}" srcOrd="0" destOrd="0" presId="urn:microsoft.com/office/officeart/2008/layout/HorizontalMultiLevelHierarchy"/>
    <dgm:cxn modelId="{86D054DC-406D-427B-9CC2-DB61D6C460A3}" type="presParOf" srcId="{E87F0CAA-66B4-4D33-BCF4-115B5D27850B}" destId="{94C0F14D-AC25-463A-B59D-EC07C81D559E}" srcOrd="1" destOrd="0" presId="urn:microsoft.com/office/officeart/2008/layout/HorizontalMultiLevelHierarchy"/>
    <dgm:cxn modelId="{9613B8F1-747F-4F30-A866-44B17969372F}" type="presParOf" srcId="{94C0F14D-AC25-463A-B59D-EC07C81D559E}" destId="{5C0BD97A-115F-4DC6-822C-9FCE8E6A12D5}" srcOrd="0" destOrd="0" presId="urn:microsoft.com/office/officeart/2008/layout/HorizontalMultiLevelHierarchy"/>
    <dgm:cxn modelId="{EE6F1F7F-9924-444D-81F3-4EDBC4891C7A}" type="presParOf" srcId="{5C0BD97A-115F-4DC6-822C-9FCE8E6A12D5}" destId="{29C01CDC-FD25-43DC-A708-D07FD0AD3E8D}" srcOrd="0" destOrd="0" presId="urn:microsoft.com/office/officeart/2008/layout/HorizontalMultiLevelHierarchy"/>
    <dgm:cxn modelId="{DD339060-26AA-4168-BAC2-DA2CDBE1DE03}" type="presParOf" srcId="{94C0F14D-AC25-463A-B59D-EC07C81D559E}" destId="{DB80CF25-6394-433E-9C05-4A3DB9C24F9A}" srcOrd="1" destOrd="0" presId="urn:microsoft.com/office/officeart/2008/layout/HorizontalMultiLevelHierarchy"/>
    <dgm:cxn modelId="{BE2707FC-9892-47C4-8CE2-ADCF49D2ADDD}" type="presParOf" srcId="{DB80CF25-6394-433E-9C05-4A3DB9C24F9A}" destId="{C9F0CA8D-2148-4652-A1FC-8DB5C1F2446B}" srcOrd="0" destOrd="0" presId="urn:microsoft.com/office/officeart/2008/layout/HorizontalMultiLevelHierarchy"/>
    <dgm:cxn modelId="{0A6F5E1D-7572-429F-8D49-F8C9A3AE868C}" type="presParOf" srcId="{DB80CF25-6394-433E-9C05-4A3DB9C24F9A}" destId="{31DC4C5B-5394-4DA0-9A52-045789F59C87}" srcOrd="1" destOrd="0" presId="urn:microsoft.com/office/officeart/2008/layout/HorizontalMultiLevelHierarchy"/>
    <dgm:cxn modelId="{C7C50355-99C7-4C2A-91BC-A4F383BBEC35}" type="presParOf" srcId="{E978CDF4-1C95-49BE-BD06-5E7DE93744D0}" destId="{D21CC3E0-9BDE-4D20-83EA-6490DC5884C4}" srcOrd="2" destOrd="0" presId="urn:microsoft.com/office/officeart/2008/layout/HorizontalMultiLevelHierarchy"/>
    <dgm:cxn modelId="{F5CB9A85-E6F8-41FE-B16B-980A20363D39}" type="presParOf" srcId="{D21CC3E0-9BDE-4D20-83EA-6490DC5884C4}" destId="{C861A15A-F7E2-4766-9F3D-D7DB60666225}" srcOrd="0" destOrd="0" presId="urn:microsoft.com/office/officeart/2008/layout/HorizontalMultiLevelHierarchy"/>
    <dgm:cxn modelId="{87CC37D5-1CF4-4581-BE10-4BEF1537A77A}" type="presParOf" srcId="{E978CDF4-1C95-49BE-BD06-5E7DE93744D0}" destId="{A71ABF93-289C-4AB0-ABFF-937FC1EE94B6}" srcOrd="3" destOrd="0" presId="urn:microsoft.com/office/officeart/2008/layout/HorizontalMultiLevelHierarchy"/>
    <dgm:cxn modelId="{733BC53B-B3FF-4795-97D4-284B62F7121D}" type="presParOf" srcId="{A71ABF93-289C-4AB0-ABFF-937FC1EE94B6}" destId="{F33B203F-8BCF-4628-96CB-3DA8EAEF6603}" srcOrd="0" destOrd="0" presId="urn:microsoft.com/office/officeart/2008/layout/HorizontalMultiLevelHierarchy"/>
    <dgm:cxn modelId="{31A30C02-C881-405A-8773-01E0871BE204}" type="presParOf" srcId="{A71ABF93-289C-4AB0-ABFF-937FC1EE94B6}" destId="{4FF44622-1B91-41F3-A158-57C0B69880D5}" srcOrd="1" destOrd="0" presId="urn:microsoft.com/office/officeart/2008/layout/HorizontalMultiLevelHierarchy"/>
    <dgm:cxn modelId="{22013FB5-E83C-49DD-9D26-EC44487AEEFB}" type="presParOf" srcId="{4FF44622-1B91-41F3-A158-57C0B69880D5}" destId="{A635316B-BE37-4075-A9FF-2F96A0613F19}" srcOrd="0" destOrd="0" presId="urn:microsoft.com/office/officeart/2008/layout/HorizontalMultiLevelHierarchy"/>
    <dgm:cxn modelId="{C7F7807B-7B8E-4DFB-AD60-F946AE8BEC4C}" type="presParOf" srcId="{A635316B-BE37-4075-A9FF-2F96A0613F19}" destId="{731BD78E-ADC6-40C1-A88D-D43F64E8FB7F}" srcOrd="0" destOrd="0" presId="urn:microsoft.com/office/officeart/2008/layout/HorizontalMultiLevelHierarchy"/>
    <dgm:cxn modelId="{C152A1B8-644B-439F-9B54-7A71C8788633}" type="presParOf" srcId="{4FF44622-1B91-41F3-A158-57C0B69880D5}" destId="{2E7EF800-0BD0-426A-A1E2-DB5F875A459A}" srcOrd="1" destOrd="0" presId="urn:microsoft.com/office/officeart/2008/layout/HorizontalMultiLevelHierarchy"/>
    <dgm:cxn modelId="{41298842-4653-4543-96B9-C3526EBBA0C8}" type="presParOf" srcId="{2E7EF800-0BD0-426A-A1E2-DB5F875A459A}" destId="{56023105-7FDA-4E95-BAFB-D0FF6887BC72}" srcOrd="0" destOrd="0" presId="urn:microsoft.com/office/officeart/2008/layout/HorizontalMultiLevelHierarchy"/>
    <dgm:cxn modelId="{6A4C006D-0CA7-4009-868A-196808CC398C}" type="presParOf" srcId="{2E7EF800-0BD0-426A-A1E2-DB5F875A459A}" destId="{077FEC81-E11D-4E75-8DA8-9E4575A24B55}" srcOrd="1" destOrd="0" presId="urn:microsoft.com/office/officeart/2008/layout/HorizontalMultiLevelHierarchy"/>
    <dgm:cxn modelId="{10363093-50A0-40A3-B1FB-79ABF4E2E7CF}" type="presParOf" srcId="{E978CDF4-1C95-49BE-BD06-5E7DE93744D0}" destId="{9DAF19A2-4F83-4489-9A07-78FDD00DE4F3}" srcOrd="4" destOrd="0" presId="urn:microsoft.com/office/officeart/2008/layout/HorizontalMultiLevelHierarchy"/>
    <dgm:cxn modelId="{90A10B95-DA98-4A37-980B-C9C9969DE9FF}" type="presParOf" srcId="{9DAF19A2-4F83-4489-9A07-78FDD00DE4F3}" destId="{E2AC8031-9750-42EF-8DD6-A4C877836C74}" srcOrd="0" destOrd="0" presId="urn:microsoft.com/office/officeart/2008/layout/HorizontalMultiLevelHierarchy"/>
    <dgm:cxn modelId="{56D5D09B-C968-4C8A-B7E4-F10766D50963}" type="presParOf" srcId="{E978CDF4-1C95-49BE-BD06-5E7DE93744D0}" destId="{5B19CDFD-9B24-40C2-A065-7D872F6E9B9A}" srcOrd="5" destOrd="0" presId="urn:microsoft.com/office/officeart/2008/layout/HorizontalMultiLevelHierarchy"/>
    <dgm:cxn modelId="{A152200C-33BE-46A0-B8BE-FBA973D2208E}" type="presParOf" srcId="{5B19CDFD-9B24-40C2-A065-7D872F6E9B9A}" destId="{79102F1F-EB46-45E3-BD79-1132381B37C2}" srcOrd="0" destOrd="0" presId="urn:microsoft.com/office/officeart/2008/layout/HorizontalMultiLevelHierarchy"/>
    <dgm:cxn modelId="{E618683D-2275-4547-9009-BBE8F8D5FF9B}" type="presParOf" srcId="{5B19CDFD-9B24-40C2-A065-7D872F6E9B9A}" destId="{D8AFDD30-7E35-4CFC-9653-3D1F69411EE2}" srcOrd="1" destOrd="0" presId="urn:microsoft.com/office/officeart/2008/layout/HorizontalMultiLevelHierarchy"/>
    <dgm:cxn modelId="{09ADBC46-74BB-4ACD-A12C-CED965D1F699}" type="presParOf" srcId="{D8AFDD30-7E35-4CFC-9653-3D1F69411EE2}" destId="{6FA308AF-A900-4041-985E-166DF8B09A58}" srcOrd="0" destOrd="0" presId="urn:microsoft.com/office/officeart/2008/layout/HorizontalMultiLevelHierarchy"/>
    <dgm:cxn modelId="{A5ABE3F6-62B0-40D0-A63B-C0DFF2302381}" type="presParOf" srcId="{6FA308AF-A900-4041-985E-166DF8B09A58}" destId="{B91444BD-1E81-4EA5-BC82-87EBC3DACAC7}" srcOrd="0" destOrd="0" presId="urn:microsoft.com/office/officeart/2008/layout/HorizontalMultiLevelHierarchy"/>
    <dgm:cxn modelId="{FA8E7C75-3DEA-444D-8566-7D5A8B949EC0}" type="presParOf" srcId="{D8AFDD30-7E35-4CFC-9653-3D1F69411EE2}" destId="{C1498543-B30A-479A-AC24-C330D26EAD15}" srcOrd="1" destOrd="0" presId="urn:microsoft.com/office/officeart/2008/layout/HorizontalMultiLevelHierarchy"/>
    <dgm:cxn modelId="{D9DAC2C6-FF5B-49EB-A965-8856BBB9C7AF}" type="presParOf" srcId="{C1498543-B30A-479A-AC24-C330D26EAD15}" destId="{C4D0ABC5-229B-4C64-8CEA-7ED52030A8DB}" srcOrd="0" destOrd="0" presId="urn:microsoft.com/office/officeart/2008/layout/HorizontalMultiLevelHierarchy"/>
    <dgm:cxn modelId="{B1872C88-0307-4A92-A29A-5D0BC536D7BC}" type="presParOf" srcId="{C1498543-B30A-479A-AC24-C330D26EAD15}" destId="{671BFDFA-4C7E-4480-B9D2-9CF3A417E68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A308AF-A900-4041-985E-166DF8B09A58}">
      <dsp:nvSpPr>
        <dsp:cNvPr id="0" name=""/>
        <dsp:cNvSpPr/>
      </dsp:nvSpPr>
      <dsp:spPr>
        <a:xfrm>
          <a:off x="5544622" y="5351717"/>
          <a:ext cx="78425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84253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917143" y="5377830"/>
        <a:ext cx="39212" cy="39212"/>
      </dsp:txXfrm>
    </dsp:sp>
    <dsp:sp modelId="{9DAF19A2-4F83-4489-9A07-78FDD00DE4F3}">
      <dsp:nvSpPr>
        <dsp:cNvPr id="0" name=""/>
        <dsp:cNvSpPr/>
      </dsp:nvSpPr>
      <dsp:spPr>
        <a:xfrm>
          <a:off x="1195585" y="3394710"/>
          <a:ext cx="784253" cy="20027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92126" y="0"/>
              </a:lnTo>
              <a:lnTo>
                <a:pt x="392126" y="2002727"/>
              </a:lnTo>
              <a:lnTo>
                <a:pt x="784253" y="20027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/>
        </a:p>
      </dsp:txBody>
      <dsp:txXfrm>
        <a:off x="1533941" y="4342303"/>
        <a:ext cx="107540" cy="107540"/>
      </dsp:txXfrm>
    </dsp:sp>
    <dsp:sp modelId="{A635316B-BE37-4075-A9FF-2F96A0613F19}">
      <dsp:nvSpPr>
        <dsp:cNvPr id="0" name=""/>
        <dsp:cNvSpPr/>
      </dsp:nvSpPr>
      <dsp:spPr>
        <a:xfrm>
          <a:off x="5544622" y="3406768"/>
          <a:ext cx="78425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84253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917143" y="3432882"/>
        <a:ext cx="39212" cy="39212"/>
      </dsp:txXfrm>
    </dsp:sp>
    <dsp:sp modelId="{D21CC3E0-9BDE-4D20-83EA-6490DC5884C4}">
      <dsp:nvSpPr>
        <dsp:cNvPr id="0" name=""/>
        <dsp:cNvSpPr/>
      </dsp:nvSpPr>
      <dsp:spPr>
        <a:xfrm>
          <a:off x="1195585" y="3348990"/>
          <a:ext cx="78425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92126" y="45720"/>
              </a:lnTo>
              <a:lnTo>
                <a:pt x="392126" y="103498"/>
              </a:lnTo>
              <a:lnTo>
                <a:pt x="784253" y="1034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568052" y="3375050"/>
        <a:ext cx="39318" cy="39318"/>
      </dsp:txXfrm>
    </dsp:sp>
    <dsp:sp modelId="{5C0BD97A-115F-4DC6-822C-9FCE8E6A12D5}">
      <dsp:nvSpPr>
        <dsp:cNvPr id="0" name=""/>
        <dsp:cNvSpPr/>
      </dsp:nvSpPr>
      <dsp:spPr>
        <a:xfrm>
          <a:off x="5544622" y="1253276"/>
          <a:ext cx="78425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84253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917143" y="1279389"/>
        <a:ext cx="39212" cy="39212"/>
      </dsp:txXfrm>
    </dsp:sp>
    <dsp:sp modelId="{0FB0EE66-44A2-48D8-B34B-29B6DB5FEFA8}">
      <dsp:nvSpPr>
        <dsp:cNvPr id="0" name=""/>
        <dsp:cNvSpPr/>
      </dsp:nvSpPr>
      <dsp:spPr>
        <a:xfrm>
          <a:off x="1195585" y="1298996"/>
          <a:ext cx="784253" cy="2095713"/>
        </a:xfrm>
        <a:custGeom>
          <a:avLst/>
          <a:gdLst/>
          <a:ahLst/>
          <a:cxnLst/>
          <a:rect l="0" t="0" r="0" b="0"/>
          <a:pathLst>
            <a:path>
              <a:moveTo>
                <a:pt x="0" y="2095713"/>
              </a:moveTo>
              <a:lnTo>
                <a:pt x="392126" y="2095713"/>
              </a:lnTo>
              <a:lnTo>
                <a:pt x="392126" y="0"/>
              </a:lnTo>
              <a:lnTo>
                <a:pt x="78425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/>
        </a:p>
      </dsp:txBody>
      <dsp:txXfrm>
        <a:off x="1531770" y="2290911"/>
        <a:ext cx="111882" cy="111882"/>
      </dsp:txXfrm>
    </dsp:sp>
    <dsp:sp modelId="{8138E58C-E6BA-4428-A9B8-316C585DCE7C}">
      <dsp:nvSpPr>
        <dsp:cNvPr id="0" name=""/>
        <dsp:cNvSpPr/>
      </dsp:nvSpPr>
      <dsp:spPr>
        <a:xfrm rot="16200000">
          <a:off x="-2375177" y="2796955"/>
          <a:ext cx="5946016" cy="11955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800" kern="1200" dirty="0"/>
            <a:t>Способы применения</a:t>
          </a:r>
        </a:p>
      </dsp:txBody>
      <dsp:txXfrm>
        <a:off x="-2375177" y="2796955"/>
        <a:ext cx="5946016" cy="1195508"/>
      </dsp:txXfrm>
    </dsp:sp>
    <dsp:sp modelId="{5033F466-1FE7-4149-ADA8-5B17A7659CFD}">
      <dsp:nvSpPr>
        <dsp:cNvPr id="0" name=""/>
        <dsp:cNvSpPr/>
      </dsp:nvSpPr>
      <dsp:spPr>
        <a:xfrm>
          <a:off x="1979838" y="755583"/>
          <a:ext cx="3564784" cy="1086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/>
            <a:t>Дефектоскопия</a:t>
          </a:r>
        </a:p>
      </dsp:txBody>
      <dsp:txXfrm>
        <a:off x="1979838" y="755583"/>
        <a:ext cx="3564784" cy="1086824"/>
      </dsp:txXfrm>
    </dsp:sp>
    <dsp:sp modelId="{C9F0CA8D-2148-4652-A1FC-8DB5C1F2446B}">
      <dsp:nvSpPr>
        <dsp:cNvPr id="0" name=""/>
        <dsp:cNvSpPr/>
      </dsp:nvSpPr>
      <dsp:spPr>
        <a:xfrm>
          <a:off x="6328876" y="423824"/>
          <a:ext cx="5741126" cy="17503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Определение поверхностных дефектов типа нарушений сплошности металла в ферромагнитных изделиях</a:t>
          </a:r>
        </a:p>
      </dsp:txBody>
      <dsp:txXfrm>
        <a:off x="6328876" y="423824"/>
        <a:ext cx="5741126" cy="1750343"/>
      </dsp:txXfrm>
    </dsp:sp>
    <dsp:sp modelId="{F33B203F-8BCF-4628-96CB-3DA8EAEF6603}">
      <dsp:nvSpPr>
        <dsp:cNvPr id="0" name=""/>
        <dsp:cNvSpPr/>
      </dsp:nvSpPr>
      <dsp:spPr>
        <a:xfrm>
          <a:off x="1979838" y="2909076"/>
          <a:ext cx="3564784" cy="1086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/>
            <a:t>Измерения толщины</a:t>
          </a:r>
        </a:p>
      </dsp:txBody>
      <dsp:txXfrm>
        <a:off x="1979838" y="2909076"/>
        <a:ext cx="3564784" cy="1086824"/>
      </dsp:txXfrm>
    </dsp:sp>
    <dsp:sp modelId="{56023105-7FDA-4E95-BAFB-D0FF6887BC72}">
      <dsp:nvSpPr>
        <dsp:cNvPr id="0" name=""/>
        <dsp:cNvSpPr/>
      </dsp:nvSpPr>
      <dsp:spPr>
        <a:xfrm>
          <a:off x="6328876" y="2577317"/>
          <a:ext cx="5741126" cy="17503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Определение толщины немагнитных и слабомагнитных покрытий на ферромагнитных изделиях, толщины азотированного и цементированного слоев, слоя поверхностной закалки</a:t>
          </a:r>
        </a:p>
      </dsp:txBody>
      <dsp:txXfrm>
        <a:off x="6328876" y="2577317"/>
        <a:ext cx="5741126" cy="1750343"/>
      </dsp:txXfrm>
    </dsp:sp>
    <dsp:sp modelId="{79102F1F-EB46-45E3-BD79-1132381B37C2}">
      <dsp:nvSpPr>
        <dsp:cNvPr id="0" name=""/>
        <dsp:cNvSpPr/>
      </dsp:nvSpPr>
      <dsp:spPr>
        <a:xfrm>
          <a:off x="1979838" y="4761038"/>
          <a:ext cx="3564784" cy="12727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Контроль структуры и механических свойств</a:t>
          </a:r>
        </a:p>
      </dsp:txBody>
      <dsp:txXfrm>
        <a:off x="1979838" y="4761038"/>
        <a:ext cx="3564784" cy="1272797"/>
      </dsp:txXfrm>
    </dsp:sp>
    <dsp:sp modelId="{C4D0ABC5-229B-4C64-8CEA-7ED52030A8DB}">
      <dsp:nvSpPr>
        <dsp:cNvPr id="0" name=""/>
        <dsp:cNvSpPr/>
      </dsp:nvSpPr>
      <dsp:spPr>
        <a:xfrm>
          <a:off x="6328876" y="4522265"/>
          <a:ext cx="5741126" cy="17503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Определения качества термообработки, количества магнитной фазы в немагнитных сплавах, механических характеристик ферромагнитных сталей, остаточного аустенита, магнитной анизотропии</a:t>
          </a:r>
        </a:p>
      </dsp:txBody>
      <dsp:txXfrm>
        <a:off x="6328876" y="4522265"/>
        <a:ext cx="5741126" cy="17503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DC524-D7E0-4E25-BA99-8C9023DB1F40}" type="datetimeFigureOut">
              <a:rPr lang="ru-RU" smtClean="0"/>
              <a:pPr/>
              <a:t>вт 27.03.18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EF18D-7981-45F0-B408-1DADF7F7EE2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EF18D-7981-45F0-B408-1DADF7F7EE2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EF18D-7981-45F0-B408-1DADF7F7EE2E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310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основные области применения методов магнитной </a:t>
            </a:r>
            <a:r>
              <a:rPr lang="ru-RU" dirty="0" err="1"/>
              <a:t>структуроскопии</a:t>
            </a:r>
            <a:r>
              <a:rPr lang="ru-RU" dirty="0"/>
              <a:t>: </a:t>
            </a:r>
          </a:p>
          <a:p>
            <a:r>
              <a:rPr lang="ru-RU" dirty="0"/>
              <a:t>• определение структурного состояния и механических свойств холодно- и </a:t>
            </a:r>
            <a:r>
              <a:rPr lang="ru-RU" dirty="0" err="1"/>
              <a:t>горячекатанных</a:t>
            </a:r>
            <a:r>
              <a:rPr lang="ru-RU" dirty="0"/>
              <a:t> сталей; </a:t>
            </a:r>
          </a:p>
          <a:p>
            <a:r>
              <a:rPr lang="ru-RU" dirty="0"/>
              <a:t>• контроль структурного состояния и прочностных характеристик </a:t>
            </a:r>
            <a:r>
              <a:rPr lang="ru-RU" dirty="0" err="1"/>
              <a:t>объемнотермообработанных</a:t>
            </a:r>
            <a:r>
              <a:rPr lang="ru-RU" dirty="0"/>
              <a:t> стальных и чугунных изделий (отжиг, нормализация, закалка, отпуск и старение); </a:t>
            </a:r>
          </a:p>
          <a:p>
            <a:r>
              <a:rPr lang="ru-RU" dirty="0"/>
              <a:t>• определение фазового состава и пористости, выявление пара- и ферромагнитных участков с различающимися физическими свойствами в литых, металлокерамических изделиях и сварных соединениях; </a:t>
            </a:r>
          </a:p>
          <a:p>
            <a:r>
              <a:rPr lang="ru-RU" dirty="0"/>
              <a:t>• оценка напряженного состояния и его изменений в материалах и конструкциях после термической обработки и пластического деформирования, а также в процессе эксплуатации; </a:t>
            </a:r>
          </a:p>
          <a:p>
            <a:r>
              <a:rPr lang="ru-RU" dirty="0"/>
              <a:t>• выявление кристаллографической текстуры, анизотропии механических свойств при пластическом деформировании листового проката; </a:t>
            </a:r>
          </a:p>
          <a:p>
            <a:r>
              <a:rPr lang="ru-RU" dirty="0"/>
              <a:t>• контроль структуры, физико-механических свойств и толщины упрочненного слоя после обработки изделий различными методами (закалка ТВЧ, </a:t>
            </a:r>
            <a:r>
              <a:rPr lang="ru-RU" dirty="0" err="1"/>
              <a:t>химикотермическая</a:t>
            </a:r>
            <a:r>
              <a:rPr lang="ru-RU" dirty="0"/>
              <a:t> обработка, упрочнение концентрированными потоками энергии, </a:t>
            </a:r>
            <a:r>
              <a:rPr lang="ru-RU" dirty="0" err="1"/>
              <a:t>виброупрочнение</a:t>
            </a:r>
            <a:r>
              <a:rPr lang="ru-RU" dirty="0"/>
              <a:t>, обезуглероживание в стали и </a:t>
            </a:r>
            <a:r>
              <a:rPr lang="ru-RU" dirty="0" err="1"/>
              <a:t>отбел</a:t>
            </a:r>
            <a:r>
              <a:rPr lang="ru-RU" dirty="0"/>
              <a:t> в чугуне); </a:t>
            </a:r>
          </a:p>
          <a:p>
            <a:r>
              <a:rPr lang="ru-RU" dirty="0"/>
              <a:t>• сортировка изделий по маркам, качественная оценка содержания основных легирующих элементов;</a:t>
            </a:r>
          </a:p>
          <a:p>
            <a:r>
              <a:rPr lang="ru-RU" dirty="0"/>
              <a:t>• определение кристаллографической структуры.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EF18D-7981-45F0-B408-1DADF7F7EE2E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911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Элементарные ячейки </a:t>
            </a:r>
            <a:r>
              <a:rPr lang="ru-RU" dirty="0" err="1"/>
              <a:t>Fe</a:t>
            </a:r>
            <a:r>
              <a:rPr lang="ru-RU" dirty="0"/>
              <a:t> (a), </a:t>
            </a:r>
            <a:r>
              <a:rPr lang="ru-RU" dirty="0" err="1"/>
              <a:t>Ni</a:t>
            </a:r>
            <a:r>
              <a:rPr lang="ru-RU" dirty="0"/>
              <a:t> (б), Со (в) и кривые намагничивания вдоль кристаллографических осей трудного - [1010]. Зависимость процессов намагничивания от кристаллографических </a:t>
            </a:r>
          </a:p>
          <a:p>
            <a:r>
              <a:rPr lang="ru-RU" dirty="0"/>
              <a:t>направлений можно проследить на примере кривых намагничивания для </a:t>
            </a:r>
            <a:r>
              <a:rPr lang="ru-RU" dirty="0" err="1"/>
              <a:t>Fe</a:t>
            </a:r>
            <a:r>
              <a:rPr lang="ru-RU" dirty="0"/>
              <a:t>, </a:t>
            </a:r>
            <a:r>
              <a:rPr lang="ru-RU" dirty="0" err="1"/>
              <a:t>Ni</a:t>
            </a:r>
            <a:r>
              <a:rPr lang="ru-RU" dirty="0"/>
              <a:t> и Со (см. рис. 1.18). </a:t>
            </a:r>
          </a:p>
          <a:p>
            <a:endParaRPr lang="ru-RU" dirty="0"/>
          </a:p>
          <a:p>
            <a:r>
              <a:rPr lang="ru-RU" dirty="0"/>
              <a:t>При прокатке металла или  направленной кристаллизации и рекристаллизации возникает текстура, которая приводит к появлению анизотропии магнитных свойств, поэтому результаты измерения магнитных параметров, связанных с магнитной анизотропией, можно использовать для анализа текстуры и физико-механических свойств металла в различных направлениях. При образовании твердых растворов внедрения решетка может быть сильно искажена, что также может привести к анизотропии магнитных свойств. Примером служит мартенсит, имеющий тетрагональную объёмно-центрированную решетку.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4EF18D-7981-45F0-B408-1DADF7F7EE2E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903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16134-34BA-4EC6-8624-6098ED9D01ED}" type="datetime1">
              <a:rPr lang="ru-RU" smtClean="0"/>
              <a:t>вт 27.03.18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05DA-310F-4FCE-A275-4FFA91410C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1A5B-9C45-4280-AD65-4BD457419423}" type="datetime1">
              <a:rPr lang="ru-RU" smtClean="0"/>
              <a:t>вт 27.03.18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05DA-310F-4FCE-A275-4FFA91410C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CD20E-3B42-4FDA-AAA2-8CF7A5FEA88F}" type="datetime1">
              <a:rPr lang="ru-RU" smtClean="0"/>
              <a:t>вт 27.03.18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05DA-310F-4FCE-A275-4FFA91410C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7F96C-42DA-4292-9929-9FCC206AF21F}" type="datetime1">
              <a:rPr lang="ru-RU" smtClean="0"/>
              <a:t>вт 27.03.18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05DA-310F-4FCE-A275-4FFA91410C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4DCFA-F107-46B0-98AE-4451C292DE3D}" type="datetime1">
              <a:rPr lang="ru-RU" smtClean="0"/>
              <a:t>вт 27.03.18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05DA-310F-4FCE-A275-4FFA91410C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7D846-0608-4210-9CC8-252BD14072B3}" type="datetime1">
              <a:rPr lang="ru-RU" smtClean="0"/>
              <a:t>вт 27.03.18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05DA-310F-4FCE-A275-4FFA91410C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C8840-2BA4-420F-B9CD-057BAA3E120B}" type="datetime1">
              <a:rPr lang="ru-RU" smtClean="0"/>
              <a:t>вт 27.03.18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05DA-310F-4FCE-A275-4FFA91410C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AE06-29E1-458C-9E42-063A5FC289A1}" type="datetime1">
              <a:rPr lang="ru-RU" smtClean="0"/>
              <a:t>вт 27.03.18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05DA-310F-4FCE-A275-4FFA91410C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FD886-6FB4-4D8E-8890-A36D3C2049E8}" type="datetime1">
              <a:rPr lang="ru-RU" smtClean="0"/>
              <a:t>вт 27.03.18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05DA-310F-4FCE-A275-4FFA91410C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C6E0-8633-4F99-A1EC-39C623427B11}" type="datetime1">
              <a:rPr lang="ru-RU" smtClean="0"/>
              <a:t>вт 27.03.18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05DA-310F-4FCE-A275-4FFA91410C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76BF-6DE2-4A85-8A70-BF967B9CDCC5}" type="datetime1">
              <a:rPr lang="ru-RU" smtClean="0"/>
              <a:t>вт 27.03.18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A05DA-310F-4FCE-A275-4FFA91410C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8E06A-7F97-4A63-A3F5-8CD28C979149}" type="datetime1">
              <a:rPr lang="ru-RU" smtClean="0"/>
              <a:t>вт 27.03.18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A05DA-310F-4FCE-A275-4FFA91410C5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Рисунок 10" descr="bok3_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159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28448" y="563165"/>
            <a:ext cx="1708842" cy="849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647728" y="181224"/>
            <a:ext cx="56946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i="1" dirty="0">
                <a:latin typeface="PT Sans" pitchFamily="34" charset="-52"/>
                <a:ea typeface="PT Sans" pitchFamily="34" charset="-52"/>
                <a:cs typeface="Times New Roman" pitchFamily="18" charset="0"/>
              </a:rPr>
              <a:t>Санкт-Петербургский политехнический университет</a:t>
            </a:r>
          </a:p>
          <a:p>
            <a:pPr algn="ctr"/>
            <a:r>
              <a:rPr lang="ru-RU" i="1" dirty="0">
                <a:latin typeface="PT Sans" pitchFamily="34" charset="-52"/>
                <a:ea typeface="PT Sans" pitchFamily="34" charset="-52"/>
                <a:cs typeface="Times New Roman" pitchFamily="18" charset="0"/>
              </a:rPr>
              <a:t> Петра Великого</a:t>
            </a:r>
          </a:p>
          <a:p>
            <a:pPr algn="ctr"/>
            <a:endParaRPr lang="ru-RU" i="1" dirty="0">
              <a:latin typeface="PT Sans" pitchFamily="34" charset="-52"/>
              <a:ea typeface="PT Sans" pitchFamily="34" charset="-52"/>
              <a:cs typeface="Times New Roman" pitchFamily="18" charset="0"/>
            </a:endParaRPr>
          </a:p>
          <a:p>
            <a:pPr algn="ctr"/>
            <a:r>
              <a:rPr lang="ru-RU" i="1" dirty="0">
                <a:latin typeface="PT Sans" pitchFamily="34" charset="-52"/>
                <a:ea typeface="PT Sans" pitchFamily="34" charset="-52"/>
                <a:cs typeface="Times New Roman" pitchFamily="18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22638" y="2579054"/>
            <a:ext cx="73448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Магнитные методы неразрушающего контроля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93550" y="4869160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1044000"/>
            <a:r>
              <a:rPr lang="ru-RU" dirty="0"/>
              <a:t>Сидоров Н.</a:t>
            </a:r>
          </a:p>
          <a:p>
            <a:pPr lvl="1" indent="1044000"/>
            <a:r>
              <a:rPr lang="ru-RU" dirty="0"/>
              <a:t>гр. 13346/7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59968" y="6386290"/>
            <a:ext cx="1270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/>
              <a:t>Санкт-Петербург</a:t>
            </a:r>
          </a:p>
          <a:p>
            <a:pPr algn="ctr"/>
            <a:r>
              <a:rPr lang="ru-RU" sz="1200" dirty="0"/>
              <a:t>201</a:t>
            </a:r>
            <a:r>
              <a:rPr lang="en-US" sz="1200" dirty="0"/>
              <a:t>8</a:t>
            </a:r>
            <a:r>
              <a:rPr lang="ru-RU" sz="1200" dirty="0"/>
              <a:t>г.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Рисунок 10" descr="bok3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959" y="0"/>
            <a:ext cx="2159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7798" y="563165"/>
            <a:ext cx="1708842" cy="849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575720" y="121292"/>
            <a:ext cx="56946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i="1" dirty="0">
                <a:latin typeface="PT Sans" pitchFamily="34" charset="-52"/>
                <a:ea typeface="PT Sans" pitchFamily="34" charset="-52"/>
                <a:cs typeface="Times New Roman" pitchFamily="18" charset="0"/>
              </a:rPr>
              <a:t>Санкт-Петербургский политехнический университет</a:t>
            </a:r>
          </a:p>
          <a:p>
            <a:pPr algn="ctr"/>
            <a:r>
              <a:rPr lang="ru-RU" i="1" dirty="0">
                <a:latin typeface="PT Sans" pitchFamily="34" charset="-52"/>
                <a:ea typeface="PT Sans" pitchFamily="34" charset="-52"/>
                <a:cs typeface="Times New Roman" pitchFamily="18" charset="0"/>
              </a:rPr>
              <a:t> Петра Великого</a:t>
            </a:r>
          </a:p>
          <a:p>
            <a:pPr algn="ctr"/>
            <a:endParaRPr lang="ru-RU" i="1" dirty="0">
              <a:latin typeface="PT Sans" pitchFamily="34" charset="-52"/>
              <a:ea typeface="PT Sans" pitchFamily="34" charset="-52"/>
              <a:cs typeface="Times New Roman" pitchFamily="18" charset="0"/>
            </a:endParaRPr>
          </a:p>
          <a:p>
            <a:pPr algn="ctr"/>
            <a:r>
              <a:rPr lang="ru-RU" i="1" dirty="0">
                <a:latin typeface="PT Sans" pitchFamily="34" charset="-52"/>
                <a:ea typeface="PT Sans" pitchFamily="34" charset="-52"/>
                <a:cs typeface="Times New Roman" pitchFamily="18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D726A0-0646-48DB-ADCF-886583CF020E}"/>
              </a:ext>
            </a:extLst>
          </p:cNvPr>
          <p:cNvSpPr txBox="1"/>
          <p:nvPr/>
        </p:nvSpPr>
        <p:spPr>
          <a:xfrm>
            <a:off x="4524890" y="967678"/>
            <a:ext cx="37962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/>
              <a:t>Классификация магнитных МНК</a:t>
            </a:r>
          </a:p>
          <a:p>
            <a:pPr algn="ctr"/>
            <a:r>
              <a:rPr lang="ru-RU" sz="2000" b="1" dirty="0"/>
              <a:t>по ГОСТ 18353-79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D8FA59B-649B-40AA-B2CF-3CC5C08825A1}"/>
              </a:ext>
            </a:extLst>
          </p:cNvPr>
          <p:cNvSpPr/>
          <p:nvPr/>
        </p:nvSpPr>
        <p:spPr>
          <a:xfrm>
            <a:off x="2894646" y="1844824"/>
            <a:ext cx="7056784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По первичному информативному параметру: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Коэрцитивной силы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Намагниченности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Остаточной индукции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Магнитной проницаемости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Напряженности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Эффект </a:t>
            </a:r>
            <a:r>
              <a:rPr lang="ru-RU" dirty="0" err="1"/>
              <a:t>Баркгаузена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r>
              <a:rPr lang="ru-RU" b="1" dirty="0"/>
              <a:t>По способу получения первичной информации: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Магнитопорошковый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Индукционный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Феррозондовый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Эффекта Холла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Магнитографический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/>
              <a:t>Пондеромоторный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/>
              <a:t>Магниторезисторный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2584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Группа 58">
            <a:extLst>
              <a:ext uri="{FF2B5EF4-FFF2-40B4-BE49-F238E27FC236}">
                <a16:creationId xmlns:a16="http://schemas.microsoft.com/office/drawing/2014/main" id="{87239896-F89B-457D-BB80-F54A6F879AF7}"/>
              </a:ext>
            </a:extLst>
          </p:cNvPr>
          <p:cNvGrpSpPr/>
          <p:nvPr/>
        </p:nvGrpSpPr>
        <p:grpSpPr>
          <a:xfrm>
            <a:off x="119393" y="111769"/>
            <a:ext cx="11864304" cy="6557591"/>
            <a:chOff x="119393" y="2682"/>
            <a:chExt cx="11864304" cy="6554909"/>
          </a:xfrm>
        </p:grpSpPr>
        <p:sp>
          <p:nvSpPr>
            <p:cNvPr id="60" name="Полилиния: фигура 59">
              <a:extLst>
                <a:ext uri="{FF2B5EF4-FFF2-40B4-BE49-F238E27FC236}">
                  <a16:creationId xmlns:a16="http://schemas.microsoft.com/office/drawing/2014/main" id="{4CA73785-E8BA-46E5-9D0A-1FDCDD48EABA}"/>
                </a:ext>
              </a:extLst>
            </p:cNvPr>
            <p:cNvSpPr/>
            <p:nvPr/>
          </p:nvSpPr>
          <p:spPr>
            <a:xfrm>
              <a:off x="119393" y="2682"/>
              <a:ext cx="11843884" cy="1597297"/>
            </a:xfrm>
            <a:custGeom>
              <a:avLst/>
              <a:gdLst>
                <a:gd name="connsiteX0" fmla="*/ 0 w 11843884"/>
                <a:gd name="connsiteY0" fmla="*/ 159730 h 1597297"/>
                <a:gd name="connsiteX1" fmla="*/ 159730 w 11843884"/>
                <a:gd name="connsiteY1" fmla="*/ 0 h 1597297"/>
                <a:gd name="connsiteX2" fmla="*/ 11684154 w 11843884"/>
                <a:gd name="connsiteY2" fmla="*/ 0 h 1597297"/>
                <a:gd name="connsiteX3" fmla="*/ 11843884 w 11843884"/>
                <a:gd name="connsiteY3" fmla="*/ 159730 h 1597297"/>
                <a:gd name="connsiteX4" fmla="*/ 11843884 w 11843884"/>
                <a:gd name="connsiteY4" fmla="*/ 1437567 h 1597297"/>
                <a:gd name="connsiteX5" fmla="*/ 11684154 w 11843884"/>
                <a:gd name="connsiteY5" fmla="*/ 1597297 h 1597297"/>
                <a:gd name="connsiteX6" fmla="*/ 159730 w 11843884"/>
                <a:gd name="connsiteY6" fmla="*/ 1597297 h 1597297"/>
                <a:gd name="connsiteX7" fmla="*/ 0 w 11843884"/>
                <a:gd name="connsiteY7" fmla="*/ 1437567 h 1597297"/>
                <a:gd name="connsiteX8" fmla="*/ 0 w 11843884"/>
                <a:gd name="connsiteY8" fmla="*/ 159730 h 1597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843884" h="1597297">
                  <a:moveTo>
                    <a:pt x="0" y="159730"/>
                  </a:moveTo>
                  <a:cubicBezTo>
                    <a:pt x="0" y="71514"/>
                    <a:pt x="71514" y="0"/>
                    <a:pt x="159730" y="0"/>
                  </a:cubicBezTo>
                  <a:lnTo>
                    <a:pt x="11684154" y="0"/>
                  </a:lnTo>
                  <a:cubicBezTo>
                    <a:pt x="11772370" y="0"/>
                    <a:pt x="11843884" y="71514"/>
                    <a:pt x="11843884" y="159730"/>
                  </a:cubicBezTo>
                  <a:lnTo>
                    <a:pt x="11843884" y="1437567"/>
                  </a:lnTo>
                  <a:cubicBezTo>
                    <a:pt x="11843884" y="1525783"/>
                    <a:pt x="11772370" y="1597297"/>
                    <a:pt x="11684154" y="1597297"/>
                  </a:cubicBezTo>
                  <a:lnTo>
                    <a:pt x="159730" y="1597297"/>
                  </a:lnTo>
                  <a:cubicBezTo>
                    <a:pt x="71514" y="1597297"/>
                    <a:pt x="0" y="1525783"/>
                    <a:pt x="0" y="1437567"/>
                  </a:cubicBezTo>
                  <a:lnTo>
                    <a:pt x="0" y="15973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4433" tIns="294433" rIns="294433" bIns="294433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6500" kern="1200" dirty="0"/>
                <a:t>Магнитные методы контроля</a:t>
              </a:r>
            </a:p>
          </p:txBody>
        </p:sp>
        <p:sp>
          <p:nvSpPr>
            <p:cNvPr id="61" name="Полилиния: фигура 60">
              <a:extLst>
                <a:ext uri="{FF2B5EF4-FFF2-40B4-BE49-F238E27FC236}">
                  <a16:creationId xmlns:a16="http://schemas.microsoft.com/office/drawing/2014/main" id="{2399B9D6-396B-4269-AAC6-642A1928A160}"/>
                </a:ext>
              </a:extLst>
            </p:cNvPr>
            <p:cNvSpPr/>
            <p:nvPr/>
          </p:nvSpPr>
          <p:spPr>
            <a:xfrm>
              <a:off x="119393" y="1754461"/>
              <a:ext cx="1844841" cy="1597297"/>
            </a:xfrm>
            <a:custGeom>
              <a:avLst/>
              <a:gdLst>
                <a:gd name="connsiteX0" fmla="*/ 0 w 1844841"/>
                <a:gd name="connsiteY0" fmla="*/ 159730 h 1597297"/>
                <a:gd name="connsiteX1" fmla="*/ 159730 w 1844841"/>
                <a:gd name="connsiteY1" fmla="*/ 0 h 1597297"/>
                <a:gd name="connsiteX2" fmla="*/ 1685111 w 1844841"/>
                <a:gd name="connsiteY2" fmla="*/ 0 h 1597297"/>
                <a:gd name="connsiteX3" fmla="*/ 1844841 w 1844841"/>
                <a:gd name="connsiteY3" fmla="*/ 159730 h 1597297"/>
                <a:gd name="connsiteX4" fmla="*/ 1844841 w 1844841"/>
                <a:gd name="connsiteY4" fmla="*/ 1437567 h 1597297"/>
                <a:gd name="connsiteX5" fmla="*/ 1685111 w 1844841"/>
                <a:gd name="connsiteY5" fmla="*/ 1597297 h 1597297"/>
                <a:gd name="connsiteX6" fmla="*/ 159730 w 1844841"/>
                <a:gd name="connsiteY6" fmla="*/ 1597297 h 1597297"/>
                <a:gd name="connsiteX7" fmla="*/ 0 w 1844841"/>
                <a:gd name="connsiteY7" fmla="*/ 1437567 h 1597297"/>
                <a:gd name="connsiteX8" fmla="*/ 0 w 1844841"/>
                <a:gd name="connsiteY8" fmla="*/ 159730 h 1597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4841" h="1597297">
                  <a:moveTo>
                    <a:pt x="0" y="159730"/>
                  </a:moveTo>
                  <a:cubicBezTo>
                    <a:pt x="0" y="71514"/>
                    <a:pt x="71514" y="0"/>
                    <a:pt x="159730" y="0"/>
                  </a:cubicBezTo>
                  <a:lnTo>
                    <a:pt x="1685111" y="0"/>
                  </a:lnTo>
                  <a:cubicBezTo>
                    <a:pt x="1773327" y="0"/>
                    <a:pt x="1844841" y="71514"/>
                    <a:pt x="1844841" y="159730"/>
                  </a:cubicBezTo>
                  <a:lnTo>
                    <a:pt x="1844841" y="1437567"/>
                  </a:lnTo>
                  <a:cubicBezTo>
                    <a:pt x="1844841" y="1525783"/>
                    <a:pt x="1773327" y="1597297"/>
                    <a:pt x="1685111" y="1597297"/>
                  </a:cubicBezTo>
                  <a:lnTo>
                    <a:pt x="159730" y="1597297"/>
                  </a:lnTo>
                  <a:cubicBezTo>
                    <a:pt x="71514" y="1597297"/>
                    <a:pt x="0" y="1525783"/>
                    <a:pt x="0" y="1437567"/>
                  </a:cubicBezTo>
                  <a:lnTo>
                    <a:pt x="0" y="15973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6313" tIns="96313" rIns="96313" bIns="96313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200" kern="1200" dirty="0" err="1"/>
                <a:t>магнитнопорошковый</a:t>
              </a:r>
              <a:endParaRPr lang="ru-RU" sz="1200" kern="1200" dirty="0"/>
            </a:p>
          </p:txBody>
        </p:sp>
        <p:sp>
          <p:nvSpPr>
            <p:cNvPr id="62" name="Полилиния: фигура 61">
              <a:extLst>
                <a:ext uri="{FF2B5EF4-FFF2-40B4-BE49-F238E27FC236}">
                  <a16:creationId xmlns:a16="http://schemas.microsoft.com/office/drawing/2014/main" id="{BC28B532-20AC-46BA-AA52-8DA7F34C8F3B}"/>
                </a:ext>
              </a:extLst>
            </p:cNvPr>
            <p:cNvSpPr/>
            <p:nvPr/>
          </p:nvSpPr>
          <p:spPr>
            <a:xfrm>
              <a:off x="119393" y="3557018"/>
              <a:ext cx="9844075" cy="786854"/>
            </a:xfrm>
            <a:custGeom>
              <a:avLst/>
              <a:gdLst>
                <a:gd name="connsiteX0" fmla="*/ 0 w 1844841"/>
                <a:gd name="connsiteY0" fmla="*/ 159730 h 1597297"/>
                <a:gd name="connsiteX1" fmla="*/ 159730 w 1844841"/>
                <a:gd name="connsiteY1" fmla="*/ 0 h 1597297"/>
                <a:gd name="connsiteX2" fmla="*/ 1685111 w 1844841"/>
                <a:gd name="connsiteY2" fmla="*/ 0 h 1597297"/>
                <a:gd name="connsiteX3" fmla="*/ 1844841 w 1844841"/>
                <a:gd name="connsiteY3" fmla="*/ 159730 h 1597297"/>
                <a:gd name="connsiteX4" fmla="*/ 1844841 w 1844841"/>
                <a:gd name="connsiteY4" fmla="*/ 1437567 h 1597297"/>
                <a:gd name="connsiteX5" fmla="*/ 1685111 w 1844841"/>
                <a:gd name="connsiteY5" fmla="*/ 1597297 h 1597297"/>
                <a:gd name="connsiteX6" fmla="*/ 159730 w 1844841"/>
                <a:gd name="connsiteY6" fmla="*/ 1597297 h 1597297"/>
                <a:gd name="connsiteX7" fmla="*/ 0 w 1844841"/>
                <a:gd name="connsiteY7" fmla="*/ 1437567 h 1597297"/>
                <a:gd name="connsiteX8" fmla="*/ 0 w 1844841"/>
                <a:gd name="connsiteY8" fmla="*/ 159730 h 1597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4841" h="1597297">
                  <a:moveTo>
                    <a:pt x="0" y="159730"/>
                  </a:moveTo>
                  <a:cubicBezTo>
                    <a:pt x="0" y="71514"/>
                    <a:pt x="71514" y="0"/>
                    <a:pt x="159730" y="0"/>
                  </a:cubicBezTo>
                  <a:lnTo>
                    <a:pt x="1685111" y="0"/>
                  </a:lnTo>
                  <a:cubicBezTo>
                    <a:pt x="1773327" y="0"/>
                    <a:pt x="1844841" y="71514"/>
                    <a:pt x="1844841" y="159730"/>
                  </a:cubicBezTo>
                  <a:lnTo>
                    <a:pt x="1844841" y="1437567"/>
                  </a:lnTo>
                  <a:cubicBezTo>
                    <a:pt x="1844841" y="1525783"/>
                    <a:pt x="1773327" y="1597297"/>
                    <a:pt x="1685111" y="1597297"/>
                  </a:cubicBezTo>
                  <a:lnTo>
                    <a:pt x="159730" y="1597297"/>
                  </a:lnTo>
                  <a:cubicBezTo>
                    <a:pt x="71514" y="1597297"/>
                    <a:pt x="0" y="1525783"/>
                    <a:pt x="0" y="1437567"/>
                  </a:cubicBezTo>
                  <a:lnTo>
                    <a:pt x="0" y="15973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6313" tIns="96313" rIns="96313" bIns="96313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400" kern="1200" dirty="0"/>
                <a:t>дефектоскопия</a:t>
              </a:r>
            </a:p>
          </p:txBody>
        </p:sp>
        <p:sp>
          <p:nvSpPr>
            <p:cNvPr id="64" name="Полилиния: фигура 63">
              <a:extLst>
                <a:ext uri="{FF2B5EF4-FFF2-40B4-BE49-F238E27FC236}">
                  <a16:creationId xmlns:a16="http://schemas.microsoft.com/office/drawing/2014/main" id="{901DB92F-E0A9-45C4-9973-450760D81A2D}"/>
                </a:ext>
              </a:extLst>
            </p:cNvPr>
            <p:cNvSpPr/>
            <p:nvPr/>
          </p:nvSpPr>
          <p:spPr>
            <a:xfrm>
              <a:off x="2119202" y="1754461"/>
              <a:ext cx="1844841" cy="1597297"/>
            </a:xfrm>
            <a:custGeom>
              <a:avLst/>
              <a:gdLst>
                <a:gd name="connsiteX0" fmla="*/ 0 w 1844841"/>
                <a:gd name="connsiteY0" fmla="*/ 159730 h 1597297"/>
                <a:gd name="connsiteX1" fmla="*/ 159730 w 1844841"/>
                <a:gd name="connsiteY1" fmla="*/ 0 h 1597297"/>
                <a:gd name="connsiteX2" fmla="*/ 1685111 w 1844841"/>
                <a:gd name="connsiteY2" fmla="*/ 0 h 1597297"/>
                <a:gd name="connsiteX3" fmla="*/ 1844841 w 1844841"/>
                <a:gd name="connsiteY3" fmla="*/ 159730 h 1597297"/>
                <a:gd name="connsiteX4" fmla="*/ 1844841 w 1844841"/>
                <a:gd name="connsiteY4" fmla="*/ 1437567 h 1597297"/>
                <a:gd name="connsiteX5" fmla="*/ 1685111 w 1844841"/>
                <a:gd name="connsiteY5" fmla="*/ 1597297 h 1597297"/>
                <a:gd name="connsiteX6" fmla="*/ 159730 w 1844841"/>
                <a:gd name="connsiteY6" fmla="*/ 1597297 h 1597297"/>
                <a:gd name="connsiteX7" fmla="*/ 0 w 1844841"/>
                <a:gd name="connsiteY7" fmla="*/ 1437567 h 1597297"/>
                <a:gd name="connsiteX8" fmla="*/ 0 w 1844841"/>
                <a:gd name="connsiteY8" fmla="*/ 159730 h 1597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4841" h="1597297">
                  <a:moveTo>
                    <a:pt x="0" y="159730"/>
                  </a:moveTo>
                  <a:cubicBezTo>
                    <a:pt x="0" y="71514"/>
                    <a:pt x="71514" y="0"/>
                    <a:pt x="159730" y="0"/>
                  </a:cubicBezTo>
                  <a:lnTo>
                    <a:pt x="1685111" y="0"/>
                  </a:lnTo>
                  <a:cubicBezTo>
                    <a:pt x="1773327" y="0"/>
                    <a:pt x="1844841" y="71514"/>
                    <a:pt x="1844841" y="159730"/>
                  </a:cubicBezTo>
                  <a:lnTo>
                    <a:pt x="1844841" y="1437567"/>
                  </a:lnTo>
                  <a:cubicBezTo>
                    <a:pt x="1844841" y="1525783"/>
                    <a:pt x="1773327" y="1597297"/>
                    <a:pt x="1685111" y="1597297"/>
                  </a:cubicBezTo>
                  <a:lnTo>
                    <a:pt x="159730" y="1597297"/>
                  </a:lnTo>
                  <a:cubicBezTo>
                    <a:pt x="71514" y="1597297"/>
                    <a:pt x="0" y="1525783"/>
                    <a:pt x="0" y="1437567"/>
                  </a:cubicBezTo>
                  <a:lnTo>
                    <a:pt x="0" y="15973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6313" tIns="96313" rIns="96313" bIns="96313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300" kern="1200" dirty="0" err="1"/>
                <a:t>магнитнографический</a:t>
              </a:r>
              <a:endParaRPr lang="ru-RU" sz="1300" kern="1200" dirty="0"/>
            </a:p>
          </p:txBody>
        </p:sp>
        <p:sp>
          <p:nvSpPr>
            <p:cNvPr id="65" name="Полилиния: фигура 64">
              <a:extLst>
                <a:ext uri="{FF2B5EF4-FFF2-40B4-BE49-F238E27FC236}">
                  <a16:creationId xmlns:a16="http://schemas.microsoft.com/office/drawing/2014/main" id="{DAFD3DD8-9B6A-4A3D-873F-2DC3613117BA}"/>
                </a:ext>
              </a:extLst>
            </p:cNvPr>
            <p:cNvSpPr/>
            <p:nvPr/>
          </p:nvSpPr>
          <p:spPr>
            <a:xfrm>
              <a:off x="6116422" y="1776375"/>
              <a:ext cx="1844841" cy="1597297"/>
            </a:xfrm>
            <a:custGeom>
              <a:avLst/>
              <a:gdLst>
                <a:gd name="connsiteX0" fmla="*/ 0 w 1844841"/>
                <a:gd name="connsiteY0" fmla="*/ 159730 h 1597297"/>
                <a:gd name="connsiteX1" fmla="*/ 159730 w 1844841"/>
                <a:gd name="connsiteY1" fmla="*/ 0 h 1597297"/>
                <a:gd name="connsiteX2" fmla="*/ 1685111 w 1844841"/>
                <a:gd name="connsiteY2" fmla="*/ 0 h 1597297"/>
                <a:gd name="connsiteX3" fmla="*/ 1844841 w 1844841"/>
                <a:gd name="connsiteY3" fmla="*/ 159730 h 1597297"/>
                <a:gd name="connsiteX4" fmla="*/ 1844841 w 1844841"/>
                <a:gd name="connsiteY4" fmla="*/ 1437567 h 1597297"/>
                <a:gd name="connsiteX5" fmla="*/ 1685111 w 1844841"/>
                <a:gd name="connsiteY5" fmla="*/ 1597297 h 1597297"/>
                <a:gd name="connsiteX6" fmla="*/ 159730 w 1844841"/>
                <a:gd name="connsiteY6" fmla="*/ 1597297 h 1597297"/>
                <a:gd name="connsiteX7" fmla="*/ 0 w 1844841"/>
                <a:gd name="connsiteY7" fmla="*/ 1437567 h 1597297"/>
                <a:gd name="connsiteX8" fmla="*/ 0 w 1844841"/>
                <a:gd name="connsiteY8" fmla="*/ 159730 h 1597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4841" h="1597297">
                  <a:moveTo>
                    <a:pt x="0" y="159730"/>
                  </a:moveTo>
                  <a:cubicBezTo>
                    <a:pt x="0" y="71514"/>
                    <a:pt x="71514" y="0"/>
                    <a:pt x="159730" y="0"/>
                  </a:cubicBezTo>
                  <a:lnTo>
                    <a:pt x="1685111" y="0"/>
                  </a:lnTo>
                  <a:cubicBezTo>
                    <a:pt x="1773327" y="0"/>
                    <a:pt x="1844841" y="71514"/>
                    <a:pt x="1844841" y="159730"/>
                  </a:cubicBezTo>
                  <a:lnTo>
                    <a:pt x="1844841" y="1437567"/>
                  </a:lnTo>
                  <a:cubicBezTo>
                    <a:pt x="1844841" y="1525783"/>
                    <a:pt x="1773327" y="1597297"/>
                    <a:pt x="1685111" y="1597297"/>
                  </a:cubicBezTo>
                  <a:lnTo>
                    <a:pt x="159730" y="1597297"/>
                  </a:lnTo>
                  <a:cubicBezTo>
                    <a:pt x="71514" y="1597297"/>
                    <a:pt x="0" y="1525783"/>
                    <a:pt x="0" y="1437567"/>
                  </a:cubicBezTo>
                  <a:lnTo>
                    <a:pt x="0" y="15973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6313" tIns="96313" rIns="96313" bIns="96313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300" kern="1200" dirty="0"/>
                <a:t>преобразователя Холла</a:t>
              </a:r>
            </a:p>
          </p:txBody>
        </p:sp>
        <p:sp>
          <p:nvSpPr>
            <p:cNvPr id="66" name="Полилиния: фигура 65">
              <a:extLst>
                <a:ext uri="{FF2B5EF4-FFF2-40B4-BE49-F238E27FC236}">
                  <a16:creationId xmlns:a16="http://schemas.microsoft.com/office/drawing/2014/main" id="{0248E652-4B18-45EA-B484-6C803FEF33CA}"/>
                </a:ext>
              </a:extLst>
            </p:cNvPr>
            <p:cNvSpPr/>
            <p:nvPr/>
          </p:nvSpPr>
          <p:spPr>
            <a:xfrm>
              <a:off x="6136842" y="5720002"/>
              <a:ext cx="5846855" cy="837589"/>
            </a:xfrm>
            <a:custGeom>
              <a:avLst/>
              <a:gdLst>
                <a:gd name="connsiteX0" fmla="*/ 0 w 1844841"/>
                <a:gd name="connsiteY0" fmla="*/ 159730 h 1597297"/>
                <a:gd name="connsiteX1" fmla="*/ 159730 w 1844841"/>
                <a:gd name="connsiteY1" fmla="*/ 0 h 1597297"/>
                <a:gd name="connsiteX2" fmla="*/ 1685111 w 1844841"/>
                <a:gd name="connsiteY2" fmla="*/ 0 h 1597297"/>
                <a:gd name="connsiteX3" fmla="*/ 1844841 w 1844841"/>
                <a:gd name="connsiteY3" fmla="*/ 159730 h 1597297"/>
                <a:gd name="connsiteX4" fmla="*/ 1844841 w 1844841"/>
                <a:gd name="connsiteY4" fmla="*/ 1437567 h 1597297"/>
                <a:gd name="connsiteX5" fmla="*/ 1685111 w 1844841"/>
                <a:gd name="connsiteY5" fmla="*/ 1597297 h 1597297"/>
                <a:gd name="connsiteX6" fmla="*/ 159730 w 1844841"/>
                <a:gd name="connsiteY6" fmla="*/ 1597297 h 1597297"/>
                <a:gd name="connsiteX7" fmla="*/ 0 w 1844841"/>
                <a:gd name="connsiteY7" fmla="*/ 1437567 h 1597297"/>
                <a:gd name="connsiteX8" fmla="*/ 0 w 1844841"/>
                <a:gd name="connsiteY8" fmla="*/ 159730 h 1597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4841" h="1597297">
                  <a:moveTo>
                    <a:pt x="0" y="159730"/>
                  </a:moveTo>
                  <a:cubicBezTo>
                    <a:pt x="0" y="71514"/>
                    <a:pt x="71514" y="0"/>
                    <a:pt x="159730" y="0"/>
                  </a:cubicBezTo>
                  <a:lnTo>
                    <a:pt x="1685111" y="0"/>
                  </a:lnTo>
                  <a:cubicBezTo>
                    <a:pt x="1773327" y="0"/>
                    <a:pt x="1844841" y="71514"/>
                    <a:pt x="1844841" y="159730"/>
                  </a:cubicBezTo>
                  <a:lnTo>
                    <a:pt x="1844841" y="1437567"/>
                  </a:lnTo>
                  <a:cubicBezTo>
                    <a:pt x="1844841" y="1525783"/>
                    <a:pt x="1773327" y="1597297"/>
                    <a:pt x="1685111" y="1597297"/>
                  </a:cubicBezTo>
                  <a:lnTo>
                    <a:pt x="159730" y="1597297"/>
                  </a:lnTo>
                  <a:cubicBezTo>
                    <a:pt x="71514" y="1597297"/>
                    <a:pt x="0" y="1525783"/>
                    <a:pt x="0" y="1437567"/>
                  </a:cubicBezTo>
                  <a:lnTo>
                    <a:pt x="0" y="15973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6313" tIns="96313" rIns="96313" bIns="96313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400" kern="1200" dirty="0"/>
                <a:t>контроль структуры и мех. свойств</a:t>
              </a:r>
            </a:p>
          </p:txBody>
        </p:sp>
        <p:sp>
          <p:nvSpPr>
            <p:cNvPr id="68" name="Полилиния: фигура 67">
              <a:extLst>
                <a:ext uri="{FF2B5EF4-FFF2-40B4-BE49-F238E27FC236}">
                  <a16:creationId xmlns:a16="http://schemas.microsoft.com/office/drawing/2014/main" id="{5B97106C-1F40-4768-BAF5-65417AA05B8E}"/>
                </a:ext>
              </a:extLst>
            </p:cNvPr>
            <p:cNvSpPr/>
            <p:nvPr/>
          </p:nvSpPr>
          <p:spPr>
            <a:xfrm>
              <a:off x="4094546" y="1776374"/>
              <a:ext cx="1844841" cy="1597297"/>
            </a:xfrm>
            <a:custGeom>
              <a:avLst/>
              <a:gdLst>
                <a:gd name="connsiteX0" fmla="*/ 0 w 1844841"/>
                <a:gd name="connsiteY0" fmla="*/ 159730 h 1597297"/>
                <a:gd name="connsiteX1" fmla="*/ 159730 w 1844841"/>
                <a:gd name="connsiteY1" fmla="*/ 0 h 1597297"/>
                <a:gd name="connsiteX2" fmla="*/ 1685111 w 1844841"/>
                <a:gd name="connsiteY2" fmla="*/ 0 h 1597297"/>
                <a:gd name="connsiteX3" fmla="*/ 1844841 w 1844841"/>
                <a:gd name="connsiteY3" fmla="*/ 159730 h 1597297"/>
                <a:gd name="connsiteX4" fmla="*/ 1844841 w 1844841"/>
                <a:gd name="connsiteY4" fmla="*/ 1437567 h 1597297"/>
                <a:gd name="connsiteX5" fmla="*/ 1685111 w 1844841"/>
                <a:gd name="connsiteY5" fmla="*/ 1597297 h 1597297"/>
                <a:gd name="connsiteX6" fmla="*/ 159730 w 1844841"/>
                <a:gd name="connsiteY6" fmla="*/ 1597297 h 1597297"/>
                <a:gd name="connsiteX7" fmla="*/ 0 w 1844841"/>
                <a:gd name="connsiteY7" fmla="*/ 1437567 h 1597297"/>
                <a:gd name="connsiteX8" fmla="*/ 0 w 1844841"/>
                <a:gd name="connsiteY8" fmla="*/ 159730 h 1597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4841" h="1597297">
                  <a:moveTo>
                    <a:pt x="0" y="159730"/>
                  </a:moveTo>
                  <a:cubicBezTo>
                    <a:pt x="0" y="71514"/>
                    <a:pt x="71514" y="0"/>
                    <a:pt x="159730" y="0"/>
                  </a:cubicBezTo>
                  <a:lnTo>
                    <a:pt x="1685111" y="0"/>
                  </a:lnTo>
                  <a:cubicBezTo>
                    <a:pt x="1773327" y="0"/>
                    <a:pt x="1844841" y="71514"/>
                    <a:pt x="1844841" y="159730"/>
                  </a:cubicBezTo>
                  <a:lnTo>
                    <a:pt x="1844841" y="1437567"/>
                  </a:lnTo>
                  <a:cubicBezTo>
                    <a:pt x="1844841" y="1525783"/>
                    <a:pt x="1773327" y="1597297"/>
                    <a:pt x="1685111" y="1597297"/>
                  </a:cubicBezTo>
                  <a:lnTo>
                    <a:pt x="159730" y="1597297"/>
                  </a:lnTo>
                  <a:cubicBezTo>
                    <a:pt x="71514" y="1597297"/>
                    <a:pt x="0" y="1525783"/>
                    <a:pt x="0" y="1437567"/>
                  </a:cubicBezTo>
                  <a:lnTo>
                    <a:pt x="0" y="15973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6313" tIns="96313" rIns="96313" bIns="96313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300" kern="1200" dirty="0"/>
                <a:t>индукционный</a:t>
              </a:r>
            </a:p>
          </p:txBody>
        </p:sp>
        <p:sp>
          <p:nvSpPr>
            <p:cNvPr id="69" name="Полилиния: фигура 68">
              <a:extLst>
                <a:ext uri="{FF2B5EF4-FFF2-40B4-BE49-F238E27FC236}">
                  <a16:creationId xmlns:a16="http://schemas.microsoft.com/office/drawing/2014/main" id="{76E28721-2335-42DE-83F1-2E738C32827F}"/>
                </a:ext>
              </a:extLst>
            </p:cNvPr>
            <p:cNvSpPr/>
            <p:nvPr/>
          </p:nvSpPr>
          <p:spPr>
            <a:xfrm>
              <a:off x="8118627" y="1754461"/>
              <a:ext cx="1844841" cy="1597297"/>
            </a:xfrm>
            <a:custGeom>
              <a:avLst/>
              <a:gdLst>
                <a:gd name="connsiteX0" fmla="*/ 0 w 1844841"/>
                <a:gd name="connsiteY0" fmla="*/ 159730 h 1597297"/>
                <a:gd name="connsiteX1" fmla="*/ 159730 w 1844841"/>
                <a:gd name="connsiteY1" fmla="*/ 0 h 1597297"/>
                <a:gd name="connsiteX2" fmla="*/ 1685111 w 1844841"/>
                <a:gd name="connsiteY2" fmla="*/ 0 h 1597297"/>
                <a:gd name="connsiteX3" fmla="*/ 1844841 w 1844841"/>
                <a:gd name="connsiteY3" fmla="*/ 159730 h 1597297"/>
                <a:gd name="connsiteX4" fmla="*/ 1844841 w 1844841"/>
                <a:gd name="connsiteY4" fmla="*/ 1437567 h 1597297"/>
                <a:gd name="connsiteX5" fmla="*/ 1685111 w 1844841"/>
                <a:gd name="connsiteY5" fmla="*/ 1597297 h 1597297"/>
                <a:gd name="connsiteX6" fmla="*/ 159730 w 1844841"/>
                <a:gd name="connsiteY6" fmla="*/ 1597297 h 1597297"/>
                <a:gd name="connsiteX7" fmla="*/ 0 w 1844841"/>
                <a:gd name="connsiteY7" fmla="*/ 1437567 h 1597297"/>
                <a:gd name="connsiteX8" fmla="*/ 0 w 1844841"/>
                <a:gd name="connsiteY8" fmla="*/ 159730 h 1597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4841" h="1597297">
                  <a:moveTo>
                    <a:pt x="0" y="159730"/>
                  </a:moveTo>
                  <a:cubicBezTo>
                    <a:pt x="0" y="71514"/>
                    <a:pt x="71514" y="0"/>
                    <a:pt x="159730" y="0"/>
                  </a:cubicBezTo>
                  <a:lnTo>
                    <a:pt x="1685111" y="0"/>
                  </a:lnTo>
                  <a:cubicBezTo>
                    <a:pt x="1773327" y="0"/>
                    <a:pt x="1844841" y="71514"/>
                    <a:pt x="1844841" y="159730"/>
                  </a:cubicBezTo>
                  <a:lnTo>
                    <a:pt x="1844841" y="1437567"/>
                  </a:lnTo>
                  <a:cubicBezTo>
                    <a:pt x="1844841" y="1525783"/>
                    <a:pt x="1773327" y="1597297"/>
                    <a:pt x="1685111" y="1597297"/>
                  </a:cubicBezTo>
                  <a:lnTo>
                    <a:pt x="159730" y="1597297"/>
                  </a:lnTo>
                  <a:cubicBezTo>
                    <a:pt x="71514" y="1597297"/>
                    <a:pt x="0" y="1525783"/>
                    <a:pt x="0" y="1437567"/>
                  </a:cubicBezTo>
                  <a:lnTo>
                    <a:pt x="0" y="15973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6313" tIns="96313" rIns="96313" bIns="96313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300" kern="1200" dirty="0" err="1"/>
                <a:t>пондеромоторный</a:t>
              </a:r>
              <a:endParaRPr lang="ru-RU" sz="1300" kern="1200" dirty="0"/>
            </a:p>
          </p:txBody>
        </p:sp>
        <p:sp>
          <p:nvSpPr>
            <p:cNvPr id="70" name="Полилиния: фигура 69">
              <a:extLst>
                <a:ext uri="{FF2B5EF4-FFF2-40B4-BE49-F238E27FC236}">
                  <a16:creationId xmlns:a16="http://schemas.microsoft.com/office/drawing/2014/main" id="{86C5C8C3-4553-4A69-BEB1-D10E9B759A8C}"/>
                </a:ext>
              </a:extLst>
            </p:cNvPr>
            <p:cNvSpPr/>
            <p:nvPr/>
          </p:nvSpPr>
          <p:spPr>
            <a:xfrm>
              <a:off x="10118436" y="1754461"/>
              <a:ext cx="1844841" cy="1597297"/>
            </a:xfrm>
            <a:custGeom>
              <a:avLst/>
              <a:gdLst>
                <a:gd name="connsiteX0" fmla="*/ 0 w 1844841"/>
                <a:gd name="connsiteY0" fmla="*/ 159730 h 1597297"/>
                <a:gd name="connsiteX1" fmla="*/ 159730 w 1844841"/>
                <a:gd name="connsiteY1" fmla="*/ 0 h 1597297"/>
                <a:gd name="connsiteX2" fmla="*/ 1685111 w 1844841"/>
                <a:gd name="connsiteY2" fmla="*/ 0 h 1597297"/>
                <a:gd name="connsiteX3" fmla="*/ 1844841 w 1844841"/>
                <a:gd name="connsiteY3" fmla="*/ 159730 h 1597297"/>
                <a:gd name="connsiteX4" fmla="*/ 1844841 w 1844841"/>
                <a:gd name="connsiteY4" fmla="*/ 1437567 h 1597297"/>
                <a:gd name="connsiteX5" fmla="*/ 1685111 w 1844841"/>
                <a:gd name="connsiteY5" fmla="*/ 1597297 h 1597297"/>
                <a:gd name="connsiteX6" fmla="*/ 159730 w 1844841"/>
                <a:gd name="connsiteY6" fmla="*/ 1597297 h 1597297"/>
                <a:gd name="connsiteX7" fmla="*/ 0 w 1844841"/>
                <a:gd name="connsiteY7" fmla="*/ 1437567 h 1597297"/>
                <a:gd name="connsiteX8" fmla="*/ 0 w 1844841"/>
                <a:gd name="connsiteY8" fmla="*/ 159730 h 1597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4841" h="1597297">
                  <a:moveTo>
                    <a:pt x="0" y="159730"/>
                  </a:moveTo>
                  <a:cubicBezTo>
                    <a:pt x="0" y="71514"/>
                    <a:pt x="71514" y="0"/>
                    <a:pt x="159730" y="0"/>
                  </a:cubicBezTo>
                  <a:lnTo>
                    <a:pt x="1685111" y="0"/>
                  </a:lnTo>
                  <a:cubicBezTo>
                    <a:pt x="1773327" y="0"/>
                    <a:pt x="1844841" y="71514"/>
                    <a:pt x="1844841" y="159730"/>
                  </a:cubicBezTo>
                  <a:lnTo>
                    <a:pt x="1844841" y="1437567"/>
                  </a:lnTo>
                  <a:cubicBezTo>
                    <a:pt x="1844841" y="1525783"/>
                    <a:pt x="1773327" y="1597297"/>
                    <a:pt x="1685111" y="1597297"/>
                  </a:cubicBezTo>
                  <a:lnTo>
                    <a:pt x="159730" y="1597297"/>
                  </a:lnTo>
                  <a:cubicBezTo>
                    <a:pt x="71514" y="1597297"/>
                    <a:pt x="0" y="1525783"/>
                    <a:pt x="0" y="1437567"/>
                  </a:cubicBezTo>
                  <a:lnTo>
                    <a:pt x="0" y="15973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6313" tIns="96313" rIns="96313" bIns="96313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300" kern="1200" dirty="0"/>
                <a:t>феррозондовый</a:t>
              </a:r>
            </a:p>
          </p:txBody>
        </p:sp>
        <p:sp>
          <p:nvSpPr>
            <p:cNvPr id="71" name="Полилиния: фигура 70">
              <a:extLst>
                <a:ext uri="{FF2B5EF4-FFF2-40B4-BE49-F238E27FC236}">
                  <a16:creationId xmlns:a16="http://schemas.microsoft.com/office/drawing/2014/main" id="{03AED905-B8CB-481B-B5AA-96CA72BB68F3}"/>
                </a:ext>
              </a:extLst>
            </p:cNvPr>
            <p:cNvSpPr/>
            <p:nvPr/>
          </p:nvSpPr>
          <p:spPr>
            <a:xfrm>
              <a:off x="6096000" y="4549133"/>
              <a:ext cx="5887697" cy="837589"/>
            </a:xfrm>
            <a:custGeom>
              <a:avLst/>
              <a:gdLst>
                <a:gd name="connsiteX0" fmla="*/ 0 w 1844841"/>
                <a:gd name="connsiteY0" fmla="*/ 159730 h 1597297"/>
                <a:gd name="connsiteX1" fmla="*/ 159730 w 1844841"/>
                <a:gd name="connsiteY1" fmla="*/ 0 h 1597297"/>
                <a:gd name="connsiteX2" fmla="*/ 1685111 w 1844841"/>
                <a:gd name="connsiteY2" fmla="*/ 0 h 1597297"/>
                <a:gd name="connsiteX3" fmla="*/ 1844841 w 1844841"/>
                <a:gd name="connsiteY3" fmla="*/ 159730 h 1597297"/>
                <a:gd name="connsiteX4" fmla="*/ 1844841 w 1844841"/>
                <a:gd name="connsiteY4" fmla="*/ 1437567 h 1597297"/>
                <a:gd name="connsiteX5" fmla="*/ 1685111 w 1844841"/>
                <a:gd name="connsiteY5" fmla="*/ 1597297 h 1597297"/>
                <a:gd name="connsiteX6" fmla="*/ 159730 w 1844841"/>
                <a:gd name="connsiteY6" fmla="*/ 1597297 h 1597297"/>
                <a:gd name="connsiteX7" fmla="*/ 0 w 1844841"/>
                <a:gd name="connsiteY7" fmla="*/ 1437567 h 1597297"/>
                <a:gd name="connsiteX8" fmla="*/ 0 w 1844841"/>
                <a:gd name="connsiteY8" fmla="*/ 159730 h 1597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44841" h="1597297">
                  <a:moveTo>
                    <a:pt x="0" y="159730"/>
                  </a:moveTo>
                  <a:cubicBezTo>
                    <a:pt x="0" y="71514"/>
                    <a:pt x="71514" y="0"/>
                    <a:pt x="159730" y="0"/>
                  </a:cubicBezTo>
                  <a:lnTo>
                    <a:pt x="1685111" y="0"/>
                  </a:lnTo>
                  <a:cubicBezTo>
                    <a:pt x="1773327" y="0"/>
                    <a:pt x="1844841" y="71514"/>
                    <a:pt x="1844841" y="159730"/>
                  </a:cubicBezTo>
                  <a:lnTo>
                    <a:pt x="1844841" y="1437567"/>
                  </a:lnTo>
                  <a:cubicBezTo>
                    <a:pt x="1844841" y="1525783"/>
                    <a:pt x="1773327" y="1597297"/>
                    <a:pt x="1685111" y="1597297"/>
                  </a:cubicBezTo>
                  <a:lnTo>
                    <a:pt x="159730" y="1597297"/>
                  </a:lnTo>
                  <a:cubicBezTo>
                    <a:pt x="71514" y="1597297"/>
                    <a:pt x="0" y="1525783"/>
                    <a:pt x="0" y="1437567"/>
                  </a:cubicBezTo>
                  <a:lnTo>
                    <a:pt x="0" y="15973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6313" tIns="96313" rIns="96313" bIns="96313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400" kern="1200" dirty="0"/>
                <a:t>измерение толщины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72705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Рисунок 10" descr="bok3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680" y="0"/>
            <a:ext cx="2159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7798" y="516554"/>
            <a:ext cx="1708842" cy="849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215680" y="214291"/>
            <a:ext cx="56946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i="1" dirty="0">
                <a:latin typeface="PT Sans" pitchFamily="34" charset="-52"/>
                <a:ea typeface="PT Sans" pitchFamily="34" charset="-52"/>
                <a:cs typeface="Times New Roman" pitchFamily="18" charset="0"/>
              </a:rPr>
              <a:t>Санкт-Петербургский политехнический университет</a:t>
            </a:r>
          </a:p>
          <a:p>
            <a:pPr algn="ctr"/>
            <a:r>
              <a:rPr lang="ru-RU" i="1" dirty="0">
                <a:latin typeface="PT Sans" pitchFamily="34" charset="-52"/>
                <a:ea typeface="PT Sans" pitchFamily="34" charset="-52"/>
                <a:cs typeface="Times New Roman" pitchFamily="18" charset="0"/>
              </a:rPr>
              <a:t> Петра Великого.</a:t>
            </a:r>
          </a:p>
          <a:p>
            <a:pPr algn="ctr"/>
            <a:endParaRPr lang="ru-RU" i="1" dirty="0">
              <a:latin typeface="PT Sans" pitchFamily="34" charset="-52"/>
              <a:ea typeface="PT Sans" pitchFamily="34" charset="-52"/>
              <a:cs typeface="Times New Roman" pitchFamily="18" charset="0"/>
            </a:endParaRPr>
          </a:p>
          <a:p>
            <a:pPr algn="ctr"/>
            <a:r>
              <a:rPr lang="ru-RU" i="1" dirty="0">
                <a:latin typeface="PT Sans" pitchFamily="34" charset="-52"/>
                <a:ea typeface="PT Sans" pitchFamily="34" charset="-52"/>
                <a:cs typeface="Times New Roman" pitchFamily="18" charset="0"/>
              </a:rPr>
              <a:t>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2F4E5F3-80C7-4FA0-99EC-41026877DFF8}"/>
              </a:ext>
            </a:extLst>
          </p:cNvPr>
          <p:cNvSpPr/>
          <p:nvPr/>
        </p:nvSpPr>
        <p:spPr>
          <a:xfrm>
            <a:off x="2423592" y="1479343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ru-RU" sz="2000" dirty="0"/>
              <a:t>Магнитооптический </a:t>
            </a:r>
          </a:p>
          <a:p>
            <a:pPr marL="285750" lvl="0"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ru-RU" sz="2000" dirty="0"/>
              <a:t>Метод магнитной памяти</a:t>
            </a:r>
          </a:p>
          <a:p>
            <a:pPr marL="285750" lvl="0"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ru-RU" sz="2000" dirty="0"/>
              <a:t>Магнитометрический метод</a:t>
            </a:r>
          </a:p>
          <a:p>
            <a:pPr marL="285750" lvl="0"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ru-RU" sz="2000" dirty="0" err="1"/>
              <a:t>Магниторезисторный</a:t>
            </a:r>
            <a:endParaRPr lang="ru-RU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Магнитополупроводниковый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FA4950A-065B-46BC-AA8F-08664C0548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9140" y="1479343"/>
            <a:ext cx="2857500" cy="20193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77C28E6-04DC-4905-ABC8-4DC0346C3660}"/>
              </a:ext>
            </a:extLst>
          </p:cNvPr>
          <p:cNvSpPr txBox="1"/>
          <p:nvPr/>
        </p:nvSpPr>
        <p:spPr>
          <a:xfrm>
            <a:off x="8999140" y="3550333"/>
            <a:ext cx="2697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Метод магнитной памяти</a:t>
            </a:r>
          </a:p>
        </p:txBody>
      </p:sp>
      <p:pic>
        <p:nvPicPr>
          <p:cNvPr id="1028" name="Picture 4" descr="http://build.stc-c.ru/wp-content/uploads/2014/10/%D0%A0%D0%B8%D1%81%D1%83%D0%BD%D0%BE%D0%BA-%D0%B1.jpg">
            <a:extLst>
              <a:ext uri="{FF2B5EF4-FFF2-40B4-BE49-F238E27FC236}">
                <a16:creationId xmlns:a16="http://schemas.microsoft.com/office/drawing/2014/main" id="{7ECCF4E1-6F9E-4EEF-9606-B5C63433FC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2080" y="4340688"/>
            <a:ext cx="1954560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build.stc-c.ru/wp-content/uploads/2014/10/%D0%A0%D0%B8%D1%81%D1%83%D0%BD%D0%BE%D0%BA-%D0%BF%D0%BE%D0%BB%D0%B5%D0%B9.jpg">
            <a:extLst>
              <a:ext uri="{FF2B5EF4-FFF2-40B4-BE49-F238E27FC236}">
                <a16:creationId xmlns:a16="http://schemas.microsoft.com/office/drawing/2014/main" id="{A86EE546-722B-4740-825E-5D6CCC8B23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8069">
            <a:off x="7716486" y="4301272"/>
            <a:ext cx="1939617" cy="1624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F237DA5D-0ACB-4ED0-89AF-0A255928AB37}"/>
              </a:ext>
            </a:extLst>
          </p:cNvPr>
          <p:cNvSpPr/>
          <p:nvPr/>
        </p:nvSpPr>
        <p:spPr>
          <a:xfrm>
            <a:off x="8011144" y="6017318"/>
            <a:ext cx="42484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Распределение поля остаточной намагниченности </a:t>
            </a:r>
            <a:r>
              <a:rPr lang="ru-RU" dirty="0" err="1"/>
              <a:t>Нр</a:t>
            </a:r>
            <a:endParaRPr lang="ru-RU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0D2F820-51CC-4AC5-A2A5-E424203A4D7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03512" y="4442007"/>
            <a:ext cx="5076825" cy="13430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E6BC9F4-3473-4D97-B655-C40965D7F80C}"/>
              </a:ext>
            </a:extLst>
          </p:cNvPr>
          <p:cNvSpPr txBox="1"/>
          <p:nvPr/>
        </p:nvSpPr>
        <p:spPr>
          <a:xfrm>
            <a:off x="1703512" y="5970533"/>
            <a:ext cx="3201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/>
              <a:t>Магнитнопорошковый</a:t>
            </a:r>
            <a:r>
              <a:rPr lang="ru-RU" dirty="0"/>
              <a:t> метод</a:t>
            </a:r>
          </a:p>
        </p:txBody>
      </p:sp>
    </p:spTree>
    <p:extLst>
      <p:ext uri="{BB962C8B-B14F-4D97-AF65-F5344CB8AC3E}">
        <p14:creationId xmlns:p14="http://schemas.microsoft.com/office/powerpoint/2010/main" val="2839453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092B8634-4BED-47BE-912C-DBE8923A52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36892"/>
              </p:ext>
            </p:extLst>
          </p:nvPr>
        </p:nvGraphicFramePr>
        <p:xfrm>
          <a:off x="60960" y="34290"/>
          <a:ext cx="12070080" cy="678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7717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Рисунок 10" descr="bok3_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4680" y="0"/>
            <a:ext cx="2159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7798" y="516554"/>
            <a:ext cx="1708842" cy="849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215680" y="214291"/>
            <a:ext cx="56946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i="1" dirty="0">
                <a:latin typeface="PT Sans" pitchFamily="34" charset="-52"/>
                <a:ea typeface="PT Sans" pitchFamily="34" charset="-52"/>
                <a:cs typeface="Times New Roman" pitchFamily="18" charset="0"/>
              </a:rPr>
              <a:t>Санкт-Петербургский политехнический университет</a:t>
            </a:r>
          </a:p>
          <a:p>
            <a:pPr algn="ctr"/>
            <a:r>
              <a:rPr lang="ru-RU" i="1" dirty="0">
                <a:latin typeface="PT Sans" pitchFamily="34" charset="-52"/>
                <a:ea typeface="PT Sans" pitchFamily="34" charset="-52"/>
                <a:cs typeface="Times New Roman" pitchFamily="18" charset="0"/>
              </a:rPr>
              <a:t> Петра Великого.</a:t>
            </a:r>
          </a:p>
          <a:p>
            <a:pPr algn="ctr"/>
            <a:endParaRPr lang="ru-RU" i="1" dirty="0">
              <a:latin typeface="PT Sans" pitchFamily="34" charset="-52"/>
              <a:ea typeface="PT Sans" pitchFamily="34" charset="-52"/>
              <a:cs typeface="Times New Roman" pitchFamily="18" charset="0"/>
            </a:endParaRPr>
          </a:p>
          <a:p>
            <a:pPr algn="ctr"/>
            <a:r>
              <a:rPr lang="ru-RU" i="1" dirty="0">
                <a:latin typeface="PT Sans" pitchFamily="34" charset="-52"/>
                <a:ea typeface="PT Sans" pitchFamily="34" charset="-52"/>
                <a:cs typeface="Times New Roman" pitchFamily="18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D726A0-0646-48DB-ADCF-886583CF020E}"/>
              </a:ext>
            </a:extLst>
          </p:cNvPr>
          <p:cNvSpPr txBox="1"/>
          <p:nvPr/>
        </p:nvSpPr>
        <p:spPr>
          <a:xfrm>
            <a:off x="4401617" y="966055"/>
            <a:ext cx="33227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/>
              <a:t>Магнитная структуроскопия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D8FA59B-649B-40AA-B2CF-3CC5C08825A1}"/>
              </a:ext>
            </a:extLst>
          </p:cNvPr>
          <p:cNvSpPr/>
          <p:nvPr/>
        </p:nvSpPr>
        <p:spPr>
          <a:xfrm>
            <a:off x="3287688" y="1848675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D2A9C9E-2885-4E70-9E51-8887383FD2B6}"/>
              </a:ext>
            </a:extLst>
          </p:cNvPr>
          <p:cNvSpPr/>
          <p:nvPr/>
        </p:nvSpPr>
        <p:spPr>
          <a:xfrm>
            <a:off x="1847528" y="1424646"/>
            <a:ext cx="101531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/>
              <a:t>	Основная задача магнитной </a:t>
            </a:r>
            <a:r>
              <a:rPr lang="ru-RU" i="1" dirty="0" err="1"/>
              <a:t>структуроскопии</a:t>
            </a:r>
            <a:r>
              <a:rPr lang="ru-RU" i="1" dirty="0"/>
              <a:t> </a:t>
            </a:r>
            <a:r>
              <a:rPr lang="ru-RU" dirty="0"/>
              <a:t>- установление закономерных связей между магнитными свойствами металлов и сплавов и их структурно-фазовым состоянием и механическими свойствами, на основе которых разрабатываются методы и средства неразрушающего контроля промышленных изделий.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D0A762D-BA20-444A-B86E-80B3ED2AE4ED}"/>
              </a:ext>
            </a:extLst>
          </p:cNvPr>
          <p:cNvSpPr/>
          <p:nvPr/>
        </p:nvSpPr>
        <p:spPr>
          <a:xfrm>
            <a:off x="1559496" y="2624975"/>
            <a:ext cx="105131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Основные области применения методов магнитной </a:t>
            </a:r>
            <a:r>
              <a:rPr lang="ru-RU" b="1" dirty="0" err="1"/>
              <a:t>структуроскопии</a:t>
            </a:r>
            <a:r>
              <a:rPr lang="ru-RU" b="1" dirty="0"/>
              <a:t>: </a:t>
            </a:r>
          </a:p>
          <a:p>
            <a:r>
              <a:rPr lang="ru-RU" dirty="0"/>
              <a:t>• определение структурного состояния и механических свойств холодно- и </a:t>
            </a:r>
            <a:r>
              <a:rPr lang="ru-RU" dirty="0" err="1"/>
              <a:t>горячекатанных</a:t>
            </a:r>
            <a:r>
              <a:rPr lang="ru-RU" dirty="0"/>
              <a:t> сталей; </a:t>
            </a:r>
          </a:p>
          <a:p>
            <a:r>
              <a:rPr lang="ru-RU" dirty="0"/>
              <a:t>• контроль структурного состояния и прочностных характеристик </a:t>
            </a:r>
            <a:r>
              <a:rPr lang="ru-RU" dirty="0" err="1"/>
              <a:t>объемнотермообработанных</a:t>
            </a:r>
            <a:r>
              <a:rPr lang="ru-RU" dirty="0"/>
              <a:t> стальных и чугунных изделий; </a:t>
            </a:r>
          </a:p>
          <a:p>
            <a:r>
              <a:rPr lang="ru-RU" dirty="0"/>
              <a:t>• определение фазового состава и пористости, выявление пара- и ферромагнитных участков с различающимися физическими свойствами в литых, металлокерамических изделиях и сварных соединениях; </a:t>
            </a:r>
          </a:p>
          <a:p>
            <a:r>
              <a:rPr lang="ru-RU" dirty="0"/>
              <a:t>• оценка напряженного состояния и его изменений в материалах и конструкциях после термической обработки и пластического деформирования, а также в процессе эксплуатации; </a:t>
            </a:r>
          </a:p>
          <a:p>
            <a:r>
              <a:rPr lang="ru-RU" dirty="0"/>
              <a:t>• выявление кристаллографической текстуры, анизотропии механических свойств при пластическом деформировании листового проката; </a:t>
            </a:r>
          </a:p>
          <a:p>
            <a:r>
              <a:rPr lang="ru-RU" dirty="0"/>
              <a:t>• контроль структуры, физико-механических свойств и толщины упрочненного слоя после обработки изделий различными методами; </a:t>
            </a:r>
          </a:p>
          <a:p>
            <a:r>
              <a:rPr lang="ru-RU" dirty="0"/>
              <a:t>• сортировка изделий по маркам, качественная оценка содержания основных легирующих элементов;</a:t>
            </a:r>
          </a:p>
          <a:p>
            <a:r>
              <a:rPr lang="ru-RU" dirty="0"/>
              <a:t>• определение кристаллографической структуры.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9231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Рисунок 10" descr="bok3_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4680" y="0"/>
            <a:ext cx="2159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7798" y="516554"/>
            <a:ext cx="1708842" cy="849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248682" y="165836"/>
            <a:ext cx="56946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i="1" dirty="0">
                <a:latin typeface="PT Sans" pitchFamily="34" charset="-52"/>
                <a:ea typeface="PT Sans" pitchFamily="34" charset="-52"/>
                <a:cs typeface="Times New Roman" pitchFamily="18" charset="0"/>
              </a:rPr>
              <a:t>Санкт-Петербургский политехнический университет</a:t>
            </a:r>
          </a:p>
          <a:p>
            <a:pPr algn="ctr"/>
            <a:r>
              <a:rPr lang="ru-RU" i="1" dirty="0">
                <a:latin typeface="PT Sans" pitchFamily="34" charset="-52"/>
                <a:ea typeface="PT Sans" pitchFamily="34" charset="-52"/>
                <a:cs typeface="Times New Roman" pitchFamily="18" charset="0"/>
              </a:rPr>
              <a:t> Петра Великого.</a:t>
            </a:r>
          </a:p>
          <a:p>
            <a:pPr algn="ctr"/>
            <a:endParaRPr lang="ru-RU" i="1" dirty="0">
              <a:latin typeface="PT Sans" pitchFamily="34" charset="-52"/>
              <a:ea typeface="PT Sans" pitchFamily="34" charset="-52"/>
              <a:cs typeface="Times New Roman" pitchFamily="18" charset="0"/>
            </a:endParaRPr>
          </a:p>
          <a:p>
            <a:pPr algn="ctr"/>
            <a:r>
              <a:rPr lang="ru-RU" i="1" dirty="0">
                <a:latin typeface="PT Sans" pitchFamily="34" charset="-52"/>
                <a:ea typeface="PT Sans" pitchFamily="34" charset="-52"/>
                <a:cs typeface="Times New Roman" pitchFamily="18" charset="0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2D0135-C182-4CD9-9665-5B9CE000087F}"/>
              </a:ext>
            </a:extLst>
          </p:cNvPr>
          <p:cNvSpPr txBox="1"/>
          <p:nvPr/>
        </p:nvSpPr>
        <p:spPr>
          <a:xfrm>
            <a:off x="4401617" y="966055"/>
            <a:ext cx="33227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/>
              <a:t>Магнитная структуроскопия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F50AE3-3A9E-418A-8FDB-981F86AAF9A6}"/>
              </a:ext>
            </a:extLst>
          </p:cNvPr>
          <p:cNvSpPr txBox="1"/>
          <p:nvPr/>
        </p:nvSpPr>
        <p:spPr>
          <a:xfrm>
            <a:off x="2135933" y="1367631"/>
            <a:ext cx="8746081" cy="1754326"/>
          </a:xfrm>
          <a:custGeom>
            <a:avLst/>
            <a:gdLst>
              <a:gd name="connsiteX0" fmla="*/ 0 w 8011865"/>
              <a:gd name="connsiteY0" fmla="*/ 0 h 3693319"/>
              <a:gd name="connsiteX1" fmla="*/ 8011865 w 8011865"/>
              <a:gd name="connsiteY1" fmla="*/ 0 h 3693319"/>
              <a:gd name="connsiteX2" fmla="*/ 8011865 w 8011865"/>
              <a:gd name="connsiteY2" fmla="*/ 3693319 h 3693319"/>
              <a:gd name="connsiteX3" fmla="*/ 0 w 8011865"/>
              <a:gd name="connsiteY3" fmla="*/ 3693319 h 3693319"/>
              <a:gd name="connsiteX4" fmla="*/ 0 w 8011865"/>
              <a:gd name="connsiteY4" fmla="*/ 0 h 3693319"/>
              <a:gd name="connsiteX0" fmla="*/ 0 w 8011865"/>
              <a:gd name="connsiteY0" fmla="*/ 0 h 3693319"/>
              <a:gd name="connsiteX1" fmla="*/ 8011865 w 8011865"/>
              <a:gd name="connsiteY1" fmla="*/ 0 h 3693319"/>
              <a:gd name="connsiteX2" fmla="*/ 6923226 w 8011865"/>
              <a:gd name="connsiteY2" fmla="*/ 3326918 h 3693319"/>
              <a:gd name="connsiteX3" fmla="*/ 8011865 w 8011865"/>
              <a:gd name="connsiteY3" fmla="*/ 3693319 h 3693319"/>
              <a:gd name="connsiteX4" fmla="*/ 0 w 8011865"/>
              <a:gd name="connsiteY4" fmla="*/ 3693319 h 3693319"/>
              <a:gd name="connsiteX5" fmla="*/ 0 w 8011865"/>
              <a:gd name="connsiteY5" fmla="*/ 0 h 3693319"/>
              <a:gd name="connsiteX0" fmla="*/ 0 w 8011865"/>
              <a:gd name="connsiteY0" fmla="*/ 0 h 4532304"/>
              <a:gd name="connsiteX1" fmla="*/ 8011865 w 8011865"/>
              <a:gd name="connsiteY1" fmla="*/ 0 h 4532304"/>
              <a:gd name="connsiteX2" fmla="*/ 6923226 w 8011865"/>
              <a:gd name="connsiteY2" fmla="*/ 3326918 h 4532304"/>
              <a:gd name="connsiteX3" fmla="*/ 5513762 w 8011865"/>
              <a:gd name="connsiteY3" fmla="*/ 4532304 h 4532304"/>
              <a:gd name="connsiteX4" fmla="*/ 0 w 8011865"/>
              <a:gd name="connsiteY4" fmla="*/ 3693319 h 4532304"/>
              <a:gd name="connsiteX5" fmla="*/ 0 w 8011865"/>
              <a:gd name="connsiteY5" fmla="*/ 0 h 4532304"/>
              <a:gd name="connsiteX0" fmla="*/ 0 w 8011865"/>
              <a:gd name="connsiteY0" fmla="*/ 0 h 4532304"/>
              <a:gd name="connsiteX1" fmla="*/ 8011865 w 8011865"/>
              <a:gd name="connsiteY1" fmla="*/ 0 h 4532304"/>
              <a:gd name="connsiteX2" fmla="*/ 5471499 w 8011865"/>
              <a:gd name="connsiteY2" fmla="*/ 2714176 h 4532304"/>
              <a:gd name="connsiteX3" fmla="*/ 5513762 w 8011865"/>
              <a:gd name="connsiteY3" fmla="*/ 4532304 h 4532304"/>
              <a:gd name="connsiteX4" fmla="*/ 0 w 8011865"/>
              <a:gd name="connsiteY4" fmla="*/ 3693319 h 4532304"/>
              <a:gd name="connsiteX5" fmla="*/ 0 w 8011865"/>
              <a:gd name="connsiteY5" fmla="*/ 0 h 4532304"/>
              <a:gd name="connsiteX0" fmla="*/ 0 w 8011865"/>
              <a:gd name="connsiteY0" fmla="*/ 0 h 5239315"/>
              <a:gd name="connsiteX1" fmla="*/ 8011865 w 8011865"/>
              <a:gd name="connsiteY1" fmla="*/ 0 h 5239315"/>
              <a:gd name="connsiteX2" fmla="*/ 5471499 w 8011865"/>
              <a:gd name="connsiteY2" fmla="*/ 2714176 h 5239315"/>
              <a:gd name="connsiteX3" fmla="*/ 5513762 w 8011865"/>
              <a:gd name="connsiteY3" fmla="*/ 4532304 h 5239315"/>
              <a:gd name="connsiteX4" fmla="*/ 0 w 8011865"/>
              <a:gd name="connsiteY4" fmla="*/ 5239315 h 5239315"/>
              <a:gd name="connsiteX5" fmla="*/ 0 w 8011865"/>
              <a:gd name="connsiteY5" fmla="*/ 0 h 5239315"/>
              <a:gd name="connsiteX0" fmla="*/ 0 w 8011865"/>
              <a:gd name="connsiteY0" fmla="*/ 0 h 5277021"/>
              <a:gd name="connsiteX1" fmla="*/ 8011865 w 8011865"/>
              <a:gd name="connsiteY1" fmla="*/ 0 h 5277021"/>
              <a:gd name="connsiteX2" fmla="*/ 5471499 w 8011865"/>
              <a:gd name="connsiteY2" fmla="*/ 2714176 h 5277021"/>
              <a:gd name="connsiteX3" fmla="*/ 5560896 w 8011865"/>
              <a:gd name="connsiteY3" fmla="*/ 5277021 h 5277021"/>
              <a:gd name="connsiteX4" fmla="*/ 0 w 8011865"/>
              <a:gd name="connsiteY4" fmla="*/ 5239315 h 5277021"/>
              <a:gd name="connsiteX5" fmla="*/ 0 w 8011865"/>
              <a:gd name="connsiteY5" fmla="*/ 0 h 5277021"/>
              <a:gd name="connsiteX0" fmla="*/ 0 w 8229391"/>
              <a:gd name="connsiteY0" fmla="*/ 0 h 5277021"/>
              <a:gd name="connsiteX1" fmla="*/ 8011865 w 8229391"/>
              <a:gd name="connsiteY1" fmla="*/ 0 h 5277021"/>
              <a:gd name="connsiteX2" fmla="*/ 6065387 w 8229391"/>
              <a:gd name="connsiteY2" fmla="*/ 1837482 h 5277021"/>
              <a:gd name="connsiteX3" fmla="*/ 5471499 w 8229391"/>
              <a:gd name="connsiteY3" fmla="*/ 2714176 h 5277021"/>
              <a:gd name="connsiteX4" fmla="*/ 5560896 w 8229391"/>
              <a:gd name="connsiteY4" fmla="*/ 5277021 h 5277021"/>
              <a:gd name="connsiteX5" fmla="*/ 0 w 8229391"/>
              <a:gd name="connsiteY5" fmla="*/ 5239315 h 5277021"/>
              <a:gd name="connsiteX6" fmla="*/ 0 w 8229391"/>
              <a:gd name="connsiteY6" fmla="*/ 0 h 5277021"/>
              <a:gd name="connsiteX0" fmla="*/ 0 w 8746081"/>
              <a:gd name="connsiteY0" fmla="*/ 0 h 5277021"/>
              <a:gd name="connsiteX1" fmla="*/ 8011865 w 8746081"/>
              <a:gd name="connsiteY1" fmla="*/ 0 h 5277021"/>
              <a:gd name="connsiteX2" fmla="*/ 8308966 w 8746081"/>
              <a:gd name="connsiteY2" fmla="*/ 2223981 h 5277021"/>
              <a:gd name="connsiteX3" fmla="*/ 6065387 w 8746081"/>
              <a:gd name="connsiteY3" fmla="*/ 1837482 h 5277021"/>
              <a:gd name="connsiteX4" fmla="*/ 5471499 w 8746081"/>
              <a:gd name="connsiteY4" fmla="*/ 2714176 h 5277021"/>
              <a:gd name="connsiteX5" fmla="*/ 5560896 w 8746081"/>
              <a:gd name="connsiteY5" fmla="*/ 5277021 h 5277021"/>
              <a:gd name="connsiteX6" fmla="*/ 0 w 8746081"/>
              <a:gd name="connsiteY6" fmla="*/ 5239315 h 5277021"/>
              <a:gd name="connsiteX7" fmla="*/ 0 w 8746081"/>
              <a:gd name="connsiteY7" fmla="*/ 0 h 5277021"/>
              <a:gd name="connsiteX0" fmla="*/ 0 w 8746081"/>
              <a:gd name="connsiteY0" fmla="*/ 0 h 5277021"/>
              <a:gd name="connsiteX1" fmla="*/ 8011865 w 8746081"/>
              <a:gd name="connsiteY1" fmla="*/ 0 h 5277021"/>
              <a:gd name="connsiteX2" fmla="*/ 8308966 w 8746081"/>
              <a:gd name="connsiteY2" fmla="*/ 2223981 h 5277021"/>
              <a:gd name="connsiteX3" fmla="*/ 6065387 w 8746081"/>
              <a:gd name="connsiteY3" fmla="*/ 2553919 h 5277021"/>
              <a:gd name="connsiteX4" fmla="*/ 5471499 w 8746081"/>
              <a:gd name="connsiteY4" fmla="*/ 2714176 h 5277021"/>
              <a:gd name="connsiteX5" fmla="*/ 5560896 w 8746081"/>
              <a:gd name="connsiteY5" fmla="*/ 5277021 h 5277021"/>
              <a:gd name="connsiteX6" fmla="*/ 0 w 8746081"/>
              <a:gd name="connsiteY6" fmla="*/ 5239315 h 5277021"/>
              <a:gd name="connsiteX7" fmla="*/ 0 w 8746081"/>
              <a:gd name="connsiteY7" fmla="*/ 0 h 5277021"/>
              <a:gd name="connsiteX0" fmla="*/ 0 w 8746081"/>
              <a:gd name="connsiteY0" fmla="*/ 0 h 5277021"/>
              <a:gd name="connsiteX1" fmla="*/ 8011865 w 8746081"/>
              <a:gd name="connsiteY1" fmla="*/ 0 h 5277021"/>
              <a:gd name="connsiteX2" fmla="*/ 8308966 w 8746081"/>
              <a:gd name="connsiteY2" fmla="*/ 2223981 h 5277021"/>
              <a:gd name="connsiteX3" fmla="*/ 6065387 w 8746081"/>
              <a:gd name="connsiteY3" fmla="*/ 2553919 h 5277021"/>
              <a:gd name="connsiteX4" fmla="*/ 5594047 w 8746081"/>
              <a:gd name="connsiteY4" fmla="*/ 2704749 h 5277021"/>
              <a:gd name="connsiteX5" fmla="*/ 5560896 w 8746081"/>
              <a:gd name="connsiteY5" fmla="*/ 5277021 h 5277021"/>
              <a:gd name="connsiteX6" fmla="*/ 0 w 8746081"/>
              <a:gd name="connsiteY6" fmla="*/ 5239315 h 5277021"/>
              <a:gd name="connsiteX7" fmla="*/ 0 w 8746081"/>
              <a:gd name="connsiteY7" fmla="*/ 0 h 5277021"/>
              <a:gd name="connsiteX0" fmla="*/ 0 w 8746081"/>
              <a:gd name="connsiteY0" fmla="*/ 0 h 5277021"/>
              <a:gd name="connsiteX1" fmla="*/ 8011865 w 8746081"/>
              <a:gd name="connsiteY1" fmla="*/ 0 h 5277021"/>
              <a:gd name="connsiteX2" fmla="*/ 8308966 w 8746081"/>
              <a:gd name="connsiteY2" fmla="*/ 2223981 h 5277021"/>
              <a:gd name="connsiteX3" fmla="*/ 6065387 w 8746081"/>
              <a:gd name="connsiteY3" fmla="*/ 2553919 h 5277021"/>
              <a:gd name="connsiteX4" fmla="*/ 5594047 w 8746081"/>
              <a:gd name="connsiteY4" fmla="*/ 2704749 h 5277021"/>
              <a:gd name="connsiteX5" fmla="*/ 5598603 w 8746081"/>
              <a:gd name="connsiteY5" fmla="*/ 5277021 h 5277021"/>
              <a:gd name="connsiteX6" fmla="*/ 0 w 8746081"/>
              <a:gd name="connsiteY6" fmla="*/ 5239315 h 5277021"/>
              <a:gd name="connsiteX7" fmla="*/ 0 w 8746081"/>
              <a:gd name="connsiteY7" fmla="*/ 0 h 5277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746081" h="5277021">
                <a:moveTo>
                  <a:pt x="0" y="0"/>
                </a:moveTo>
                <a:lnTo>
                  <a:pt x="8011865" y="0"/>
                </a:lnTo>
                <a:cubicBezTo>
                  <a:pt x="9234866" y="167987"/>
                  <a:pt x="8633379" y="1917734"/>
                  <a:pt x="8308966" y="2223981"/>
                </a:cubicBezTo>
                <a:cubicBezTo>
                  <a:pt x="7984553" y="2530228"/>
                  <a:pt x="6376471" y="2269544"/>
                  <a:pt x="6065387" y="2553919"/>
                </a:cubicBezTo>
                <a:cubicBezTo>
                  <a:pt x="5754303" y="2838294"/>
                  <a:pt x="5623139" y="2181769"/>
                  <a:pt x="5594047" y="2704749"/>
                </a:cubicBezTo>
                <a:cubicBezTo>
                  <a:pt x="5595566" y="3562173"/>
                  <a:pt x="5597084" y="4419597"/>
                  <a:pt x="5598603" y="5277021"/>
                </a:cubicBezTo>
                <a:lnTo>
                  <a:pt x="0" y="5239315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	Классификация магнитных свойств по чувствительности к изменению структурного вещества:</a:t>
            </a:r>
          </a:p>
          <a:p>
            <a:endParaRPr lang="ru-RU" dirty="0"/>
          </a:p>
          <a:p>
            <a:r>
              <a:rPr lang="ru-RU" i="1" dirty="0"/>
              <a:t>Первичные</a:t>
            </a:r>
            <a:r>
              <a:rPr lang="ru-RU" dirty="0"/>
              <a:t> – это свойства не чувствительные к структурному состоянию ферромагнетика (температура Кюри Тс, константы естественной кристаллографической анизотропии и намагниченность насыщения).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F5E390F-E0A4-4DAB-B332-863B080EF4CF}"/>
              </a:ext>
            </a:extLst>
          </p:cNvPr>
          <p:cNvSpPr/>
          <p:nvPr/>
        </p:nvSpPr>
        <p:spPr>
          <a:xfrm>
            <a:off x="2134320" y="3306622"/>
            <a:ext cx="53298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Вторичные</a:t>
            </a:r>
            <a:r>
              <a:rPr lang="ru-RU" dirty="0"/>
              <a:t> – это свойства чувствительные к кристаллографической текстуре, изменениям напряжений, микроструктуры, формы и размеров ферромагнетика (кривая намагничивания, форма и площадь петли магнитного гистерезиса, а также основные параметры, характеризующие ее). </a:t>
            </a:r>
          </a:p>
          <a:p>
            <a:endParaRPr lang="en-US" dirty="0"/>
          </a:p>
          <a:p>
            <a:r>
              <a:rPr lang="ru-RU" dirty="0"/>
              <a:t>Структурно-чувствительные магнитные характеристики </a:t>
            </a:r>
            <a:r>
              <a:rPr lang="ru-RU" dirty="0" err="1"/>
              <a:t>анизотропны</a:t>
            </a:r>
            <a:r>
              <a:rPr lang="ru-RU" dirty="0"/>
              <a:t>.</a:t>
            </a:r>
            <a:endParaRPr lang="en-US" dirty="0"/>
          </a:p>
          <a:p>
            <a:r>
              <a:rPr lang="ru-RU" dirty="0"/>
              <a:t>Монокристаллы ферромагнетиков имеют оси (направления) легкого и трудного намагничивания.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B4819E4-6AD9-4A84-87D6-9A30623C86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92324" y="3270775"/>
            <a:ext cx="4425421" cy="258532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AB5477B-D2C5-4579-94E6-BC4C0922A204}"/>
              </a:ext>
            </a:extLst>
          </p:cNvPr>
          <p:cNvSpPr txBox="1"/>
          <p:nvPr/>
        </p:nvSpPr>
        <p:spPr>
          <a:xfrm>
            <a:off x="7724386" y="5867575"/>
            <a:ext cx="44676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Элементарные ячейки </a:t>
            </a:r>
            <a:r>
              <a:rPr lang="ru-RU" dirty="0" err="1"/>
              <a:t>Fe</a:t>
            </a:r>
            <a:r>
              <a:rPr lang="ru-RU" dirty="0"/>
              <a:t> (a), </a:t>
            </a:r>
            <a:r>
              <a:rPr lang="ru-RU" dirty="0" err="1"/>
              <a:t>Ni</a:t>
            </a:r>
            <a:r>
              <a:rPr lang="ru-RU" dirty="0"/>
              <a:t> (б), Со (в) и кривые намагничивания вдоль кристаллографических осей</a:t>
            </a:r>
          </a:p>
        </p:txBody>
      </p:sp>
    </p:spTree>
    <p:extLst>
      <p:ext uri="{BB962C8B-B14F-4D97-AF65-F5344CB8AC3E}">
        <p14:creationId xmlns:p14="http://schemas.microsoft.com/office/powerpoint/2010/main" val="1279609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Рисунок 10" descr="bok3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680" y="0"/>
            <a:ext cx="2159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7798" y="516554"/>
            <a:ext cx="1708842" cy="849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248682" y="165836"/>
            <a:ext cx="56946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i="1" dirty="0">
                <a:latin typeface="PT Sans" pitchFamily="34" charset="-52"/>
                <a:ea typeface="PT Sans" pitchFamily="34" charset="-52"/>
                <a:cs typeface="Times New Roman" pitchFamily="18" charset="0"/>
              </a:rPr>
              <a:t>Санкт-Петербургский политехнический университет</a:t>
            </a:r>
          </a:p>
          <a:p>
            <a:pPr algn="ctr"/>
            <a:r>
              <a:rPr lang="ru-RU" i="1" dirty="0">
                <a:latin typeface="PT Sans" pitchFamily="34" charset="-52"/>
                <a:ea typeface="PT Sans" pitchFamily="34" charset="-52"/>
                <a:cs typeface="Times New Roman" pitchFamily="18" charset="0"/>
              </a:rPr>
              <a:t> Петра Великого.</a:t>
            </a:r>
          </a:p>
          <a:p>
            <a:pPr algn="ctr"/>
            <a:endParaRPr lang="ru-RU" i="1" dirty="0">
              <a:latin typeface="PT Sans" pitchFamily="34" charset="-52"/>
              <a:ea typeface="PT Sans" pitchFamily="34" charset="-52"/>
              <a:cs typeface="Times New Roman" pitchFamily="18" charset="0"/>
            </a:endParaRPr>
          </a:p>
          <a:p>
            <a:pPr algn="ctr"/>
            <a:r>
              <a:rPr lang="ru-RU" i="1" dirty="0">
                <a:latin typeface="PT Sans" pitchFamily="34" charset="-52"/>
                <a:ea typeface="PT Sans" pitchFamily="34" charset="-52"/>
                <a:cs typeface="Times New Roman" pitchFamily="18" charset="0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C56838-7855-48AA-9DF6-2497C40E5C2A}"/>
              </a:ext>
            </a:extLst>
          </p:cNvPr>
          <p:cNvSpPr txBox="1"/>
          <p:nvPr/>
        </p:nvSpPr>
        <p:spPr>
          <a:xfrm>
            <a:off x="4401617" y="966055"/>
            <a:ext cx="33227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/>
              <a:t>Магнитная структуроскопия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499F0CA-E8A5-427A-9F8B-EB1881E7889F}"/>
              </a:ext>
            </a:extLst>
          </p:cNvPr>
          <p:cNvSpPr/>
          <p:nvPr/>
        </p:nvSpPr>
        <p:spPr>
          <a:xfrm>
            <a:off x="1415480" y="4653136"/>
            <a:ext cx="408498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Зависимость коэрцитивной силы от размера зерна: </a:t>
            </a:r>
          </a:p>
          <a:p>
            <a:pPr algn="ctr"/>
            <a:r>
              <a:rPr lang="ru-RU" dirty="0"/>
              <a:t>а - для чистого железа (</a:t>
            </a:r>
            <a:r>
              <a:rPr lang="en-US" dirty="0"/>
              <a:t>~</a:t>
            </a:r>
            <a:r>
              <a:rPr lang="ru-RU" dirty="0"/>
              <a:t>0,002% С); </a:t>
            </a:r>
          </a:p>
          <a:p>
            <a:pPr algn="ctr"/>
            <a:r>
              <a:rPr lang="ru-RU" dirty="0"/>
              <a:t>б - для мартеновской низкоуглеродистой стали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8C7BEC6-B74D-4868-B43F-38B01BCCCE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5959" y="1736353"/>
            <a:ext cx="2754815" cy="2484735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E2DBFE1-5C64-4FF6-A990-FF069A284D0F}"/>
              </a:ext>
            </a:extLst>
          </p:cNvPr>
          <p:cNvSpPr/>
          <p:nvPr/>
        </p:nvSpPr>
        <p:spPr>
          <a:xfrm>
            <a:off x="5533766" y="4554994"/>
            <a:ext cx="3159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Зависимость коэрцитивной силы от содержания углерода в железе в форме </a:t>
            </a:r>
          </a:p>
          <a:p>
            <a:pPr algn="ctr"/>
            <a:r>
              <a:rPr lang="ru-RU" dirty="0"/>
              <a:t>зернистого (1) и пластинчатого (2) </a:t>
            </a:r>
          </a:p>
          <a:p>
            <a:pPr algn="ctr"/>
            <a:r>
              <a:rPr lang="ru-RU" dirty="0"/>
              <a:t>цементита 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95373B9-F342-408E-8D21-239685891E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57130" y="1664345"/>
            <a:ext cx="2892977" cy="2484735"/>
          </a:xfrm>
          <a:prstGeom prst="rect">
            <a:avLst/>
          </a:prstGeom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B23E9EF-3769-405C-8ECE-650523F3C49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91544" y="1769264"/>
            <a:ext cx="3508917" cy="2883872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CFF9046-442D-4C0C-93A3-85FFDD36E92E}"/>
              </a:ext>
            </a:extLst>
          </p:cNvPr>
          <p:cNvSpPr/>
          <p:nvPr/>
        </p:nvSpPr>
        <p:spPr>
          <a:xfrm>
            <a:off x="8943318" y="4581128"/>
            <a:ext cx="26093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Зависимость коэрцитивной силы от размеров включений </a:t>
            </a:r>
          </a:p>
        </p:txBody>
      </p:sp>
    </p:spTree>
    <p:extLst>
      <p:ext uri="{BB962C8B-B14F-4D97-AF65-F5344CB8AC3E}">
        <p14:creationId xmlns:p14="http://schemas.microsoft.com/office/powerpoint/2010/main" val="3803727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Рисунок 10" descr="bok3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680" y="0"/>
            <a:ext cx="2159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47798" y="516554"/>
            <a:ext cx="1708842" cy="849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248682" y="165836"/>
            <a:ext cx="56946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i="1" dirty="0">
                <a:latin typeface="PT Sans" pitchFamily="34" charset="-52"/>
                <a:ea typeface="PT Sans" pitchFamily="34" charset="-52"/>
                <a:cs typeface="Times New Roman" pitchFamily="18" charset="0"/>
              </a:rPr>
              <a:t>Санкт-Петербургский политехнический университет</a:t>
            </a:r>
          </a:p>
          <a:p>
            <a:pPr algn="ctr"/>
            <a:r>
              <a:rPr lang="ru-RU" i="1" dirty="0">
                <a:latin typeface="PT Sans" pitchFamily="34" charset="-52"/>
                <a:ea typeface="PT Sans" pitchFamily="34" charset="-52"/>
                <a:cs typeface="Times New Roman" pitchFamily="18" charset="0"/>
              </a:rPr>
              <a:t> Петра Великого.</a:t>
            </a:r>
          </a:p>
          <a:p>
            <a:pPr algn="ctr"/>
            <a:endParaRPr lang="ru-RU" i="1" dirty="0">
              <a:latin typeface="PT Sans" pitchFamily="34" charset="-52"/>
              <a:ea typeface="PT Sans" pitchFamily="34" charset="-52"/>
              <a:cs typeface="Times New Roman" pitchFamily="18" charset="0"/>
            </a:endParaRPr>
          </a:p>
          <a:p>
            <a:pPr algn="ctr"/>
            <a:r>
              <a:rPr lang="ru-RU" i="1" dirty="0">
                <a:latin typeface="PT Sans" pitchFamily="34" charset="-52"/>
                <a:ea typeface="PT Sans" pitchFamily="34" charset="-52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82549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4186</TotalTime>
  <Words>747</Words>
  <Application>Microsoft Office PowerPoint</Application>
  <PresentationFormat>Широкоэкранный</PresentationFormat>
  <Paragraphs>121</Paragraphs>
  <Slides>9</Slides>
  <Notes>4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PT Sans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Никита Сидоров</dc:creator>
  <cp:lastModifiedBy>Никита Сидоров</cp:lastModifiedBy>
  <cp:revision>174</cp:revision>
  <dcterms:created xsi:type="dcterms:W3CDTF">2016-04-14T06:46:25Z</dcterms:created>
  <dcterms:modified xsi:type="dcterms:W3CDTF">2018-03-28T21:30:40Z</dcterms:modified>
</cp:coreProperties>
</file>