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74" r:id="rId16"/>
    <p:sldId id="269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41" autoAdjust="0"/>
    <p:restoredTop sz="94660"/>
  </p:normalViewPr>
  <p:slideViewPr>
    <p:cSldViewPr snapToGrid="0">
      <p:cViewPr>
        <p:scale>
          <a:sx n="100" d="100"/>
          <a:sy n="100" d="100"/>
        </p:scale>
        <p:origin x="-33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99670-E31F-44D1-A60C-F7725BF09592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46B6C-45C1-45CA-AF42-BC69F14E4D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0557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82673-852D-4198-AB03-F0FE3B27A6DE}" type="datetimeFigureOut">
              <a:rPr lang="ru-RU" smtClean="0"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D2B4F-BD1D-4255-AD79-4FCC77BFC1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64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02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4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6869-641B-4599-A46D-99C5AC9CDA25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83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FD02-A537-49D5-AC94-03E3F91BB8FE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6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9656-8431-44D9-9A68-6E3EBC1A92D8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5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DE6D-CD07-4D08-877E-4D1160DF993A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83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1FA42-DA42-4488-B916-197BEED75A6F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79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0C24-862E-41FD-9753-AF1F88E2C1A6}" type="datetime1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73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62E83-DA84-45BC-98D3-E21D9A796778}" type="datetime1">
              <a:rPr lang="ru-RU" smtClean="0"/>
              <a:t>08.04.2015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6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23FD-ABC5-4172-9F28-D4E7420D1CF4}" type="datetime1">
              <a:rPr lang="ru-RU" smtClean="0"/>
              <a:t>08.04.2015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97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2EC0-27E7-45B7-979D-4D115AE9AB9B}" type="datetime1">
              <a:rPr lang="ru-RU" smtClean="0"/>
              <a:t>08.04.2015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5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33D7-B80A-46C5-A71F-F53CA0A20E07}" type="datetime1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89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8711C-2FA8-430F-B7D1-17692C416B5B}" type="datetime1">
              <a:rPr lang="ru-RU" smtClean="0"/>
              <a:t>08.04.2015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53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E7EA-A848-4569-9D1E-534C561BB43E}" type="datetime1">
              <a:rPr lang="ru-RU" smtClean="0"/>
              <a:t>08.04.2015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МАГНИТНЫЕ МЕТОДЫ НЕРАЗРУШАЮЩЕГО КОНТРОЛЯ 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5C41B-17CB-46A9-B2BE-1675E0C069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28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0994" y="1721841"/>
            <a:ext cx="8283102" cy="25444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 Black" panose="020B0A04020102020204" pitchFamily="34" charset="0"/>
              </a:rPr>
              <a:t>МАГНИТНЫЕ МЕТОДЫ НЕРАЗРУШАЮЩЕГО КОНТРОЛЯ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67902" y="4710991"/>
            <a:ext cx="6858000" cy="1655762"/>
          </a:xfrm>
        </p:spPr>
        <p:txBody>
          <a:bodyPr/>
          <a:lstStyle/>
          <a:p>
            <a:pPr algn="l"/>
            <a:r>
              <a:rPr lang="ru-RU" dirty="0" smtClean="0"/>
              <a:t>Выполнил студент группы 43314/1</a:t>
            </a:r>
          </a:p>
          <a:p>
            <a:pPr algn="l"/>
            <a:r>
              <a:rPr lang="ru-RU" dirty="0" smtClean="0"/>
              <a:t>Шакиров И. В.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z="2400" smtClean="0"/>
              <a:t>1</a:t>
            </a:fld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23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227" y="571498"/>
            <a:ext cx="5703546" cy="42672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4838699"/>
            <a:ext cx="7886700" cy="13382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Рис. 3. </a:t>
            </a:r>
            <a:r>
              <a:rPr lang="ru-RU" dirty="0"/>
              <a:t>Распределение намагниченности М </a:t>
            </a:r>
            <a:r>
              <a:rPr lang="ru-RU" dirty="0" smtClean="0"/>
              <a:t>ив </a:t>
            </a:r>
            <a:r>
              <a:rPr lang="ru-RU" dirty="0" err="1"/>
              <a:t>ферромагнитном</a:t>
            </a:r>
            <a:r>
              <a:rPr lang="ru-RU" dirty="0"/>
              <a:t> изделии и поля  </a:t>
            </a:r>
            <a:r>
              <a:rPr lang="ru-RU" dirty="0" smtClean="0"/>
              <a:t>рассеяния </a:t>
            </a:r>
            <a:r>
              <a:rPr lang="ru-RU" dirty="0" err="1" smtClean="0"/>
              <a:t>Н</a:t>
            </a:r>
            <a:r>
              <a:rPr lang="ru-RU" baseline="-25000" dirty="0" err="1" smtClean="0"/>
              <a:t>d</a:t>
            </a:r>
            <a:r>
              <a:rPr lang="ru-RU" dirty="0" smtClean="0"/>
              <a:t>  </a:t>
            </a:r>
            <a:r>
              <a:rPr lang="ru-RU" dirty="0"/>
              <a:t>над внутренним дефектом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08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МАГНИТОПОРОШКОВЫЙ  МЕТОД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основан на  </a:t>
            </a:r>
            <a:r>
              <a:rPr lang="ru-RU" dirty="0"/>
              <a:t>регистрации  магнитных  полей  </a:t>
            </a:r>
            <a:r>
              <a:rPr lang="ru-RU" dirty="0" smtClean="0"/>
              <a:t>рассеяния</a:t>
            </a:r>
            <a:r>
              <a:rPr lang="ru-RU" dirty="0"/>
              <a:t>, возникающих над дефектами в </a:t>
            </a:r>
            <a:r>
              <a:rPr lang="ru-RU" dirty="0" smtClean="0"/>
              <a:t>детали  </a:t>
            </a:r>
            <a:r>
              <a:rPr lang="ru-RU" dirty="0"/>
              <a:t>при  ее  намагничивании,  с  помощью </a:t>
            </a:r>
            <a:r>
              <a:rPr lang="ru-RU" dirty="0" err="1" smtClean="0"/>
              <a:t>ферромагнитных</a:t>
            </a:r>
            <a:r>
              <a:rPr lang="ru-RU" dirty="0" smtClean="0"/>
              <a:t>  </a:t>
            </a:r>
            <a:r>
              <a:rPr lang="ru-RU" dirty="0"/>
              <a:t>частиц  (магнитного  </a:t>
            </a:r>
            <a:r>
              <a:rPr lang="ru-RU" dirty="0" smtClean="0"/>
              <a:t>порошка</a:t>
            </a:r>
            <a:r>
              <a:rPr lang="ru-RU" dirty="0"/>
              <a:t>),  которые  находятся  во  </a:t>
            </a:r>
            <a:r>
              <a:rPr lang="ru-RU" dirty="0" smtClean="0"/>
              <a:t>взвешенном </a:t>
            </a:r>
            <a:r>
              <a:rPr lang="ru-RU" dirty="0"/>
              <a:t>состоянии в дисперсионной среде или </a:t>
            </a:r>
            <a:r>
              <a:rPr lang="ru-RU" dirty="0" smtClean="0"/>
              <a:t>воздухе</a:t>
            </a:r>
            <a:r>
              <a:rPr lang="ru-RU" dirty="0"/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11</a:t>
            </a:fld>
            <a:endParaRPr lang="ru-RU"/>
          </a:p>
        </p:txBody>
      </p:sp>
      <p:pic>
        <p:nvPicPr>
          <p:cNvPr id="6" name="Picture 2" descr="c&amp;khcy;&amp;iecy;&amp;mcy;&amp;acy; &amp;mcy;&amp;acy;&amp;gcy;&amp;ncy;&amp;icy;&amp;tcy;&amp;ocy;&amp;pcy;&amp;ocy;&amp;rcy;&amp;ocy;&amp;shcy;&amp;kcy;&amp;ocy;&amp;vcy;&amp;ocy;&amp;gcy;&amp;ocy; &amp;mcy;&amp;iecy;&amp;tcy;&amp;ocy;&amp;dcy;&amp;acy; &amp;ncy;&amp;iecy;&amp;rcy;&amp;acy;&amp;zcy;&amp;rcy;&amp;ucy;&amp;shcy;&amp;acy;&amp;yucy;&amp;shchcy;&amp;iecy;&amp;gcy;&amp;ocy; &amp;kcy;&amp;ocy;&amp;ncy;&amp;tcy;&amp;rcy;&amp;ocy;&amp;lcy;&amp;ya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404" y="4125214"/>
            <a:ext cx="6885191" cy="1932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377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Схемы  намагничивания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3074" y="1422402"/>
            <a:ext cx="7217852" cy="3978273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63074" y="5257622"/>
            <a:ext cx="71331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4. Схемы намагничивания при МПД: </a:t>
            </a:r>
          </a:p>
          <a:p>
            <a:r>
              <a:rPr lang="ru-RU" dirty="0" smtClean="0"/>
              <a:t>а – циркулярного; б – продольного полем постоянного магнита;  </a:t>
            </a:r>
          </a:p>
          <a:p>
            <a:r>
              <a:rPr lang="ru-RU" dirty="0" smtClean="0"/>
              <a:t>в – продольного электромагнитом; г – продольного в соленоиде; д – комбинированного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20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Чувствительность  метода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поверхностные  </a:t>
            </a:r>
            <a:r>
              <a:rPr lang="ru-RU" dirty="0"/>
              <a:t>и  подповерхностные  (на </a:t>
            </a:r>
            <a:r>
              <a:rPr lang="ru-RU" dirty="0" smtClean="0"/>
              <a:t>глубине </a:t>
            </a:r>
            <a:r>
              <a:rPr lang="ru-RU" dirty="0"/>
              <a:t>залегания ≤ 2 мм) </a:t>
            </a:r>
            <a:endParaRPr lang="ru-RU" dirty="0" smtClean="0"/>
          </a:p>
          <a:p>
            <a:r>
              <a:rPr lang="ru-RU" dirty="0" smtClean="0"/>
              <a:t>трещины </a:t>
            </a:r>
            <a:r>
              <a:rPr lang="ru-RU" dirty="0"/>
              <a:t>с </a:t>
            </a:r>
            <a:r>
              <a:rPr lang="ru-RU" dirty="0" smtClean="0"/>
              <a:t>раскрытием  </a:t>
            </a:r>
            <a:r>
              <a:rPr lang="ru-RU" dirty="0"/>
              <a:t>от  0,001  мм,  глубиной  (высотой </a:t>
            </a:r>
            <a:r>
              <a:rPr lang="ru-RU" dirty="0" smtClean="0"/>
              <a:t>дефекта</a:t>
            </a:r>
            <a:r>
              <a:rPr lang="ru-RU" dirty="0"/>
              <a:t>) от 0,05 мм и длиной ≥ 0,5 мм.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4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МАГНИТОГРАФИЧЕСКИЙ </a:t>
            </a:r>
            <a:r>
              <a:rPr lang="ru-RU" dirty="0"/>
              <a:t>МЕТОД </a:t>
            </a: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0845" y="3731372"/>
            <a:ext cx="2986109" cy="1919302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14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23900" y="5798146"/>
            <a:ext cx="7962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</a:t>
            </a:r>
            <a:r>
              <a:rPr lang="ru-RU" dirty="0"/>
              <a:t>5</a:t>
            </a:r>
            <a:r>
              <a:rPr lang="ru-RU" dirty="0" smtClean="0"/>
              <a:t>. Схема магнитографического контроля сварного шва: </a:t>
            </a:r>
          </a:p>
          <a:p>
            <a:r>
              <a:rPr lang="ru-RU" dirty="0" smtClean="0"/>
              <a:t>1 – намагничивающее устройство; 2 – сварной шов; 3 – дефект; 4 – магнитная лента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23900" y="1552576"/>
            <a:ext cx="7620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Заключается в намагничивании  контролируемого  участка с одновременной записью магнитного поля на  магнитную  ленту)  и  последующем  считывании  полученной  информации  с  нее  специальными  воспроизводящими устройствами магнитографических дефектоскопов, оснащенных вторичными   преобразователями   в виде  феррозондов  или  индукционных  головок.  Этот сигнал  после  преобразования  поступает на экран ЭЛТ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166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873249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Структурная </a:t>
            </a:r>
            <a:r>
              <a:rPr lang="ru-RU" dirty="0" smtClean="0"/>
              <a:t>схема магнитографического дефектоскопа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7381" y="1881977"/>
            <a:ext cx="4933655" cy="2870997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15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4387" y="4879023"/>
            <a:ext cx="7515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– электродвигатель; 2 – блок головок; 3 – магнитная лента; 4 – усилитель; 5 – генератор развертки; 6 – ЭЛТ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792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Чувствительность  метода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Чувствительность  магнитографического  метода  к  поверхностным  дефектам  примерно  такая  же  или  несколько хуже,  чем  у  магнитопорошкового.  Чем глубже  расположен  дефект  от  поверхности  изделия,  на  которую  укладывается магнитная лента, тем хуже он выявляется. Современная  аппаратура  позволяет  находить  дефекты  с  вертикальным  размером 10…15 % от толщины изделия на глубине залегания до 20…25 мм.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698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ФЕРРОЗОНДОВЫЙ МЕТОД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0416" y="3170231"/>
            <a:ext cx="2343167" cy="1662125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90575" y="1533525"/>
            <a:ext cx="72675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основан  на обнаружении полей дефектов с помощью </a:t>
            </a:r>
            <a:r>
              <a:rPr lang="ru-RU" dirty="0" err="1" smtClean="0"/>
              <a:t>магниточувствительных</a:t>
            </a:r>
            <a:r>
              <a:rPr lang="ru-RU" dirty="0" smtClean="0"/>
              <a:t> элементов – феррозондов. Феррозонд состоит из двух </a:t>
            </a:r>
            <a:r>
              <a:rPr lang="ru-RU" dirty="0" err="1" smtClean="0"/>
              <a:t>полузондов</a:t>
            </a:r>
            <a:r>
              <a:rPr lang="ru-RU" dirty="0" smtClean="0"/>
              <a:t>:  двух  совершенно  одинаковых </a:t>
            </a:r>
            <a:r>
              <a:rPr lang="ru-RU" dirty="0" err="1" smtClean="0"/>
              <a:t>пермаллоевых</a:t>
            </a:r>
            <a:r>
              <a:rPr lang="ru-RU" dirty="0" smtClean="0"/>
              <a:t>  </a:t>
            </a:r>
            <a:r>
              <a:rPr lang="ru-RU" dirty="0" err="1" smtClean="0"/>
              <a:t>магнитопроводов</a:t>
            </a:r>
            <a:r>
              <a:rPr lang="ru-RU" dirty="0" smtClean="0"/>
              <a:t>,  каждый из которых окружен первичной и вторичной  обмотками,  распределенными  по  его длине.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05058" y="582028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Рис. 7. Схема феррозонда-</a:t>
            </a:r>
            <a:r>
              <a:rPr lang="ru-RU" dirty="0" err="1" smtClean="0"/>
              <a:t>полемера</a:t>
            </a:r>
            <a:r>
              <a:rPr lang="ru-RU" dirty="0" smtClean="0"/>
              <a:t> (а) и </a:t>
            </a:r>
          </a:p>
          <a:p>
            <a:r>
              <a:rPr lang="ru-RU" dirty="0" smtClean="0"/>
              <a:t>феррозонда-</a:t>
            </a:r>
            <a:r>
              <a:rPr lang="ru-RU" dirty="0" err="1" smtClean="0"/>
              <a:t>градиентомера</a:t>
            </a:r>
            <a:r>
              <a:rPr lang="ru-RU" dirty="0" smtClean="0"/>
              <a:t> (б)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27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ИПОЛЬЗОВАННАЯ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Алешин </a:t>
            </a:r>
            <a:r>
              <a:rPr lang="ru-RU" dirty="0" smtClean="0"/>
              <a:t>Н.П. Физические </a:t>
            </a:r>
            <a:r>
              <a:rPr lang="ru-RU" dirty="0"/>
              <a:t>методы неразрушающего контроля сварных соединений: </a:t>
            </a:r>
            <a:r>
              <a:rPr lang="ru-RU" dirty="0" smtClean="0"/>
              <a:t>учебное пособие</a:t>
            </a:r>
            <a:r>
              <a:rPr lang="ru-RU" dirty="0"/>
              <a:t>. – М.: Машиностроение, 2006. – 368 с.: ил.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88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b="1" dirty="0"/>
              <a:t>ФИЗИЧЕСКИЕ ОСНОВЫ </a:t>
            </a:r>
            <a:r>
              <a:rPr lang="ru-RU" b="1" dirty="0" smtClean="0"/>
              <a:t>МАГНИТНОЙ ДЕФЕКТОСКОПИИ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	Методы  </a:t>
            </a:r>
            <a:r>
              <a:rPr lang="ru-RU" sz="3200" dirty="0"/>
              <a:t>основаны  на  </a:t>
            </a:r>
            <a:r>
              <a:rPr lang="ru-RU" sz="3200" dirty="0" smtClean="0"/>
              <a:t>регистрации  </a:t>
            </a:r>
            <a:r>
              <a:rPr lang="ru-RU" sz="3200" dirty="0"/>
              <a:t>и  измерении  магнитных  полей  и  их </a:t>
            </a:r>
            <a:r>
              <a:rPr lang="ru-RU" sz="3200" dirty="0" smtClean="0"/>
              <a:t>неоднородностей</a:t>
            </a:r>
            <a:r>
              <a:rPr lang="ru-RU" sz="3200" dirty="0"/>
              <a:t>. 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	Магнитное  </a:t>
            </a:r>
            <a:r>
              <a:rPr lang="ru-RU" sz="3200" dirty="0"/>
              <a:t>поле  </a:t>
            </a:r>
            <a:r>
              <a:rPr lang="ru-RU" sz="3200" dirty="0" smtClean="0"/>
              <a:t>существует  </a:t>
            </a:r>
            <a:r>
              <a:rPr lang="ru-RU" sz="3200" dirty="0"/>
              <a:t>вблизи  проводника  с  током  и  </a:t>
            </a:r>
            <a:r>
              <a:rPr lang="ru-RU" sz="3200" dirty="0" smtClean="0"/>
              <a:t>постоянных  </a:t>
            </a:r>
            <a:r>
              <a:rPr lang="ru-RU" sz="3200" dirty="0"/>
              <a:t>магнитов. 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	Причина  </a:t>
            </a:r>
            <a:r>
              <a:rPr lang="ru-RU" sz="3200" dirty="0"/>
              <a:t>его  </a:t>
            </a:r>
            <a:r>
              <a:rPr lang="ru-RU" sz="3200" dirty="0" smtClean="0"/>
              <a:t>возникновения </a:t>
            </a:r>
            <a:r>
              <a:rPr lang="ru-RU" sz="3200" dirty="0"/>
              <a:t>– упорядоченное движение </a:t>
            </a:r>
            <a:r>
              <a:rPr lang="ru-RU" sz="3200" dirty="0" smtClean="0"/>
              <a:t>зарядов </a:t>
            </a:r>
            <a:r>
              <a:rPr lang="ru-RU" sz="3200" dirty="0"/>
              <a:t>в проводнике или электронов в атомах </a:t>
            </a:r>
            <a:r>
              <a:rPr lang="ru-RU" sz="3200" dirty="0" smtClean="0"/>
              <a:t>вещества </a:t>
            </a:r>
            <a:r>
              <a:rPr lang="ru-RU" sz="3200" dirty="0"/>
              <a:t>магнита.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5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204065" cy="1325563"/>
          </a:xfrm>
        </p:spPr>
        <p:txBody>
          <a:bodyPr>
            <a:noAutofit/>
          </a:bodyPr>
          <a:lstStyle/>
          <a:p>
            <a:r>
              <a:rPr lang="ru-RU" b="1" dirty="0" smtClean="0"/>
              <a:t>ХАРАКТЕРИСТИКИ ПОСТОЯННОГО  МАГНИТНОГО  ПОЛЯ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Основной  </a:t>
            </a:r>
            <a:r>
              <a:rPr lang="ru-RU" dirty="0" smtClean="0"/>
              <a:t>характеристикой </a:t>
            </a:r>
            <a:r>
              <a:rPr lang="ru-RU" dirty="0"/>
              <a:t>магнитного поля </a:t>
            </a:r>
            <a:r>
              <a:rPr lang="ru-RU" dirty="0" smtClean="0"/>
              <a:t>является </a:t>
            </a:r>
            <a:r>
              <a:rPr lang="ru-RU" dirty="0">
                <a:solidFill>
                  <a:srgbClr val="C00000"/>
                </a:solidFill>
              </a:rPr>
              <a:t>вектор </a:t>
            </a:r>
            <a:r>
              <a:rPr lang="ru-RU" dirty="0" smtClean="0">
                <a:solidFill>
                  <a:srgbClr val="C00000"/>
                </a:solidFill>
              </a:rPr>
              <a:t>магнитной  </a:t>
            </a:r>
            <a:r>
              <a:rPr lang="ru-RU" dirty="0">
                <a:solidFill>
                  <a:srgbClr val="C00000"/>
                </a:solidFill>
              </a:rPr>
              <a:t>индукции </a:t>
            </a:r>
            <a:r>
              <a:rPr lang="ru-RU" dirty="0" smtClean="0"/>
              <a:t>B</a:t>
            </a:r>
          </a:p>
          <a:p>
            <a:r>
              <a:rPr lang="ru-RU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Магнитный  </a:t>
            </a:r>
            <a:r>
              <a:rPr lang="ru-RU" dirty="0">
                <a:solidFill>
                  <a:srgbClr val="C00000"/>
                </a:solidFill>
              </a:rPr>
              <a:t>поток</a:t>
            </a:r>
            <a:r>
              <a:rPr lang="ru-RU" dirty="0"/>
              <a:t>  Ф (Ф = В</a:t>
            </a:r>
            <a:r>
              <a:rPr lang="en-US" dirty="0"/>
              <a:t>S</a:t>
            </a:r>
            <a:r>
              <a:rPr lang="ru-RU" dirty="0" smtClean="0"/>
              <a:t>)</a:t>
            </a:r>
          </a:p>
          <a:p>
            <a:r>
              <a:rPr lang="ru-RU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Вектор  </a:t>
            </a:r>
            <a:r>
              <a:rPr lang="ru-RU" dirty="0">
                <a:solidFill>
                  <a:srgbClr val="C00000"/>
                </a:solidFill>
              </a:rPr>
              <a:t>напряженности  </a:t>
            </a:r>
            <a:r>
              <a:rPr lang="en-US" dirty="0" smtClean="0"/>
              <a:t>H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Между  индукцией  и </a:t>
            </a:r>
            <a:r>
              <a:rPr lang="ru-RU" dirty="0" smtClean="0"/>
              <a:t>напряженностью  </a:t>
            </a:r>
            <a:r>
              <a:rPr lang="ru-RU" dirty="0"/>
              <a:t>магнитного  поля </a:t>
            </a:r>
            <a:r>
              <a:rPr lang="ru-RU" dirty="0" smtClean="0"/>
              <a:t>существует </a:t>
            </a:r>
            <a:r>
              <a:rPr lang="ru-RU" dirty="0"/>
              <a:t>зависимость: 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077" y="4569230"/>
            <a:ext cx="3613846" cy="1607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2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МАГНИТНЫЕ  СВОЙСТВА  МАТЕРИАЛА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Все </a:t>
            </a:r>
            <a:r>
              <a:rPr lang="ru-RU" sz="4000" dirty="0"/>
              <a:t>вещества в той или иной степени </a:t>
            </a:r>
            <a:r>
              <a:rPr lang="ru-RU" sz="4000" dirty="0" smtClean="0"/>
              <a:t>обладают </a:t>
            </a:r>
            <a:r>
              <a:rPr lang="ru-RU" sz="4000" dirty="0"/>
              <a:t>магнитными свойствами. </a:t>
            </a:r>
            <a:r>
              <a:rPr lang="ru-RU" sz="4000" dirty="0" smtClean="0"/>
              <a:t>Магнитные  </a:t>
            </a:r>
            <a:r>
              <a:rPr lang="ru-RU" sz="4000" dirty="0"/>
              <a:t>свойства  вещества  характеризуются </a:t>
            </a:r>
            <a:r>
              <a:rPr lang="ru-RU" sz="4000" dirty="0" smtClean="0"/>
              <a:t>магнитной проницаемостью  </a:t>
            </a:r>
            <a:r>
              <a:rPr lang="ru-RU" sz="4000" dirty="0"/>
              <a:t>µ. 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11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58974"/>
          </a:xfrm>
        </p:spPr>
        <p:txBody>
          <a:bodyPr>
            <a:normAutofit fontScale="90000"/>
          </a:bodyPr>
          <a:lstStyle/>
          <a:p>
            <a:r>
              <a:rPr lang="ru-RU" dirty="0"/>
              <a:t>В  зависимости от </a:t>
            </a:r>
            <a:r>
              <a:rPr lang="ru-RU" dirty="0" smtClean="0"/>
              <a:t>значения </a:t>
            </a:r>
            <a:r>
              <a:rPr lang="ru-RU" dirty="0"/>
              <a:t>µ </a:t>
            </a:r>
            <a:r>
              <a:rPr lang="ru-RU" dirty="0" smtClean="0"/>
              <a:t>все </a:t>
            </a:r>
            <a:r>
              <a:rPr lang="ru-RU" dirty="0"/>
              <a:t>материалы подразделяют на три группы: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943101"/>
            <a:ext cx="7886700" cy="423386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диамагнитные, у которых µ на </a:t>
            </a:r>
            <a:r>
              <a:rPr lang="ru-RU" dirty="0" smtClean="0"/>
              <a:t>несколько миллионных </a:t>
            </a:r>
            <a:r>
              <a:rPr lang="ru-RU" dirty="0"/>
              <a:t>или тысячных долей </a:t>
            </a:r>
            <a:r>
              <a:rPr lang="ru-RU" dirty="0" smtClean="0"/>
              <a:t>&lt; </a:t>
            </a:r>
            <a:r>
              <a:rPr lang="ru-RU" dirty="0"/>
              <a:t>1 (медь, </a:t>
            </a:r>
            <a:r>
              <a:rPr lang="ru-RU" dirty="0" smtClean="0"/>
              <a:t>цинк</a:t>
            </a:r>
            <a:r>
              <a:rPr lang="ru-RU" dirty="0"/>
              <a:t>, серебро и др</a:t>
            </a:r>
            <a:r>
              <a:rPr lang="ru-RU" dirty="0" smtClean="0"/>
              <a:t>.);</a:t>
            </a:r>
          </a:p>
          <a:p>
            <a:r>
              <a:rPr lang="ru-RU" dirty="0"/>
              <a:t>парамагнитные  с  µ  на  несколько </a:t>
            </a:r>
            <a:r>
              <a:rPr lang="ru-RU" dirty="0" smtClean="0"/>
              <a:t>миллионных  </a:t>
            </a:r>
            <a:r>
              <a:rPr lang="ru-RU" dirty="0"/>
              <a:t>или  тысячных  долей  &gt; 1 </a:t>
            </a:r>
            <a:r>
              <a:rPr lang="ru-RU" dirty="0" smtClean="0"/>
              <a:t>(</a:t>
            </a:r>
            <a:r>
              <a:rPr lang="ru-RU" dirty="0"/>
              <a:t>марганец, платина, алюминий</a:t>
            </a:r>
            <a:r>
              <a:rPr lang="ru-RU" dirty="0" smtClean="0"/>
              <a:t>);</a:t>
            </a:r>
          </a:p>
          <a:p>
            <a:r>
              <a:rPr lang="ru-RU" dirty="0" err="1"/>
              <a:t>ферромагнитные</a:t>
            </a:r>
            <a:r>
              <a:rPr lang="ru-RU" dirty="0"/>
              <a:t>, у которых µ </a:t>
            </a:r>
            <a:r>
              <a:rPr lang="ru-RU" dirty="0" smtClean="0"/>
              <a:t>достигает  </a:t>
            </a:r>
            <a:r>
              <a:rPr lang="ru-RU" dirty="0"/>
              <a:t>десятков  тысяч.  К  таким  </a:t>
            </a:r>
            <a:r>
              <a:rPr lang="ru-RU" dirty="0" smtClean="0"/>
              <a:t>материалам </a:t>
            </a:r>
            <a:r>
              <a:rPr lang="ru-RU" dirty="0"/>
              <a:t>относят только четыре элемента (</a:t>
            </a:r>
            <a:r>
              <a:rPr lang="ru-RU" dirty="0" smtClean="0"/>
              <a:t>железо</a:t>
            </a:r>
            <a:r>
              <a:rPr lang="ru-RU" dirty="0"/>
              <a:t>, никель, кобальт, гадолиний) и </a:t>
            </a:r>
            <a:r>
              <a:rPr lang="ru-RU" dirty="0" smtClean="0"/>
              <a:t>некоторые </a:t>
            </a:r>
            <a:r>
              <a:rPr lang="ru-RU" dirty="0"/>
              <a:t>сплавы металлов.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4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Рис. </a:t>
            </a:r>
            <a:r>
              <a:rPr lang="ru-RU" sz="2800" dirty="0" smtClean="0"/>
              <a:t>1</a:t>
            </a:r>
            <a:r>
              <a:rPr lang="ru-RU" sz="2800" dirty="0"/>
              <a:t>. Ориентация доменов в </a:t>
            </a:r>
            <a:r>
              <a:rPr lang="ru-RU" sz="2800" dirty="0" err="1"/>
              <a:t>ферромагнитном</a:t>
            </a:r>
            <a:r>
              <a:rPr lang="ru-RU" sz="2800" dirty="0"/>
              <a:t> материале: </a:t>
            </a:r>
            <a:br>
              <a:rPr lang="ru-RU" sz="2800" dirty="0"/>
            </a:br>
            <a:r>
              <a:rPr lang="ru-RU" sz="2000" dirty="0"/>
              <a:t>а – деталь размагничена; б – деталь намагничена до индукции насыщения; </a:t>
            </a:r>
            <a:r>
              <a:rPr lang="ru-RU" sz="2000" dirty="0" smtClean="0"/>
              <a:t>в </a:t>
            </a:r>
            <a:r>
              <a:rPr lang="ru-RU" sz="2000" dirty="0"/>
              <a:t>– деталь намагничена до остаточной намагниченности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292" y="2114550"/>
            <a:ext cx="9027415" cy="2952750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1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ОБНАРУЖЕНИЕ  ДЕФЕКТОВ  </a:t>
            </a:r>
            <a:br>
              <a:rPr lang="ru-RU" dirty="0" smtClean="0"/>
            </a:br>
            <a:r>
              <a:rPr lang="ru-RU" dirty="0" smtClean="0"/>
              <a:t>МАГНИТНЫМИ  МЕТОДАМИ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/>
              <a:t>Магнитный  </a:t>
            </a:r>
            <a:r>
              <a:rPr lang="ru-RU" sz="3600" dirty="0" smtClean="0"/>
              <a:t>поток</a:t>
            </a:r>
            <a:r>
              <a:rPr lang="ru-RU" sz="3600" dirty="0"/>
              <a:t>, распространяясь по изделию и </a:t>
            </a:r>
            <a:r>
              <a:rPr lang="ru-RU" sz="3600" dirty="0" smtClean="0"/>
              <a:t>встречая </a:t>
            </a:r>
            <a:r>
              <a:rPr lang="ru-RU" sz="3600" dirty="0"/>
              <a:t>на своем пути поверхностный дефект, </a:t>
            </a:r>
            <a:r>
              <a:rPr lang="ru-RU" sz="3600" dirty="0" smtClean="0"/>
              <a:t>огибает  </a:t>
            </a:r>
            <a:r>
              <a:rPr lang="ru-RU" sz="3600" dirty="0"/>
              <a:t>его  вследствие  того,  что  </a:t>
            </a:r>
            <a:r>
              <a:rPr lang="ru-RU" sz="3600" dirty="0" smtClean="0"/>
              <a:t>магнитная  </a:t>
            </a:r>
            <a:r>
              <a:rPr lang="ru-RU" sz="3600" dirty="0"/>
              <a:t>проницаемость  дефекта  значительно </a:t>
            </a:r>
            <a:r>
              <a:rPr lang="ru-RU" sz="3600" dirty="0" smtClean="0"/>
              <a:t>ниже </a:t>
            </a:r>
            <a:r>
              <a:rPr lang="ru-RU" sz="3600" dirty="0"/>
              <a:t>(в 1000 раз) магнитной </a:t>
            </a:r>
            <a:r>
              <a:rPr lang="ru-RU" sz="3600" dirty="0" smtClean="0"/>
              <a:t>проницаемости  </a:t>
            </a:r>
            <a:r>
              <a:rPr lang="ru-RU" sz="3600" dirty="0"/>
              <a:t>основного  металла.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71500"/>
            <a:ext cx="7886700" cy="56054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Часть  </a:t>
            </a:r>
            <a:r>
              <a:rPr lang="ru-RU" dirty="0"/>
              <a:t>магнитно-силовых  линий  </a:t>
            </a:r>
            <a:r>
              <a:rPr lang="ru-RU" dirty="0" smtClean="0"/>
              <a:t>как бы </a:t>
            </a:r>
            <a:r>
              <a:rPr lang="ru-RU" dirty="0"/>
              <a:t>обрывается на одной грани дефекта и </a:t>
            </a:r>
            <a:r>
              <a:rPr lang="ru-RU" dirty="0" smtClean="0"/>
              <a:t>снова </a:t>
            </a:r>
            <a:r>
              <a:rPr lang="ru-RU" dirty="0"/>
              <a:t>начинается на другой. Конец линии </a:t>
            </a:r>
            <a:r>
              <a:rPr lang="ru-RU" dirty="0" smtClean="0"/>
              <a:t>можно  </a:t>
            </a:r>
            <a:r>
              <a:rPr lang="ru-RU" dirty="0"/>
              <a:t>рассматривать  как  некоторый  </a:t>
            </a:r>
            <a:r>
              <a:rPr lang="ru-RU" dirty="0" smtClean="0"/>
              <a:t>положительный </a:t>
            </a:r>
            <a:r>
              <a:rPr lang="ru-RU" dirty="0"/>
              <a:t>магнитный заряд, а начало – </a:t>
            </a:r>
            <a:r>
              <a:rPr lang="ru-RU" dirty="0" smtClean="0"/>
              <a:t>как  </a:t>
            </a:r>
            <a:r>
              <a:rPr lang="ru-RU" dirty="0"/>
              <a:t>отрицательный  магнитный  заряд.  </a:t>
            </a:r>
            <a:r>
              <a:rPr lang="ru-RU" dirty="0" smtClean="0"/>
              <a:t>Каждый </a:t>
            </a:r>
            <a:r>
              <a:rPr lang="ru-RU" dirty="0"/>
              <a:t>магнитный заряд создает магнитное </a:t>
            </a:r>
            <a:r>
              <a:rPr lang="ru-RU" dirty="0" smtClean="0"/>
              <a:t>поле</a:t>
            </a:r>
            <a:r>
              <a:rPr lang="ru-RU" dirty="0"/>
              <a:t>, направленное из него как из центра.  </a:t>
            </a:r>
          </a:p>
          <a:p>
            <a:pPr marL="0" indent="0">
              <a:buNone/>
            </a:pPr>
            <a:r>
              <a:rPr lang="ru-RU" dirty="0" smtClean="0"/>
              <a:t>	Суммарное  </a:t>
            </a:r>
            <a:r>
              <a:rPr lang="ru-RU" dirty="0"/>
              <a:t>поле  магнитных  зарядов </a:t>
            </a:r>
            <a:r>
              <a:rPr lang="ru-RU" dirty="0" err="1" smtClean="0"/>
              <a:t>Н</a:t>
            </a:r>
            <a:r>
              <a:rPr lang="ru-RU" baseline="-25000" dirty="0" err="1" smtClean="0"/>
              <a:t>d</a:t>
            </a:r>
            <a:r>
              <a:rPr lang="ru-RU" dirty="0" smtClean="0"/>
              <a:t>  </a:t>
            </a:r>
            <a:r>
              <a:rPr lang="ru-RU" dirty="0"/>
              <a:t>называют  </a:t>
            </a:r>
            <a:r>
              <a:rPr lang="ru-RU" i="1" dirty="0">
                <a:solidFill>
                  <a:srgbClr val="C00000"/>
                </a:solidFill>
              </a:rPr>
              <a:t>полем  дефекта</a:t>
            </a:r>
            <a:r>
              <a:rPr lang="ru-RU" dirty="0"/>
              <a:t>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8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4952999"/>
            <a:ext cx="7886700" cy="122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Рис.2. </a:t>
            </a:r>
            <a:r>
              <a:rPr lang="ru-RU" sz="2000" dirty="0"/>
              <a:t>Распределение намагниченности М и  в </a:t>
            </a:r>
            <a:r>
              <a:rPr lang="ru-RU" sz="2000" dirty="0" err="1"/>
              <a:t>ферромагнитном</a:t>
            </a:r>
            <a:r>
              <a:rPr lang="ru-RU" sz="2000" dirty="0"/>
              <a:t> изделии и поля рассеяния </a:t>
            </a:r>
            <a:r>
              <a:rPr lang="ru-RU" sz="2000" dirty="0" err="1" smtClean="0"/>
              <a:t>Н</a:t>
            </a:r>
            <a:r>
              <a:rPr lang="ru-RU" sz="2000" baseline="-25000" dirty="0" err="1" smtClean="0"/>
              <a:t>d</a:t>
            </a:r>
            <a:r>
              <a:rPr lang="ru-RU" sz="2000" baseline="-25000" dirty="0" smtClean="0"/>
              <a:t> </a:t>
            </a:r>
            <a:r>
              <a:rPr lang="ru-RU" sz="2000" dirty="0" smtClean="0"/>
              <a:t>над </a:t>
            </a:r>
            <a:r>
              <a:rPr lang="ru-RU" sz="2000" dirty="0"/>
              <a:t>поверхностным дефектом (а), а также топография (б) тангенциальной </a:t>
            </a:r>
            <a:r>
              <a:rPr lang="ru-RU" sz="2000" dirty="0" err="1" smtClean="0"/>
              <a:t>Н</a:t>
            </a:r>
            <a:r>
              <a:rPr lang="ru-RU" sz="2000" baseline="-25000" dirty="0" err="1" smtClean="0"/>
              <a:t>td</a:t>
            </a:r>
            <a:r>
              <a:rPr lang="ru-RU" sz="2000" dirty="0" smtClean="0"/>
              <a:t>  </a:t>
            </a:r>
            <a:r>
              <a:rPr lang="ru-RU" sz="2000" dirty="0"/>
              <a:t>и  </a:t>
            </a:r>
            <a:r>
              <a:rPr lang="ru-RU" sz="2000" dirty="0" smtClean="0"/>
              <a:t>нормальной </a:t>
            </a:r>
            <a:r>
              <a:rPr lang="ru-RU" sz="2000" dirty="0" err="1" smtClean="0"/>
              <a:t>Н</a:t>
            </a:r>
            <a:r>
              <a:rPr lang="ru-RU" sz="2000" baseline="-25000" dirty="0" err="1" smtClean="0"/>
              <a:t>nd</a:t>
            </a:r>
            <a:r>
              <a:rPr lang="ru-RU" sz="2000" dirty="0" smtClean="0"/>
              <a:t>  </a:t>
            </a:r>
            <a:r>
              <a:rPr lang="ru-RU" sz="2000" dirty="0"/>
              <a:t>составляющих напряженности поля поверхностного дефекта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5C41B-17CB-46A9-B2BE-1675E0C069C8}" type="slidenum">
              <a:rPr lang="ru-RU" smtClean="0"/>
              <a:t>9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790" y="496916"/>
            <a:ext cx="7672419" cy="427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4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E8C1B66A-1896-4AEF-97F0-C4BF55C15497}" vid="{22250D34-F2F6-4D2D-AC65-38B3B0A2419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148</TotalTime>
  <Words>629</Words>
  <Application>Microsoft Office PowerPoint</Application>
  <PresentationFormat>Экран (4:3)</PresentationFormat>
  <Paragraphs>66</Paragraphs>
  <Slides>18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Times New Roman</vt:lpstr>
      <vt:lpstr>Тема1</vt:lpstr>
      <vt:lpstr>МАГНИТНЫЕ МЕТОДЫ НЕРАЗРУШАЮЩЕГО КОНТРОЛЯ </vt:lpstr>
      <vt:lpstr> ФИЗИЧЕСКИЕ ОСНОВЫ МАГНИТНОЙ ДЕФЕКТОСКОПИИ </vt:lpstr>
      <vt:lpstr>ХАРАКТЕРИСТИКИ ПОСТОЯННОГО  МАГНИТНОГО  ПОЛЯ</vt:lpstr>
      <vt:lpstr>МАГНИТНЫЕ  СВОЙСТВА  МАТЕРИАЛА</vt:lpstr>
      <vt:lpstr>В  зависимости от значения µ все материалы подразделяют на три группы:  </vt:lpstr>
      <vt:lpstr>Рис. 1. Ориентация доменов в ферромагнитном материале:  а – деталь размагничена; б – деталь намагничена до индукции насыщения; в – деталь намагничена до остаточной намагниченности</vt:lpstr>
      <vt:lpstr>ОБНАРУЖЕНИЕ  ДЕФЕКТОВ   МАГНИТНЫМИ  МЕТОДАМИ</vt:lpstr>
      <vt:lpstr>Презентация PowerPoint</vt:lpstr>
      <vt:lpstr>Презентация PowerPoint</vt:lpstr>
      <vt:lpstr>Презентация PowerPoint</vt:lpstr>
      <vt:lpstr>МАГНИТОПОРОШКОВЫЙ  МЕТОД </vt:lpstr>
      <vt:lpstr>Схемы  намагничивания</vt:lpstr>
      <vt:lpstr>Чувствительность  метода</vt:lpstr>
      <vt:lpstr>МАГНИТОГРАФИЧЕСКИЙ МЕТОД </vt:lpstr>
      <vt:lpstr>Структурная схема магнитографического дефектоскопа:  </vt:lpstr>
      <vt:lpstr>Чувствительность  метода</vt:lpstr>
      <vt:lpstr>ФЕРРОЗОНДОВЫЙ МЕТОД </vt:lpstr>
      <vt:lpstr>ИПОЛЬЗОВАННАЯ ЛИТЕРАТУРА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МАГНИТНЫЕ МЕТОДЫ НЕРАЗРУШАЮЩЕГО КОНТРОЛЯ</dc:title>
  <dc:creator>Sh Iv</dc:creator>
  <cp:lastModifiedBy>Sh Iv</cp:lastModifiedBy>
  <cp:revision>24</cp:revision>
  <dcterms:created xsi:type="dcterms:W3CDTF">2015-04-08T16:01:40Z</dcterms:created>
  <dcterms:modified xsi:type="dcterms:W3CDTF">2015-04-08T18:30:15Z</dcterms:modified>
</cp:coreProperties>
</file>