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175351" cy="309634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Акустические методы </a:t>
            </a:r>
            <a:r>
              <a:rPr lang="ru-RU" sz="4800" dirty="0" smtClean="0"/>
              <a:t>неразрушающего контроля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733256"/>
            <a:ext cx="5637010" cy="88211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 студентка группы 43314</a:t>
            </a:r>
            <a:r>
              <a:rPr lang="en-US" sz="1800" dirty="0" smtClean="0"/>
              <a:t>/</a:t>
            </a:r>
            <a:r>
              <a:rPr lang="ru-RU" sz="1800" dirty="0" smtClean="0"/>
              <a:t>1 </a:t>
            </a:r>
            <a:r>
              <a:rPr lang="ru-RU" sz="1800" dirty="0" err="1" smtClean="0"/>
              <a:t>Шумко</a:t>
            </a:r>
            <a:r>
              <a:rPr lang="ru-RU" sz="1800" dirty="0" smtClean="0"/>
              <a:t> А. М.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091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14838"/>
              </p:ext>
            </p:extLst>
          </p:nvPr>
        </p:nvGraphicFramePr>
        <p:xfrm>
          <a:off x="1331640" y="1484784"/>
          <a:ext cx="7344817" cy="493062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48551"/>
                <a:gridCol w="3387450"/>
                <a:gridCol w="3308816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83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Пассивные методы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3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Спектральные методы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098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</a:rPr>
                        <a:t>Шумодиагностический</a:t>
                      </a:r>
                      <a:endParaRPr lang="ru-RU" sz="1100" b="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(вариант)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работающих однотипных агрегатах измеряют амплитудно-частотные характеристики шумов, которые сравнивают с таковыми для эталонного (заведомо бездефектного) агрегата. В случае кардинального отличия от характеристик эталона агрегат выводят из эксплуатации.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098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</a:rPr>
                        <a:t>Вибродиагностический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работающих однотипных агрегатах измеряют характеристики активности вибрации, которые сравнивают с таковыми для эталонного (заведомо бездефектного) агрегата. В случае кардинального отличия от характеристик эталона агрегат выводят из эксплуатации.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25812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25812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0466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Краткое описание методов акустического контроля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Краткое описание методов акустического контроля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35421"/>
              </p:ext>
            </p:extLst>
          </p:nvPr>
        </p:nvGraphicFramePr>
        <p:xfrm>
          <a:off x="1187624" y="1844824"/>
          <a:ext cx="7704856" cy="486291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10832"/>
                <a:gridCol w="3537640"/>
                <a:gridCol w="3456384"/>
              </a:tblGrid>
              <a:tr h="28803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Акустико-эмиссионный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917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Вариант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Объект контроля повергают механическому напряжению (например, в сосуде создают внутреннее давление). При этом развивающиеся трещины подрастают скачками. При каждом акте подрастания (скачке) от венца трещины в материал излучается импульс акустической энергии («щелчок», эмиссия). Такие импульсы улавливаются и анализируются специальной аппаратурой.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</a:tr>
              <a:tr h="2030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Активные методы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0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Импедансный</a:t>
                      </a:r>
                      <a:r>
                        <a:rPr lang="ru-RU" sz="1050" dirty="0">
                          <a:effectLst/>
                        </a:rPr>
                        <a:t> метод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564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Вариант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Прибор 1 возбуждает непрерывные акустические колебания в излучающей </a:t>
                      </a:r>
                      <a:r>
                        <a:rPr lang="ru-RU" sz="1050" dirty="0" err="1">
                          <a:effectLst/>
                        </a:rPr>
                        <a:t>пьезопластине</a:t>
                      </a:r>
                      <a:r>
                        <a:rPr lang="ru-RU" sz="1050" dirty="0">
                          <a:effectLst/>
                        </a:rPr>
                        <a:t>, помещенной вверху датчика 2. Принимающая </a:t>
                      </a:r>
                      <a:r>
                        <a:rPr lang="ru-RU" sz="1050" dirty="0" err="1">
                          <a:effectLst/>
                        </a:rPr>
                        <a:t>пьезопластина</a:t>
                      </a:r>
                      <a:r>
                        <a:rPr lang="ru-RU" sz="1050" dirty="0">
                          <a:effectLst/>
                        </a:rPr>
                        <a:t> расположена внизу датчика и разделена с излучающей стальным стержнем. Если слоистый ОК качественно склеен, то в контакте наконечника с поверхностью ОК он хорошо демпфирует (затормаживает) приемную </a:t>
                      </a:r>
                      <a:r>
                        <a:rPr lang="ru-RU" sz="1050" dirty="0" err="1">
                          <a:effectLst/>
                        </a:rPr>
                        <a:t>пьезопластину</a:t>
                      </a:r>
                      <a:r>
                        <a:rPr lang="ru-RU" sz="1050" dirty="0">
                          <a:effectLst/>
                        </a:rPr>
                        <a:t>, и большая доля звуковой энергии в ней вынуждена переходить в электрическую. Если под датчиком дефект 3 (</a:t>
                      </a:r>
                      <a:r>
                        <a:rPr lang="ru-RU" sz="1050" dirty="0" err="1">
                          <a:effectLst/>
                        </a:rPr>
                        <a:t>непроклей</a:t>
                      </a:r>
                      <a:r>
                        <a:rPr lang="ru-RU" sz="1050" dirty="0">
                          <a:effectLst/>
                        </a:rPr>
                        <a:t>), то в этой зоне импеданс ОК (сопротивление колебаниям) меньше, демпфирование слабее и амплитуда </a:t>
                      </a:r>
                      <a:r>
                        <a:rPr lang="ru-RU" sz="1050" dirty="0" err="1">
                          <a:effectLst/>
                        </a:rPr>
                        <a:t>электросигнала</a:t>
                      </a:r>
                      <a:r>
                        <a:rPr lang="ru-RU" sz="1050" dirty="0">
                          <a:effectLst/>
                        </a:rPr>
                        <a:t> на приемной пластине ниже.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</a:tr>
            </a:tbl>
          </a:graphicData>
        </a:graphic>
      </p:graphicFrame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05" y="2276872"/>
            <a:ext cx="212923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20478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4845"/>
              </p:ext>
            </p:extLst>
          </p:nvPr>
        </p:nvGraphicFramePr>
        <p:xfrm>
          <a:off x="1187624" y="1412776"/>
          <a:ext cx="7704855" cy="440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20080"/>
                <a:gridCol w="3513763"/>
                <a:gridCol w="3471012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66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Краткое описание методов акустического контроля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30481"/>
              </p:ext>
            </p:extLst>
          </p:nvPr>
        </p:nvGraphicFramePr>
        <p:xfrm>
          <a:off x="1259632" y="1844824"/>
          <a:ext cx="7704857" cy="491866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10834"/>
                <a:gridCol w="3609646"/>
                <a:gridCol w="3384377"/>
              </a:tblGrid>
              <a:tr h="25791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Спектральные методы свободных колебаний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29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Локальный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Используют для контроля многослойных неметаллических и композитных материалов. Вибратором 2 к точке объекта контроля прилагают колебания, вырабатываемые генератором 1. Ответные колебания принимают микрофоном 3. Индикатор 4 покажет резкое изменение колебаний при расположении вибратора над дефектом 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746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Интегральный (вариант)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 контроля (например, железнодорожное колесо) подвергают удару специальным молотком 1. Ответный звук принимают микрофоном 2 и при помощи специальной аппаратуры 3 анализируют его частотный спектр. По характеру спектра судят о наличии или отсутствии дефектов в ОК.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32" y="2492896"/>
            <a:ext cx="20859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4" y="4221088"/>
            <a:ext cx="17049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55243"/>
              </p:ext>
            </p:extLst>
          </p:nvPr>
        </p:nvGraphicFramePr>
        <p:xfrm>
          <a:off x="1259632" y="1447800"/>
          <a:ext cx="7704857" cy="440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20080"/>
                <a:gridCol w="3600400"/>
                <a:gridCol w="3384377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Краткое описание методов акустического контроля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53900"/>
              </p:ext>
            </p:extLst>
          </p:nvPr>
        </p:nvGraphicFramePr>
        <p:xfrm>
          <a:off x="1331640" y="1743074"/>
          <a:ext cx="7344816" cy="499442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77617"/>
                <a:gridCol w="3539263"/>
                <a:gridCol w="3127936"/>
              </a:tblGrid>
              <a:tr h="3177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Спектральные методы вынужденных колебаний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81" marR="572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91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Локальный резонансный (резонансная толщинометрия)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81" marR="5728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81" marR="57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Толщиномер</a:t>
                      </a:r>
                      <a:r>
                        <a:rPr lang="ru-RU" sz="1050" dirty="0">
                          <a:effectLst/>
                        </a:rPr>
                        <a:t> 1 посылает на преобразователь 2 колебания переменной частоты ƒ. Когда частота достигает такого значения, при котором длина волны в ОК λ=С/ƒ=2</a:t>
                      </a:r>
                      <a:r>
                        <a:rPr lang="en-US" sz="1050" dirty="0">
                          <a:effectLst/>
                        </a:rPr>
                        <a:t>h</a:t>
                      </a:r>
                      <a:r>
                        <a:rPr lang="ru-RU" sz="1050" dirty="0">
                          <a:effectLst/>
                        </a:rPr>
                        <a:t>, объект входит в активный резонанс. Это значение частоты (резонансное) фиксируется, и по нему прибор определяет толщину ОК </a:t>
                      </a:r>
                      <a:r>
                        <a:rPr lang="en-US" sz="1050" dirty="0">
                          <a:effectLst/>
                        </a:rPr>
                        <a:t>h</a:t>
                      </a:r>
                      <a:r>
                        <a:rPr lang="ru-RU" sz="1050" dirty="0">
                          <a:effectLst/>
                        </a:rPr>
                        <a:t> (С – скорость звука в ОК).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81" marR="57281" marT="0" marB="0"/>
                </a:tc>
              </a:tr>
              <a:tr h="285747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Интегральный резонансный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81" marR="5728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81" marR="57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Обширный участок поверхности ОК подвергают непрерывным колебаниям при помощи вибраторов 1 и покрывают алюминиевой пудрой 2. В зоне дефекта 3 вследствие резонанса колебания более активны, и поэтому оседание пудры меньше.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81" marR="57281" marT="0" marB="0"/>
                </a:tc>
              </a:tr>
            </a:tbl>
          </a:graphicData>
        </a:graphic>
      </p:graphicFrame>
      <p:pic>
        <p:nvPicPr>
          <p:cNvPr id="4098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17" y="2133600"/>
            <a:ext cx="1590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25431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59424"/>
              </p:ext>
            </p:extLst>
          </p:nvPr>
        </p:nvGraphicFramePr>
        <p:xfrm>
          <a:off x="1331640" y="1340768"/>
          <a:ext cx="7344816" cy="440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48072"/>
                <a:gridCol w="3518445"/>
                <a:gridCol w="3178299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4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Краткое описание методов акустического контроля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06784"/>
              </p:ext>
            </p:extLst>
          </p:nvPr>
        </p:nvGraphicFramePr>
        <p:xfrm>
          <a:off x="1331641" y="1447800"/>
          <a:ext cx="7416825" cy="440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54910"/>
                <a:gridCol w="3420660"/>
                <a:gridCol w="3341255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54513"/>
              </p:ext>
            </p:extLst>
          </p:nvPr>
        </p:nvGraphicFramePr>
        <p:xfrm>
          <a:off x="1331640" y="1813199"/>
          <a:ext cx="7416824" cy="492816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33116"/>
                <a:gridCol w="3471340"/>
                <a:gridCol w="3312368"/>
              </a:tblGrid>
              <a:tr h="2698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Ультразвуковые методы бегущих волн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Методы прохождения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82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Теневой амплитудный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Импульсные или непрерывные ультразвуковые волны пропускают сквозь плоский ОК от излучателя (И) к приемнику (П). Если между И </a:t>
                      </a:r>
                      <a:r>
                        <a:rPr lang="ru-RU" sz="1050" dirty="0" err="1">
                          <a:effectLst/>
                        </a:rPr>
                        <a:t>и</a:t>
                      </a:r>
                      <a:r>
                        <a:rPr lang="ru-RU" sz="1050" dirty="0">
                          <a:effectLst/>
                        </a:rPr>
                        <a:t> П дефектов нет, то волны проходят беспрепятственно, и на приеме – сигнал большой амплитуды (вариант </a:t>
                      </a:r>
                      <a:r>
                        <a:rPr lang="en-US" sz="1050" dirty="0">
                          <a:effectLst/>
                        </a:rPr>
                        <a:t>I</a:t>
                      </a:r>
                      <a:r>
                        <a:rPr lang="ru-RU" sz="1050" dirty="0">
                          <a:effectLst/>
                        </a:rPr>
                        <a:t>). Малый дефект Д оттеняет часть потока, и амплитуда на приеме падает (вариант </a:t>
                      </a:r>
                      <a:r>
                        <a:rPr lang="en-US" sz="1050" dirty="0">
                          <a:effectLst/>
                        </a:rPr>
                        <a:t>II</a:t>
                      </a:r>
                      <a:r>
                        <a:rPr lang="ru-RU" sz="1050" dirty="0">
                          <a:effectLst/>
                        </a:rPr>
                        <a:t>). Крупный дефект полностью перекрывает поток, обнуляя сигнал на приеме (вариант </a:t>
                      </a:r>
                      <a:r>
                        <a:rPr lang="en-US" sz="1050" dirty="0">
                          <a:effectLst/>
                        </a:rPr>
                        <a:t>III</a:t>
                      </a:r>
                      <a:r>
                        <a:rPr lang="ru-RU" sz="1050" dirty="0">
                          <a:effectLst/>
                        </a:rPr>
                        <a:t>). Глубина залегания и размеры дефекта аппаратурно не оцениваются. Необходим двусторонний доступ к ОК.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</a:tr>
              <a:tr h="228692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Теневой временной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Импульсы ультразвуковых волн пропускают сквозь плоский ОК от излучателя И к приемнику П. Если между И </a:t>
                      </a:r>
                      <a:r>
                        <a:rPr lang="ru-RU" sz="1050" dirty="0" err="1">
                          <a:effectLst/>
                        </a:rPr>
                        <a:t>и</a:t>
                      </a:r>
                      <a:r>
                        <a:rPr lang="ru-RU" sz="1050" dirty="0">
                          <a:effectLst/>
                        </a:rPr>
                        <a:t> П есть дефект Д средней величины, 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оттеняет часть потока, а отклоняющиеся боковые лучи падают на его край, где претерпевают дифракцию. Попадая в приемник несколько позже прямого потока 1, дифрагированные лучи 2 образуют отдельный слабый сигнал. По разности времени прихода сигналов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судят о размерах дефекта. Глубина залегания не определяется. Необходим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двусторонний доступ к ОК.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</a:tr>
            </a:tbl>
          </a:graphicData>
        </a:graphic>
      </p:graphicFrame>
      <p:pic>
        <p:nvPicPr>
          <p:cNvPr id="5122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73" y="2708920"/>
            <a:ext cx="27146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73" y="4725144"/>
            <a:ext cx="27146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Краткое описание методов акустического контроля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932344"/>
              </p:ext>
            </p:extLst>
          </p:nvPr>
        </p:nvGraphicFramePr>
        <p:xfrm>
          <a:off x="1403648" y="1447800"/>
          <a:ext cx="7488832" cy="440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48072"/>
                <a:gridCol w="3458950"/>
                <a:gridCol w="3381810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55"/>
              </p:ext>
            </p:extLst>
          </p:nvPr>
        </p:nvGraphicFramePr>
        <p:xfrm>
          <a:off x="1403648" y="1844824"/>
          <a:ext cx="7488833" cy="476187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39262"/>
                <a:gridCol w="3465194"/>
                <a:gridCol w="3384377"/>
              </a:tblGrid>
              <a:tr h="245820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</a:rPr>
                        <a:t>Велосиметрический</a:t>
                      </a:r>
                      <a:r>
                        <a:rPr lang="ru-RU" sz="1050" b="0" dirty="0">
                          <a:effectLst/>
                        </a:rPr>
                        <a:t> (вариант)</a:t>
                      </a:r>
                      <a:endParaRPr lang="ru-RU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Точечные излучатель и приемник жестко скреплены. Излучатель возбуждает в плоском ОК изгибные волны Лэмба моды а</a:t>
                      </a:r>
                      <a:r>
                        <a:rPr lang="ru-RU" sz="1050" b="0" baseline="-25000" dirty="0">
                          <a:effectLst/>
                        </a:rPr>
                        <a:t>0</a:t>
                      </a:r>
                      <a:r>
                        <a:rPr lang="ru-RU" sz="1050" b="0" dirty="0">
                          <a:effectLst/>
                        </a:rPr>
                        <a:t>. Дистанция между осями И </a:t>
                      </a:r>
                      <a:r>
                        <a:rPr lang="ru-RU" sz="1050" b="0" dirty="0" err="1">
                          <a:effectLst/>
                        </a:rPr>
                        <a:t>и</a:t>
                      </a:r>
                      <a:r>
                        <a:rPr lang="ru-RU" sz="1050" b="0" dirty="0">
                          <a:effectLst/>
                        </a:rPr>
                        <a:t> П приблизительно равна длине волны. Поскольку фазовая скорость волн Лэмба зависит от толщины целого слоя, а дефект делит эту толщину, то 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дефектной зоне фазовая скорость понижается и фаза сигнала на приеме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сдвигается относительно фазы на излучении. Сдвиг фаз указывает на дефект.</a:t>
                      </a:r>
                      <a:endParaRPr lang="ru-RU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/>
                </a:tc>
              </a:tr>
              <a:tr h="1638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Методы отражения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044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</a:rPr>
                        <a:t>Эхометод</a:t>
                      </a:r>
                      <a:endParaRPr lang="ru-RU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совмещенном I или раздельном II режиме работы аппаратуры импульс ультразвуковых волн посылается в ОК.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Если на его пути встречается дефект, то импульс частично отражается от него и возвращается в преобразователь, образуя сигнал на приеме (эхосигнал).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раздельном режиме изображение посылаемого (зондирующего) импульса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 экране отсутствует.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/>
                </a:tc>
              </a:tr>
            </a:tbl>
          </a:graphicData>
        </a:graphic>
      </p:graphicFrame>
      <p:pic>
        <p:nvPicPr>
          <p:cNvPr id="6146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05" y="2747096"/>
            <a:ext cx="16668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06" y="4653136"/>
            <a:ext cx="24482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Краткое описание методов акустического контроля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91506"/>
              </p:ext>
            </p:extLst>
          </p:nvPr>
        </p:nvGraphicFramePr>
        <p:xfrm>
          <a:off x="1403647" y="1447800"/>
          <a:ext cx="7560842" cy="440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54304"/>
                <a:gridCol w="3450153"/>
                <a:gridCol w="3456385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95238"/>
              </p:ext>
            </p:extLst>
          </p:nvPr>
        </p:nvGraphicFramePr>
        <p:xfrm>
          <a:off x="1403648" y="1844824"/>
          <a:ext cx="7560841" cy="475252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48072"/>
                <a:gridCol w="3456384"/>
                <a:gridCol w="3456385"/>
              </a:tblGrid>
              <a:tr h="475252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Эхо-зеркальный метод («тандем»)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08" marR="5590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08" marR="559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Предназначен для оценки формы и размеров заведомо выявленного внутреннего дефекта в плоском объекте.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В раздельно-совмещенном режиме аппаратуры дефект облучается импульсами ультразвуковых волн. Если эхо в ИП лишь немного превышает эхо в П,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и оба сигнала средней амплитуды (вариант I), предполагают круглую форму дефекта. Если сигнал в ИП мощный, 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в П отсутствует (вариант II), предполагают плоскую форму и наклонную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ориентацию. Если не удается получить эхо обоими преобразователями (вариант III), предполагают горизонтальную плоскую форму. Если эхо в П выше,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чем в ИП (вариант IV), то дефект плоский вертикальный. Разводя и сближая ИП и П, по дистанции между ними 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позициях пропадания сигналов можно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оценить высоту дефекта.</a:t>
                      </a:r>
                      <a:endParaRPr lang="ru-RU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08" marR="55908" marT="0" marB="0"/>
                </a:tc>
              </a:tr>
            </a:tbl>
          </a:graphicData>
        </a:graphic>
      </p:graphicFrame>
      <p:pic>
        <p:nvPicPr>
          <p:cNvPr id="7169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28479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Краткое описание методов акустического контроля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33494"/>
              </p:ext>
            </p:extLst>
          </p:nvPr>
        </p:nvGraphicFramePr>
        <p:xfrm>
          <a:off x="1331641" y="1556792"/>
          <a:ext cx="7632847" cy="440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48071"/>
                <a:gridCol w="3456384"/>
                <a:gridCol w="3528392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71915"/>
              </p:ext>
            </p:extLst>
          </p:nvPr>
        </p:nvGraphicFramePr>
        <p:xfrm>
          <a:off x="1329383" y="1916832"/>
          <a:ext cx="7632847" cy="464549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51555"/>
                <a:gridCol w="3455158"/>
                <a:gridCol w="3526134"/>
              </a:tblGrid>
              <a:tr h="30969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Дельта-метод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Применяется для оценки высоты заведомо выявленных внутренних дефектов. В раздельном режиме работы аппаратуры импульс ультразвуковых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волн посылается в ОК так, что облучается верхний край дефекта (позиции I).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По дифрагированному эхосигналу определяют глубину залегания верхнего края. Затем, раздвигая И </a:t>
                      </a:r>
                      <a:r>
                        <a:rPr lang="ru-RU" sz="1050" b="0" dirty="0" err="1">
                          <a:effectLst/>
                        </a:rPr>
                        <a:t>и</a:t>
                      </a:r>
                      <a:r>
                        <a:rPr lang="ru-RU" sz="1050" b="0" dirty="0">
                          <a:effectLst/>
                        </a:rPr>
                        <a:t> П, находят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позицию облучения нижнего края (II).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Разность показаний глубины есть высота дефекта.</a:t>
                      </a:r>
                      <a:endParaRPr lang="ru-RU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/>
                </a:tc>
              </a:tr>
              <a:tr h="154849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Дифракционно-временной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Применяется аналогично дельта-методу, но прием дифрагированных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сигналов от краев дефекта осуществляется прямым датчиком, установленным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над дефектом, в том числе с использованием отражения от противоположной поверхности ОК.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/>
                </a:tc>
              </a:tr>
            </a:tbl>
          </a:graphicData>
        </a:graphic>
      </p:graphicFrame>
      <p:pic>
        <p:nvPicPr>
          <p:cNvPr id="8194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45205"/>
            <a:ext cx="20859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83" y="5229200"/>
            <a:ext cx="18573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Краткое описание методов акустического контроля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81282"/>
              </p:ext>
            </p:extLst>
          </p:nvPr>
        </p:nvGraphicFramePr>
        <p:xfrm>
          <a:off x="1403649" y="1447800"/>
          <a:ext cx="7488831" cy="440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35843"/>
                <a:gridCol w="3391169"/>
                <a:gridCol w="3461819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37955"/>
              </p:ext>
            </p:extLst>
          </p:nvPr>
        </p:nvGraphicFramePr>
        <p:xfrm>
          <a:off x="1403648" y="1844824"/>
          <a:ext cx="7488833" cy="482453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39262"/>
                <a:gridCol w="3393186"/>
                <a:gridCol w="3456385"/>
              </a:tblGrid>
              <a:tr h="382635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</a:rPr>
                        <a:t>Реверберационный</a:t>
                      </a:r>
                      <a:endParaRPr lang="ru-RU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В совмещенном режиме работы аппаратуры импульс ультразвуковых волн посылается в слоистый (клееный) ОК.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Если склейка качественная (I), то основная часть импульса уходит через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клей, а малая доля отражается обратно.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На поверхности ОК часть этой доли идет в ИП, образуя первый пик, а часть вновь углубляется в ОК, и с ней происходит то же самое. Так как основная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доля всегда хорошо проходит вглубь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ОК, то реверберации в верхнем слое быстро ослабевают и на экране амплитуда пиков убывающая. Дефект (Д) типа «</a:t>
                      </a:r>
                      <a:r>
                        <a:rPr lang="ru-RU" sz="1050" b="0" dirty="0" err="1">
                          <a:effectLst/>
                        </a:rPr>
                        <a:t>непроклей</a:t>
                      </a:r>
                      <a:r>
                        <a:rPr lang="ru-RU" sz="1050" b="0" dirty="0">
                          <a:effectLst/>
                        </a:rPr>
                        <a:t>» препятствует уходу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сигнала (II), и в этом случае реверберации в первом слое мощные.</a:t>
                      </a:r>
                      <a:endParaRPr lang="ru-RU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/>
                </a:tc>
              </a:tr>
              <a:tr h="99818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err="1">
                          <a:effectLst/>
                        </a:rPr>
                        <a:t>Толщинометрия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Толщиномер</a:t>
                      </a:r>
                      <a:r>
                        <a:rPr lang="ru-RU" sz="1050" dirty="0">
                          <a:effectLst/>
                        </a:rPr>
                        <a:t> измеряет время t пробега сигнала до противоположной поверхности ОК и обратно и определяет толщину ОК как h = 0,5C t, где С – известная скорость звука в данном материале.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0" marR="53980" marT="0" marB="0"/>
                </a:tc>
              </a:tr>
            </a:tbl>
          </a:graphicData>
        </a:graphic>
      </p:graphicFrame>
      <p:pic>
        <p:nvPicPr>
          <p:cNvPr id="9218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2" y="2564904"/>
            <a:ext cx="28479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Рисунок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1" y="5720308"/>
            <a:ext cx="166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66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Краткое описание методов акустического контроля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1677"/>
              </p:ext>
            </p:extLst>
          </p:nvPr>
        </p:nvGraphicFramePr>
        <p:xfrm>
          <a:off x="1403648" y="1447800"/>
          <a:ext cx="7560840" cy="440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51567"/>
                <a:gridCol w="3428784"/>
                <a:gridCol w="3480489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74804"/>
              </p:ext>
            </p:extLst>
          </p:nvPr>
        </p:nvGraphicFramePr>
        <p:xfrm>
          <a:off x="1403648" y="1844824"/>
          <a:ext cx="7560839" cy="483949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45407"/>
                <a:gridCol w="3459049"/>
                <a:gridCol w="3456383"/>
              </a:tblGrid>
              <a:tr h="15826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Комбинированные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1050" b="0" dirty="0">
                          <a:effectLst/>
                        </a:rPr>
                        <a:t>методы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19" marR="489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839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Эхо-теневой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19" marR="48919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19" marR="48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раздельно-совмещенном режиме аппаратуры импульсы ультразвуковых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волн посылают в ОК. Если на тракте есть дефект, то импульс частично отражается от него в совмещенный преобразователь (ИП) как эхосигнал. Отдельным приемником (П) оценивают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падение амплитуды сквозного сигнала,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вызванное дефектом. Обладает качествами </a:t>
                      </a:r>
                      <a:r>
                        <a:rPr lang="ru-RU" sz="1050" dirty="0" err="1">
                          <a:effectLst/>
                        </a:rPr>
                        <a:t>эхометода</a:t>
                      </a:r>
                      <a:r>
                        <a:rPr lang="ru-RU" sz="1050" dirty="0">
                          <a:effectLst/>
                        </a:rPr>
                        <a:t> + подтверждение дефекта теневым принципом, но требует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двустороннего доступа к ОК.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19" marR="48919" marT="0" marB="0"/>
                </a:tc>
              </a:tr>
              <a:tr h="225787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Зеркально-теневой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19" marR="48919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19" marR="48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совмещенном (прямой ИП) или раздельном (наклонные И </a:t>
                      </a:r>
                      <a:r>
                        <a:rPr lang="ru-RU" sz="1050" dirty="0" err="1">
                          <a:effectLst/>
                        </a:rPr>
                        <a:t>и</a:t>
                      </a:r>
                      <a:r>
                        <a:rPr lang="ru-RU" sz="1050" dirty="0">
                          <a:effectLst/>
                        </a:rPr>
                        <a:t> П) режиме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аппаратуры импульсы ультразвуковых волн посылают в ОК. Если на тракте есть дефект, то он преграждает путь,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вызывая падение донного сигнала. По падению донного сигнала судят о наличии и величине дефекта. Необходим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односторонний доступ к ОК, при наклонном – выявление дефектов любой формы и ориентации. Не дает глубину залегания дефекта.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19" marR="48919" marT="0" marB="0"/>
                </a:tc>
              </a:tr>
            </a:tbl>
          </a:graphicData>
        </a:graphic>
      </p:graphicFrame>
      <p:pic>
        <p:nvPicPr>
          <p:cNvPr id="10242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2667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725144"/>
            <a:ext cx="26670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162" y="476672"/>
            <a:ext cx="6400800" cy="936104"/>
          </a:xfrm>
        </p:spPr>
        <p:txBody>
          <a:bodyPr/>
          <a:lstStyle/>
          <a:p>
            <a:pPr algn="ctr"/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6258" y="1556792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Введение </a:t>
            </a:r>
          </a:p>
          <a:p>
            <a:pPr marL="342900" indent="-342900">
              <a:buAutoNum type="arabicPeriod"/>
            </a:pPr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Теоретические основы метода</a:t>
            </a:r>
          </a:p>
          <a:p>
            <a:pPr marL="342900" indent="-342900">
              <a:buAutoNum type="arabicPeriod"/>
            </a:pPr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Основные методы АНК</a:t>
            </a:r>
          </a:p>
          <a:p>
            <a:pPr marL="342900" indent="-342900">
              <a:buAutoNum type="arabicPeriod"/>
            </a:pPr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Используемая литература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Краткое описание методов акустического контроля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80521"/>
              </p:ext>
            </p:extLst>
          </p:nvPr>
        </p:nvGraphicFramePr>
        <p:xfrm>
          <a:off x="1331640" y="1447800"/>
          <a:ext cx="7632848" cy="440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45413"/>
                <a:gridCol w="3459043"/>
                <a:gridCol w="3528392"/>
              </a:tblGrid>
              <a:tr h="44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Схема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41055"/>
              </p:ext>
            </p:extLst>
          </p:nvPr>
        </p:nvGraphicFramePr>
        <p:xfrm>
          <a:off x="1331640" y="1844824"/>
          <a:ext cx="7632849" cy="475252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51556"/>
                <a:gridCol w="3452900"/>
                <a:gridCol w="3528393"/>
              </a:tblGrid>
              <a:tr h="475252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Эхо-сквозной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Применяется только в металлургической промышленности на выходе линий проката листов. В иммерсионной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ванне (контактная жидкость – веретенное масло) лист на вальцах прокатывается между рядами (матрицами) из совмещенных (ИП) и дополнительных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приемных (П) преобразователей. При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нормальном состоянии листа (вариант I)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наблюдается строго упорядоченное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расположение эха от границы верхнего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слоя жидкости и ОК (1), от границы ОК и нижнего слоя жидкости (2) и сквозного сигнала (3). Варианты II–IV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показывают смещение сигналов при попадании в область контроля локальных утонений. Если в области контроля оказывается расслоение или закат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(вариант V), то между 1-м и 2-м сигналами появляется мощное эхо от него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(4), а сигналы 2 и 3 ослабевают вплоть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 обнуления. Ряды ИП и П выстраиваются по всей ширине листа. Метод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требует специальной многоканальной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аппаратуры и применяется только в автоматическом режиме.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84" marR="43484" marT="0" marB="0"/>
                </a:tc>
              </a:tr>
            </a:tbl>
          </a:graphicData>
        </a:graphic>
      </p:graphicFrame>
      <p:pic>
        <p:nvPicPr>
          <p:cNvPr id="11265" name="Рисунок 22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01" y="2060848"/>
            <a:ext cx="2586639" cy="44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методы акустического неразрушающего контроля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258481"/>
            <a:ext cx="6696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Спектральные методы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основаны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анализе параметров непрерывных не перемещающихся по объекту колебаний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Методы бегущих волн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основаны на анализе параметров непрерывных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импульсных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перемещающихся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объекту колебаний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Шумодиагностический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метод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применяется не только на динамически работающих агрегатах, но и в целях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течеискания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трубопроводах, сосудах и резервуарах.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Вибродиагностический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метод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используется как обязательный при диагностике компрессоров газопроводных систем в металлургическом производстве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Акустико- эмиссионный (АЭ) метод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обеспечивает выявление развивающихся дефектов посредством регистрации и анализа акустических волн, возникающих в процессе пластической деформации и роста трещин в контролируемых объектах.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6644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Основные методы акустического неразрушающего контроля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Характерные особенности метода АЭ: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обеспечивает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обнаружение и регистрацию только развивающихся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дефектов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производственных условиях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позволяет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выявить приращение трещины на десятые доли миллиметра.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обеспечивает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контроль всего объекта с использованием одного или нескольких датчиков АЭ, неподвижно установленных на поверхности объекта.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позволяет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проводить контроль различных технологических процессов и процессов изменения свойств и состояния материалов.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оложение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ориентация дефекта не влияют на его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выявляемость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52711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АЭ-контроля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обнаружение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определение координат и слежение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источниками акустической эмиссии, связанными 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несплошностями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поверхности или в объеме стенки сосуда, сварного соединения и изготовленных частей и компонентов.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методы акустического неразрушающего контроля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412776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Импедансный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метод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позволяет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достоверно оценить качество спайки сверхлегких сотовых панелей, применяемых в конструкциях элементов крыльев самолетов и корпусов спутников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Локальный метод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свободных колебаний используют в военной промышленности для проверки качества присоединения звукопоглощающих покрытий на корпусах подводных лодок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Теневой амплитудный метод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–используется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только при контроле крупных отливок и поковок.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                  Достоинства: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может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быть реализован в простом непрерывном режиме излучения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ультразвука;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волны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проходят толщину объекта лишь в одну сторону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                  Недостатки :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ребует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двустороннего доступа к объекту с соосным расположением излучателя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приемника; не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позволяет определять глубину залегания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дефектов 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4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методы акустического неразрушающего контроля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17429" y="1844824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Теневой временной метод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продукт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совершенствования теневого амплитудного метода с применением импульсного режима. Он позволяет не только выявить внутренний дефект в поковке или отливке, но и оценить его размеры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Велосиметрический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метод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(от англ.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velocity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скорость и греч.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метрико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» - измеряю), кроме показанного варианта, в ином виде применяется для оценки качества (определения марки) бетона.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методы акустического неразрушающего контроля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484784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Эхометод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позволяет не только выявлять внутренние дефекты, но и оценивать их величину, отличать плоскостные дефекты от объемных, определять глубину залегания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нформативность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мобильность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езопасность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ортативность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экономичность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автономность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электропитания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достаточность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одностороннего доступа 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объекту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более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высокая достоверность контроля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6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Основные методы акустического неразрушающего контроля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12605"/>
            <a:ext cx="2438934" cy="199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78" y="1196752"/>
            <a:ext cx="2752725" cy="172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74963"/>
            <a:ext cx="276225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339752" y="30902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0900" y="309029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57071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64593" y="6076480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Рис. 2. Примеры ультразвуковых дефектоскопов: а – цифроаналоговый ультразвуковой дефектоскоп «EPOCH LT»; б – выявление подобным дефектоскопом модели дефекта в стальном образце; в – ФАР-дефектоскоп «Х-32»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8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методы акустического неразрушающего контроля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268760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Реверберационный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метод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применяется для проверки качества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межметаллической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адгезии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биметаллах.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Ультразвуковая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толщинометрия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(импульсным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эхометодом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 – неотъемлемая процедура при диагностировании сосудов, трубопроводов, резервуаров, а также в судостроительном и судоремонтном производстве.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04192"/>
            <a:ext cx="2232248" cy="221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07704" y="566257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Рис. 3. Измерение толщины стенки трубы ультразвуковым </a:t>
            </a:r>
            <a:r>
              <a:rPr lang="ru-RU" sz="1400" dirty="0" err="1"/>
              <a:t>толщиномером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5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методы акустического неразрушающего контроля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478" y="1124744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Эхо-теневой метод</a:t>
            </a:r>
            <a:r>
              <a:rPr lang="ru-RU" dirty="0"/>
              <a:t> применяется как вспомогательный при лабораторном контроле небольших, но ответственных </a:t>
            </a:r>
            <a:r>
              <a:rPr lang="ru-RU" dirty="0" smtClean="0"/>
              <a:t>деталей.</a:t>
            </a:r>
          </a:p>
          <a:p>
            <a:endParaRPr lang="ru-RU" dirty="0"/>
          </a:p>
          <a:p>
            <a:r>
              <a:rPr lang="ru-RU" i="1" dirty="0"/>
              <a:t>Зеркально-теневой метод</a:t>
            </a:r>
            <a:r>
              <a:rPr lang="ru-RU" dirty="0"/>
              <a:t> используется как дополнительный  (подтверждающий результаты </a:t>
            </a:r>
            <a:r>
              <a:rPr lang="ru-RU" dirty="0" err="1"/>
              <a:t>эхометода</a:t>
            </a:r>
            <a:r>
              <a:rPr lang="ru-RU" dirty="0"/>
              <a:t>) при контроле толстых сварных </a:t>
            </a:r>
            <a:r>
              <a:rPr lang="ru-RU" dirty="0" smtClean="0"/>
              <a:t>соединений.</a:t>
            </a:r>
          </a:p>
          <a:p>
            <a:endParaRPr lang="ru-RU" dirty="0" smtClean="0"/>
          </a:p>
          <a:p>
            <a:r>
              <a:rPr lang="ru-RU" i="1" dirty="0" smtClean="0"/>
              <a:t>Эхо-сквозной метод</a:t>
            </a:r>
            <a:r>
              <a:rPr lang="ru-RU" dirty="0"/>
              <a:t> </a:t>
            </a:r>
            <a:r>
              <a:rPr lang="ru-RU" dirty="0" smtClean="0"/>
              <a:t>реализован </a:t>
            </a:r>
            <a:r>
              <a:rPr lang="ru-RU" dirty="0"/>
              <a:t>российско-германской компанией «</a:t>
            </a:r>
            <a:r>
              <a:rPr lang="ru-RU" dirty="0" err="1"/>
              <a:t>Нординкрафт</a:t>
            </a:r>
            <a:r>
              <a:rPr lang="ru-RU" dirty="0"/>
              <a:t>» в виде стационарной установки для контроля листового </a:t>
            </a:r>
            <a:r>
              <a:rPr lang="ru-RU" dirty="0" smtClean="0"/>
              <a:t>проката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36" y="3861047"/>
            <a:ext cx="2657475" cy="2088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75477" y="60932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Рис. 4. Установка «</a:t>
            </a:r>
            <a:r>
              <a:rPr lang="ru-RU" sz="1400" dirty="0" err="1"/>
              <a:t>Нординкрафт</a:t>
            </a:r>
            <a:r>
              <a:rPr lang="ru-RU" sz="1400" dirty="0"/>
              <a:t>» для  автоматического контроля эхо-сквозным методом листового проката на Череповецком металлургическом комбинате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78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Используемая литература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ГОСТ 18353-79. Контроль неразрушающий. Классификация видов и методов. М.,1979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Неразрушающий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контроль : справ. : в 8 т. / под общ. ред. В. В. Клюева.2-е изд.,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испр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М. : Машиностроение, 2008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Неразрушающий контроль. В 5 кн. Кн. 2. Акустические методы контроля: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Практ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Пособие/И. Н. Ермолов, Н. П. Алешин, А. И. Потапов; Под ред. В. В. Сухорукова. – М.: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Высш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шк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., 1991. – 283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с.:ил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9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Введение</a:t>
            </a:r>
            <a:r>
              <a:rPr lang="ru-RU" sz="2400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81003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Неразрушающий контроль = Неразрушающий физический контроль + </a:t>
            </a:r>
            <a:r>
              <a:rPr lang="ru-RU" b="1" dirty="0" smtClean="0"/>
              <a:t>ВИК</a:t>
            </a:r>
          </a:p>
          <a:p>
            <a:endParaRPr lang="ru-RU" b="1" dirty="0"/>
          </a:p>
          <a:p>
            <a:endParaRPr lang="ru-RU" b="1" dirty="0" smtClean="0"/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 степени проникновения в материал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Поверхностные                                                                  Объемные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99792" y="2924944"/>
            <a:ext cx="2177988" cy="100811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20072" y="2924944"/>
            <a:ext cx="1782452" cy="100811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3608" y="4437112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позволяют </a:t>
            </a:r>
            <a:r>
              <a:rPr lang="ru-RU" sz="1600" dirty="0">
                <a:solidFill>
                  <a:schemeClr val="tx2"/>
                </a:solidFill>
              </a:rPr>
              <a:t>обнаруживать только дефекты, имеющие выход на доступную для контроля поверхность материала объекта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43711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дают </a:t>
            </a:r>
            <a:r>
              <a:rPr lang="ru-RU" sz="1600" dirty="0">
                <a:solidFill>
                  <a:schemeClr val="tx2"/>
                </a:solidFill>
              </a:rPr>
              <a:t>возможность обнаруживать преимущественно внутренние дефекты материала, </a:t>
            </a:r>
            <a:r>
              <a:rPr lang="ru-RU" sz="1600" dirty="0" smtClean="0">
                <a:solidFill>
                  <a:schemeClr val="tx2"/>
                </a:solidFill>
              </a:rPr>
              <a:t>а поверхностные дефекты выявляются</a:t>
            </a:r>
            <a:r>
              <a:rPr lang="ru-RU" sz="1600" dirty="0">
                <a:solidFill>
                  <a:schemeClr val="tx2"/>
                </a:solidFill>
              </a:rPr>
              <a:t>, только если они достаточно </a:t>
            </a:r>
            <a:r>
              <a:rPr lang="ru-RU" sz="1600" dirty="0" smtClean="0">
                <a:solidFill>
                  <a:schemeClr val="tx2"/>
                </a:solidFill>
              </a:rPr>
              <a:t>крупные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2564904"/>
            <a:ext cx="8153400" cy="136815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6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Введение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Н</a:t>
            </a:r>
            <a:r>
              <a:rPr lang="ru-RU" sz="1800" b="1" dirty="0" smtClean="0">
                <a:solidFill>
                  <a:schemeClr val="tx2"/>
                </a:solidFill>
              </a:rPr>
              <a:t>еразрушающий </a:t>
            </a:r>
            <a:r>
              <a:rPr lang="ru-RU" sz="1800" b="1" dirty="0">
                <a:solidFill>
                  <a:schemeClr val="tx2"/>
                </a:solidFill>
              </a:rPr>
              <a:t>контроль (кроме </a:t>
            </a:r>
            <a:r>
              <a:rPr lang="ru-RU" sz="1800" b="1" dirty="0" err="1">
                <a:solidFill>
                  <a:schemeClr val="tx2"/>
                </a:solidFill>
              </a:rPr>
              <a:t>толщинометрии</a:t>
            </a:r>
            <a:r>
              <a:rPr lang="ru-RU" sz="1800" b="1" dirty="0">
                <a:solidFill>
                  <a:schemeClr val="tx2"/>
                </a:solidFill>
              </a:rPr>
              <a:t>) является завершающей фазой процесса.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472608" cy="47217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1640" y="627322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Рис. 1. Логическая цепь технического диагностирования объекта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1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294"/>
            <a:ext cx="7498080" cy="5806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Теоретические основы метода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85152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Упругие колебания и волны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9829" y="1772816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Упругость – это свойство твердых тел восстанавливать свои форму и объем (а жидкостей и газов – только объем) после прекращения действия внешних сил.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Упругая среда - среда, обладающая упругостью.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Упругие колебания –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колебания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механических систем, упругой среды или ее части, возникающие под действием механического возмущения.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Упругие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или акустические волны – механические возмущения, распространяющиеся в упругой среде.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810000" cy="902156"/>
          </a:xfrm>
        </p:spPr>
        <p:txBody>
          <a:bodyPr/>
          <a:lstStyle/>
          <a:p>
            <a:r>
              <a:rPr lang="ru-RU" dirty="0" smtClean="0"/>
              <a:t>Теоретические основы метода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35" y="1418967"/>
            <a:ext cx="8964488" cy="6985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зависимости от частоты упругие колебания и волны называют по-разному.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9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86744"/>
            <a:ext cx="7391400" cy="3352800"/>
          </a:xfrm>
        </p:spPr>
      </p:pic>
      <p:sp>
        <p:nvSpPr>
          <p:cNvPr id="6" name="TextBox 5"/>
          <p:cNvSpPr txBox="1"/>
          <p:nvPr/>
        </p:nvSpPr>
        <p:spPr>
          <a:xfrm>
            <a:off x="6876256" y="194819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Таблица 1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805264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Существуют разные типы акустических волн, отличающиеся скоростью распространения, направлением колебания частиц и другими признаками. Их называют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модами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(от лат.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modus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– образец, способ).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Теоретические основы метода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176419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При неразрушающем контроле акустические волны возбуждают и принимают путем преобразования электрических колебаний в упругие и наоборот. 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82296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ЭАП</a:t>
            </a:r>
            <a:endParaRPr lang="ru-RU" sz="1800" b="1" dirty="0">
              <a:solidFill>
                <a:schemeClr val="tx2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42309" y="1917692"/>
            <a:ext cx="2880320" cy="57606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20072" y="1916832"/>
            <a:ext cx="0" cy="108012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1916832"/>
            <a:ext cx="2520280" cy="57606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7604" y="26276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излучатель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2635076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приемник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309464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совмещенный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2469" y="360365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Схема контроля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 flipH="1">
            <a:off x="2483768" y="3972985"/>
            <a:ext cx="2774865" cy="53613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2"/>
          </p:cNvCxnSpPr>
          <p:nvPr/>
        </p:nvCxnSpPr>
        <p:spPr>
          <a:xfrm>
            <a:off x="5258633" y="3972985"/>
            <a:ext cx="2679741" cy="53613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19672" y="47971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раздельная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4797" y="477292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совмещенная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551723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>
                <a:solidFill>
                  <a:schemeClr val="tx2"/>
                </a:solidFill>
              </a:rPr>
              <a:t>Работа приемников акустических волн основана на эффектах, обратных используемым для возбуждения.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методы акустического неразрушающего контроля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Активные</a:t>
            </a:r>
          </a:p>
          <a:p>
            <a:pPr marL="82296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1.методы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контроля, при которых в материал вносится энергия данного вида и о состоянии материала судят по явлениям, происходящим с этой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энергией</a:t>
            </a:r>
          </a:p>
          <a:p>
            <a:pPr marL="82296" indent="0">
              <a:buNone/>
            </a:pPr>
            <a:endParaRPr lang="ru-RU" sz="1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2.используют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излучение и прием акустических колебаний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волн</a:t>
            </a:r>
          </a:p>
          <a:p>
            <a:pPr marL="82296" indent="0"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Пассивные</a:t>
            </a:r>
          </a:p>
          <a:p>
            <a:pPr marL="82296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1.методы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контроля, при которых не требуется внесение в материал энергии данного вида (дефект сам проявляет себя ее излучением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82296" indent="0">
              <a:buNone/>
            </a:pP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2. основаны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только на приеме колебаний и волн</a:t>
            </a:r>
            <a:endParaRPr lang="ru-RU" sz="1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283152" cy="835958"/>
          </a:xfrm>
        </p:spPr>
        <p:txBody>
          <a:bodyPr/>
          <a:lstStyle/>
          <a:p>
            <a:r>
              <a:rPr lang="ru-RU" dirty="0" smtClean="0"/>
              <a:t>Основные методы акустического неразрушающего контроля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Классификация: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/>
              <a:t>Таблица 2</a:t>
            </a:r>
            <a:endParaRPr lang="ru-RU" sz="18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777686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223</TotalTime>
  <Words>2518</Words>
  <Application>Microsoft Office PowerPoint</Application>
  <PresentationFormat>Экран (4:3)</PresentationFormat>
  <Paragraphs>270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Акустические методы неразрушающего контроля</vt:lpstr>
      <vt:lpstr>оглавление</vt:lpstr>
      <vt:lpstr>Введение </vt:lpstr>
      <vt:lpstr>Введение </vt:lpstr>
      <vt:lpstr>Теоретические основы метода</vt:lpstr>
      <vt:lpstr>Теоретические основы метода</vt:lpstr>
      <vt:lpstr>Теоретические основы метода</vt:lpstr>
      <vt:lpstr>Основные методы акустического неразрушающего контроля</vt:lpstr>
      <vt:lpstr>Основные методы акустического неразрушающего контроля</vt:lpstr>
      <vt:lpstr>Презентация PowerPoint</vt:lpstr>
      <vt:lpstr>Краткое описание методов акустического контроля</vt:lpstr>
      <vt:lpstr>Краткое описание методов акустического контроля</vt:lpstr>
      <vt:lpstr>Краткое описание методов акустического контроля</vt:lpstr>
      <vt:lpstr>Краткое описание методов акустического контроля</vt:lpstr>
      <vt:lpstr>Краткое описание методов акустического контроля</vt:lpstr>
      <vt:lpstr>Краткое описание методов акустического контроля</vt:lpstr>
      <vt:lpstr>Краткое описание методов акустического контроля</vt:lpstr>
      <vt:lpstr>Краткое описание методов акустического контроля</vt:lpstr>
      <vt:lpstr>Краткое описание методов акустического контроля</vt:lpstr>
      <vt:lpstr>Краткое описание методов акустического контроля</vt:lpstr>
      <vt:lpstr>Основные методы акустического неразрушающего контроля</vt:lpstr>
      <vt:lpstr>Основные методы акустического неразрушающего контроля</vt:lpstr>
      <vt:lpstr>Основные методы акустического неразрушающего контроля</vt:lpstr>
      <vt:lpstr>Основные методы акустического неразрушающего контроля</vt:lpstr>
      <vt:lpstr>Основные методы акустического неразрушающего контроля</vt:lpstr>
      <vt:lpstr>Презентация PowerPoint</vt:lpstr>
      <vt:lpstr>Основные методы акустического неразрушающего контроля</vt:lpstr>
      <vt:lpstr>Основные методы акустического неразрушающего контроля</vt:lpstr>
      <vt:lpstr>Используемая 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Акустические методы неразрушающего контроля</dc:title>
  <dc:creator>user</dc:creator>
  <cp:lastModifiedBy>user</cp:lastModifiedBy>
  <cp:revision>16</cp:revision>
  <dcterms:created xsi:type="dcterms:W3CDTF">2015-04-05T20:44:46Z</dcterms:created>
  <dcterms:modified xsi:type="dcterms:W3CDTF">2015-04-06T00:47:06Z</dcterms:modified>
</cp:coreProperties>
</file>