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63" r:id="rId5"/>
    <p:sldId id="258" r:id="rId6"/>
    <p:sldId id="265" r:id="rId7"/>
    <p:sldId id="266" r:id="rId8"/>
    <p:sldId id="264" r:id="rId9"/>
    <p:sldId id="262" r:id="rId10"/>
    <p:sldId id="261" r:id="rId11"/>
    <p:sldId id="260" r:id="rId12"/>
    <p:sldId id="269" r:id="rId13"/>
    <p:sldId id="272" r:id="rId14"/>
    <p:sldId id="271" r:id="rId15"/>
    <p:sldId id="268" r:id="rId16"/>
    <p:sldId id="270" r:id="rId17"/>
    <p:sldId id="267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B10AC-845D-4D3F-BFEB-44A69A89CC93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C8C4D-111E-42FF-9A06-58406B449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87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C8C4D-111E-42FF-9A06-58406B44928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2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7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03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72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682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20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90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86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39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5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3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51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C69A-55B0-4C9F-B34A-9CAD7ED43931}" type="datetimeFigureOut">
              <a:rPr lang="ru-RU" smtClean="0"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715C6-6F9A-4324-ACA1-3F9990B83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28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5652" y="411480"/>
            <a:ext cx="112934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Электрические методы неразрушающего контроля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5652" y="2087880"/>
            <a:ext cx="1089516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Электрические методы основаны на создании в контролируемом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объекте электрического поля, либо непосредственным воздействием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на него электрическим возмущением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(например, </a:t>
            </a:r>
            <a:r>
              <a:rPr lang="ru-RU" sz="2800" dirty="0" err="1" smtClean="0">
                <a:solidFill>
                  <a:schemeClr val="bg1"/>
                </a:solidFill>
              </a:rPr>
              <a:t>спектростатическим</a:t>
            </a:r>
            <a:r>
              <a:rPr lang="ru-RU" sz="2800" dirty="0" smtClean="0">
                <a:solidFill>
                  <a:schemeClr val="bg1"/>
                </a:solidFill>
              </a:rPr>
              <a:t> полем, полем постоянного или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переменного стационарного тока), либо косвенно с помощью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воздействия возмущениями неэлектрической природы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(например, тепловым, механическим и др.).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92872" y="6005015"/>
            <a:ext cx="3170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Работу выполнил: Злобин Ф.А.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Студент группы: 43314</a:t>
            </a:r>
            <a:r>
              <a:rPr lang="en-US" dirty="0" smtClean="0">
                <a:solidFill>
                  <a:schemeClr val="bg1"/>
                </a:solidFill>
              </a:rPr>
              <a:t>/1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87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welding.su/images/welding/kontrol/5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381000"/>
            <a:ext cx="5516879" cy="58978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156959" y="1264920"/>
            <a:ext cx="565481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Рис. </a:t>
            </a:r>
            <a:r>
              <a:rPr lang="ru-RU" sz="2000" dirty="0" smtClean="0">
                <a:solidFill>
                  <a:schemeClr val="bg1"/>
                </a:solidFill>
              </a:rPr>
              <a:t>3. </a:t>
            </a:r>
            <a:r>
              <a:rPr lang="ru-RU" sz="2000" dirty="0">
                <a:solidFill>
                  <a:schemeClr val="bg1"/>
                </a:solidFill>
              </a:rPr>
              <a:t>Мосты с индуктивно связанными </a:t>
            </a:r>
            <a:r>
              <a:rPr lang="ru-RU" sz="2000" dirty="0" smtClean="0">
                <a:solidFill>
                  <a:schemeClr val="bg1"/>
                </a:solidFill>
              </a:rPr>
              <a:t>плечами: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I </a:t>
            </a:r>
            <a:r>
              <a:rPr lang="ru-RU" sz="2000" dirty="0">
                <a:solidFill>
                  <a:schemeClr val="bg1"/>
                </a:solidFill>
              </a:rPr>
              <a:t>— </a:t>
            </a:r>
            <a:r>
              <a:rPr lang="ru-RU" sz="2000" dirty="0" smtClean="0">
                <a:solidFill>
                  <a:schemeClr val="bg1"/>
                </a:solidFill>
              </a:rPr>
              <a:t>генератор;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2 </a:t>
            </a:r>
            <a:r>
              <a:rPr lang="ru-RU" sz="2000" dirty="0">
                <a:solidFill>
                  <a:schemeClr val="bg1"/>
                </a:solidFill>
              </a:rPr>
              <a:t>— индикатор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311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7840" y="609600"/>
            <a:ext cx="8403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ЭЛЕКТРОПОТЕНЦИАЛЬНЫЕ </a:t>
            </a:r>
            <a:r>
              <a:rPr lang="ru-RU" sz="4000" dirty="0" smtClean="0">
                <a:solidFill>
                  <a:schemeClr val="bg1"/>
                </a:solidFill>
              </a:rPr>
              <a:t>ПРИБОРЫ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1327" y="1722120"/>
            <a:ext cx="10316991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Работа </a:t>
            </a:r>
            <a:r>
              <a:rPr lang="ru-RU" sz="2800" dirty="0" err="1">
                <a:solidFill>
                  <a:schemeClr val="bg1"/>
                </a:solidFill>
              </a:rPr>
              <a:t>электропотенциальных</a:t>
            </a:r>
            <a:r>
              <a:rPr lang="ru-RU" sz="2800" dirty="0">
                <a:solidFill>
                  <a:schemeClr val="bg1"/>
                </a:solidFill>
              </a:rPr>
              <a:t> приборов основана на </a:t>
            </a:r>
            <a:r>
              <a:rPr lang="ru-RU" sz="2800" dirty="0" smtClean="0">
                <a:solidFill>
                  <a:schemeClr val="bg1"/>
                </a:solidFill>
              </a:rPr>
              <a:t>прямом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пропускании </a:t>
            </a:r>
            <a:r>
              <a:rPr lang="ru-RU" sz="2800" dirty="0">
                <a:solidFill>
                  <a:schemeClr val="bg1"/>
                </a:solidFill>
              </a:rPr>
              <a:t>тока через контролируемый участок и </a:t>
            </a:r>
            <a:r>
              <a:rPr lang="ru-RU" sz="2800" dirty="0" smtClean="0">
                <a:solidFill>
                  <a:schemeClr val="bg1"/>
                </a:solidFill>
              </a:rPr>
              <a:t>измерении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разности </a:t>
            </a:r>
            <a:r>
              <a:rPr lang="ru-RU" sz="2800" dirty="0">
                <a:solidFill>
                  <a:schemeClr val="bg1"/>
                </a:solidFill>
              </a:rPr>
              <a:t>потенциалов на определенном участке или </a:t>
            </a:r>
            <a:r>
              <a:rPr lang="ru-RU" sz="2800" dirty="0" smtClean="0">
                <a:solidFill>
                  <a:schemeClr val="bg1"/>
                </a:solidFill>
              </a:rPr>
              <a:t>регистрации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искажения </a:t>
            </a:r>
            <a:r>
              <a:rPr lang="ru-RU" sz="2800" dirty="0" err="1">
                <a:solidFill>
                  <a:schemeClr val="bg1"/>
                </a:solidFill>
              </a:rPr>
              <a:t>электомагнитного</a:t>
            </a:r>
            <a:r>
              <a:rPr lang="ru-RU" sz="2800" dirty="0">
                <a:solidFill>
                  <a:schemeClr val="bg1"/>
                </a:solidFill>
              </a:rPr>
              <a:t> поля, обусловленного </a:t>
            </a:r>
            <a:r>
              <a:rPr lang="ru-RU" sz="2800" dirty="0" smtClean="0">
                <a:solidFill>
                  <a:schemeClr val="bg1"/>
                </a:solidFill>
              </a:rPr>
              <a:t>обтеканием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дефекта </a:t>
            </a:r>
            <a:r>
              <a:rPr lang="ru-RU" sz="2800" dirty="0">
                <a:solidFill>
                  <a:schemeClr val="bg1"/>
                </a:solidFill>
              </a:rPr>
              <a:t>током. Приборы, основанные на измерении </a:t>
            </a:r>
            <a:r>
              <a:rPr lang="ru-RU" sz="2800" dirty="0" smtClean="0">
                <a:solidFill>
                  <a:schemeClr val="bg1"/>
                </a:solidFill>
              </a:rPr>
              <a:t>разности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потенциалов</a:t>
            </a:r>
            <a:r>
              <a:rPr lang="ru-RU" sz="2800" dirty="0">
                <a:solidFill>
                  <a:schemeClr val="bg1"/>
                </a:solidFill>
              </a:rPr>
              <a:t>. При пропускании через электропроводящий </a:t>
            </a:r>
            <a:r>
              <a:rPr lang="ru-RU" sz="2800" dirty="0" smtClean="0">
                <a:solidFill>
                  <a:schemeClr val="bg1"/>
                </a:solidFill>
              </a:rPr>
              <a:t>объект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тока </a:t>
            </a:r>
            <a:r>
              <a:rPr lang="ru-RU" sz="2800" dirty="0">
                <a:solidFill>
                  <a:schemeClr val="bg1"/>
                </a:solidFill>
              </a:rPr>
              <a:t>в объекте создается электрическое поле.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023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welding.su/images/welding/kontrol/6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46" y="872252"/>
            <a:ext cx="4592955" cy="413956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141720" y="502920"/>
            <a:ext cx="45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5307" y="5164217"/>
            <a:ext cx="507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Рис. </a:t>
            </a:r>
            <a:r>
              <a:rPr lang="ru-RU" dirty="0" smtClean="0">
                <a:solidFill>
                  <a:schemeClr val="bg1"/>
                </a:solidFill>
              </a:rPr>
              <a:t>4. </a:t>
            </a:r>
            <a:r>
              <a:rPr lang="ru-RU" dirty="0">
                <a:solidFill>
                  <a:schemeClr val="bg1"/>
                </a:solidFill>
              </a:rPr>
              <a:t>Распределение эквипотенциальных </a:t>
            </a:r>
            <a:r>
              <a:rPr lang="ru-RU" dirty="0" smtClean="0">
                <a:solidFill>
                  <a:schemeClr val="bg1"/>
                </a:solidFill>
              </a:rPr>
              <a:t>линий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53974" y="824568"/>
            <a:ext cx="649953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Геометрическое место точек с </a:t>
            </a:r>
            <a:r>
              <a:rPr lang="ru-RU" sz="2400" dirty="0" smtClean="0">
                <a:solidFill>
                  <a:schemeClr val="bg1"/>
                </a:solidFill>
              </a:rPr>
              <a:t>одинаковым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потенциалом </a:t>
            </a:r>
            <a:r>
              <a:rPr lang="ru-RU" sz="2400" dirty="0">
                <a:solidFill>
                  <a:schemeClr val="bg1"/>
                </a:solidFill>
              </a:rPr>
              <a:t>составляет </a:t>
            </a:r>
            <a:r>
              <a:rPr lang="ru-RU" sz="2400" dirty="0" smtClean="0">
                <a:solidFill>
                  <a:schemeClr val="bg1"/>
                </a:solidFill>
              </a:rPr>
              <a:t>эквипотенциальные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линии </a:t>
            </a:r>
            <a:r>
              <a:rPr lang="ru-RU" sz="2400" dirty="0">
                <a:solidFill>
                  <a:schemeClr val="bg1"/>
                </a:solidFill>
              </a:rPr>
              <a:t>(рис. 7). На рисунке </a:t>
            </a:r>
            <a:r>
              <a:rPr lang="ru-RU" sz="2400" dirty="0" smtClean="0">
                <a:solidFill>
                  <a:schemeClr val="bg1"/>
                </a:solidFill>
              </a:rPr>
              <a:t>показано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распределение </a:t>
            </a:r>
            <a:r>
              <a:rPr lang="ru-RU" sz="2400" dirty="0">
                <a:solidFill>
                  <a:schemeClr val="bg1"/>
                </a:solidFill>
              </a:rPr>
              <a:t>эквипотенциальных </a:t>
            </a:r>
            <a:r>
              <a:rPr lang="ru-RU" sz="2400" dirty="0" smtClean="0">
                <a:solidFill>
                  <a:schemeClr val="bg1"/>
                </a:solidFill>
              </a:rPr>
              <a:t>линий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при </a:t>
            </a:r>
            <a:r>
              <a:rPr lang="ru-RU" sz="2400" dirty="0">
                <a:solidFill>
                  <a:schemeClr val="bg1"/>
                </a:solidFill>
              </a:rPr>
              <a:t>отсутствии ( рис. 7,а) и наличии </a:t>
            </a:r>
            <a:r>
              <a:rPr lang="ru-RU" sz="2400" dirty="0" smtClean="0">
                <a:solidFill>
                  <a:schemeClr val="bg1"/>
                </a:solidFill>
              </a:rPr>
              <a:t>дефекта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(рис</a:t>
            </a:r>
            <a:r>
              <a:rPr lang="ru-RU" sz="2400" dirty="0">
                <a:solidFill>
                  <a:schemeClr val="bg1"/>
                </a:solidFill>
              </a:rPr>
              <a:t>. 7,6). Разность потенциалов </a:t>
            </a:r>
            <a:r>
              <a:rPr lang="ru-RU" sz="2400" dirty="0" smtClean="0">
                <a:solidFill>
                  <a:schemeClr val="bg1"/>
                </a:solidFill>
              </a:rPr>
              <a:t>зависит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от </a:t>
            </a:r>
            <a:r>
              <a:rPr lang="ru-RU" sz="2400" dirty="0">
                <a:solidFill>
                  <a:schemeClr val="bg1"/>
                </a:solidFill>
              </a:rPr>
              <a:t>трех факторов: удельной </a:t>
            </a:r>
            <a:r>
              <a:rPr lang="ru-RU" sz="2400" dirty="0" smtClean="0">
                <a:solidFill>
                  <a:schemeClr val="bg1"/>
                </a:solidFill>
              </a:rPr>
              <a:t>электрической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проводимости </a:t>
            </a:r>
            <a:r>
              <a:rPr lang="ru-RU" sz="2400" dirty="0">
                <a:solidFill>
                  <a:schemeClr val="bg1"/>
                </a:solidFill>
              </a:rPr>
              <a:t>о, геометрических </a:t>
            </a:r>
            <a:r>
              <a:rPr lang="ru-RU" sz="2400" dirty="0" smtClean="0">
                <a:solidFill>
                  <a:schemeClr val="bg1"/>
                </a:solidFill>
              </a:rPr>
              <a:t>размеров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(например</a:t>
            </a:r>
            <a:r>
              <a:rPr lang="ru-RU" sz="2400" dirty="0">
                <a:solidFill>
                  <a:schemeClr val="bg1"/>
                </a:solidFill>
              </a:rPr>
              <a:t>, толщины) и наличия </a:t>
            </a:r>
            <a:r>
              <a:rPr lang="ru-RU" sz="2400" dirty="0" smtClean="0">
                <a:solidFill>
                  <a:schemeClr val="bg1"/>
                </a:solidFill>
              </a:rPr>
              <a:t>поверхностных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трещин</a:t>
            </a:r>
            <a:r>
              <a:rPr lang="ru-RU" sz="2400" dirty="0">
                <a:solidFill>
                  <a:schemeClr val="bg1"/>
                </a:solidFill>
              </a:rPr>
              <a:t>. При пропускании переменного </a:t>
            </a:r>
            <a:r>
              <a:rPr lang="ru-RU" sz="2400" dirty="0" smtClean="0">
                <a:solidFill>
                  <a:schemeClr val="bg1"/>
                </a:solidFill>
              </a:rPr>
              <a:t>тока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разность </a:t>
            </a:r>
            <a:r>
              <a:rPr lang="ru-RU" sz="2400" dirty="0">
                <a:solidFill>
                  <a:schemeClr val="bg1"/>
                </a:solidFill>
              </a:rPr>
              <a:t>потенциалов будет зависеть и </a:t>
            </a:r>
            <a:r>
              <a:rPr lang="ru-RU" sz="2400" dirty="0" smtClean="0">
                <a:solidFill>
                  <a:schemeClr val="bg1"/>
                </a:solidFill>
              </a:rPr>
              <a:t>от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магнитной </a:t>
            </a:r>
            <a:r>
              <a:rPr lang="ru-RU" sz="2400" dirty="0">
                <a:solidFill>
                  <a:schemeClr val="bg1"/>
                </a:solidFill>
              </a:rPr>
              <a:t>проницаемости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599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welding.su/images/welding/kontrol/7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5280"/>
            <a:ext cx="6598919" cy="50139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301240" y="5455920"/>
            <a:ext cx="743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Рис. </a:t>
            </a:r>
            <a:r>
              <a:rPr lang="ru-RU" dirty="0" smtClean="0">
                <a:solidFill>
                  <a:schemeClr val="bg1"/>
                </a:solidFill>
              </a:rPr>
              <a:t>5. </a:t>
            </a:r>
            <a:r>
              <a:rPr lang="ru-RU" dirty="0">
                <a:solidFill>
                  <a:schemeClr val="bg1"/>
                </a:solidFill>
              </a:rPr>
              <a:t>Схема расположения электродов при изменении глубины </a:t>
            </a:r>
            <a:r>
              <a:rPr lang="ru-RU" dirty="0" smtClean="0">
                <a:solidFill>
                  <a:schemeClr val="bg1"/>
                </a:solidFill>
              </a:rPr>
              <a:t>дефекта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50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040" y="899160"/>
            <a:ext cx="11125290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Применение измерителей глубины трещин совместно с </a:t>
            </a:r>
            <a:r>
              <a:rPr lang="ru-RU" sz="2800" dirty="0" smtClean="0">
                <a:solidFill>
                  <a:schemeClr val="bg1"/>
                </a:solidFill>
              </a:rPr>
              <a:t>другими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методами </a:t>
            </a:r>
            <a:r>
              <a:rPr lang="ru-RU" sz="2800" dirty="0">
                <a:solidFill>
                  <a:schemeClr val="bg1"/>
                </a:solidFill>
              </a:rPr>
              <a:t>контроля, например магнитопорошковым или </a:t>
            </a:r>
            <a:r>
              <a:rPr lang="ru-RU" sz="2800" dirty="0" smtClean="0">
                <a:solidFill>
                  <a:schemeClr val="bg1"/>
                </a:solidFill>
              </a:rPr>
              <a:t>капиллярным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позволяет </a:t>
            </a:r>
            <a:r>
              <a:rPr lang="ru-RU" sz="2800" dirty="0">
                <a:solidFill>
                  <a:schemeClr val="bg1"/>
                </a:solidFill>
              </a:rPr>
              <a:t>повысить эффективность неразрушающих </a:t>
            </a:r>
            <a:r>
              <a:rPr lang="ru-RU" sz="2800" dirty="0" smtClean="0">
                <a:solidFill>
                  <a:schemeClr val="bg1"/>
                </a:solidFill>
              </a:rPr>
              <a:t>методов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обнаружения </a:t>
            </a:r>
            <a:r>
              <a:rPr lang="ru-RU" sz="2800" dirty="0">
                <a:solidFill>
                  <a:schemeClr val="bg1"/>
                </a:solidFill>
              </a:rPr>
              <a:t>и оценки трещин, особенно усталостных, </a:t>
            </a:r>
            <a:r>
              <a:rPr lang="ru-RU" sz="2800" dirty="0" smtClean="0">
                <a:solidFill>
                  <a:schemeClr val="bg1"/>
                </a:solidFill>
              </a:rPr>
              <a:t>возникающих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 </a:t>
            </a:r>
            <a:r>
              <a:rPr lang="ru-RU" sz="2800" dirty="0">
                <a:solidFill>
                  <a:schemeClr val="bg1"/>
                </a:solidFill>
              </a:rPr>
              <a:t>процессе эксплуатации. Наиболее эффективно </a:t>
            </a:r>
            <a:r>
              <a:rPr lang="ru-RU" sz="2800" dirty="0" smtClean="0">
                <a:solidFill>
                  <a:schemeClr val="bg1"/>
                </a:solidFill>
              </a:rPr>
              <a:t>применение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приборов </a:t>
            </a:r>
            <a:r>
              <a:rPr lang="ru-RU" sz="2800" dirty="0">
                <a:solidFill>
                  <a:schemeClr val="bg1"/>
                </a:solidFill>
              </a:rPr>
              <a:t>для изучения кинетики развития усталостных </a:t>
            </a:r>
            <a:r>
              <a:rPr lang="ru-RU" sz="2800" dirty="0" smtClean="0">
                <a:solidFill>
                  <a:schemeClr val="bg1"/>
                </a:solidFill>
              </a:rPr>
              <a:t>трещин,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когда </a:t>
            </a:r>
            <a:r>
              <a:rPr lang="ru-RU" sz="2800" dirty="0">
                <a:solidFill>
                  <a:schemeClr val="bg1"/>
                </a:solidFill>
              </a:rPr>
              <a:t>важное значение приобретает не только фиксирование </a:t>
            </a:r>
            <a:r>
              <a:rPr lang="ru-RU" sz="2800" dirty="0" smtClean="0">
                <a:solidFill>
                  <a:schemeClr val="bg1"/>
                </a:solidFill>
              </a:rPr>
              <a:t>момента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их </a:t>
            </a:r>
            <a:r>
              <a:rPr lang="ru-RU" sz="2800" dirty="0">
                <a:solidFill>
                  <a:schemeClr val="bg1"/>
                </a:solidFill>
              </a:rPr>
              <a:t>зарождения и регистрация их протяженности, но и фронт </a:t>
            </a:r>
            <a:r>
              <a:rPr lang="ru-RU" sz="2800" dirty="0" smtClean="0">
                <a:solidFill>
                  <a:schemeClr val="bg1"/>
                </a:solidFill>
              </a:rPr>
              <a:t>развития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внутрь </a:t>
            </a:r>
            <a:r>
              <a:rPr lang="ru-RU" sz="2800" dirty="0">
                <a:solidFill>
                  <a:schemeClr val="bg1"/>
                </a:solidFill>
              </a:rPr>
              <a:t>испытуемого изделия. Приборы применяют для </a:t>
            </a:r>
            <a:r>
              <a:rPr lang="ru-RU" sz="2800" dirty="0" smtClean="0">
                <a:solidFill>
                  <a:schemeClr val="bg1"/>
                </a:solidFill>
              </a:rPr>
              <a:t>сдаточного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контроля </a:t>
            </a:r>
            <a:r>
              <a:rPr lang="ru-RU" sz="2800" dirty="0">
                <a:solidFill>
                  <a:schemeClr val="bg1"/>
                </a:solidFill>
              </a:rPr>
              <a:t>расслоений в толстолистовом металле в процессе </a:t>
            </a:r>
            <a:r>
              <a:rPr lang="ru-RU" sz="2800" dirty="0" smtClean="0">
                <a:solidFill>
                  <a:schemeClr val="bg1"/>
                </a:solidFill>
              </a:rPr>
              <a:t>обрезки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поперечных </a:t>
            </a:r>
            <a:r>
              <a:rPr lang="ru-RU" sz="2800" dirty="0">
                <a:solidFill>
                  <a:schemeClr val="bg1"/>
                </a:solidFill>
              </a:rPr>
              <a:t>и продольных кромок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853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441960"/>
            <a:ext cx="96860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ПРИБОРЫ, ОСНОВАННЫЕ НА </a:t>
            </a:r>
            <a:r>
              <a:rPr lang="ru-RU" sz="4000" dirty="0" smtClean="0">
                <a:solidFill>
                  <a:schemeClr val="bg1"/>
                </a:solidFill>
              </a:rPr>
              <a:t>РЕГИСТРАЦИИ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ИСКАЖЕНИЯ </a:t>
            </a:r>
            <a:r>
              <a:rPr lang="ru-RU" sz="4000" dirty="0">
                <a:solidFill>
                  <a:schemeClr val="bg1"/>
                </a:solidFill>
              </a:rPr>
              <a:t>ЭЛЕКТРОМАГНИТНОГО </a:t>
            </a:r>
            <a:r>
              <a:rPr lang="ru-RU" sz="4000" dirty="0" smtClean="0">
                <a:solidFill>
                  <a:schemeClr val="bg1"/>
                </a:solidFill>
              </a:rPr>
              <a:t>ПОЛЯ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" y="2011680"/>
            <a:ext cx="586532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 практике неразрушающего </a:t>
            </a:r>
            <a:r>
              <a:rPr lang="ru-RU" sz="2400" dirty="0" smtClean="0">
                <a:solidFill>
                  <a:schemeClr val="bg1"/>
                </a:solidFill>
              </a:rPr>
              <a:t>контроля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находят </a:t>
            </a:r>
            <a:r>
              <a:rPr lang="ru-RU" sz="2400" dirty="0">
                <a:solidFill>
                  <a:schemeClr val="bg1"/>
                </a:solidFill>
              </a:rPr>
              <a:t>применение приборы, </a:t>
            </a:r>
            <a:r>
              <a:rPr lang="ru-RU" sz="2400" dirty="0" smtClean="0">
                <a:solidFill>
                  <a:schemeClr val="bg1"/>
                </a:solidFill>
              </a:rPr>
              <a:t>работа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которых </a:t>
            </a:r>
            <a:r>
              <a:rPr lang="ru-RU" sz="2400" dirty="0">
                <a:solidFill>
                  <a:schemeClr val="bg1"/>
                </a:solidFill>
              </a:rPr>
              <a:t>основана на </a:t>
            </a:r>
            <a:r>
              <a:rPr lang="ru-RU" sz="2400" dirty="0" smtClean="0">
                <a:solidFill>
                  <a:schemeClr val="bg1"/>
                </a:solidFill>
              </a:rPr>
              <a:t>регистрации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искажения </a:t>
            </a:r>
            <a:r>
              <a:rPr lang="ru-RU" sz="2400" dirty="0">
                <a:solidFill>
                  <a:schemeClr val="bg1"/>
                </a:solidFill>
              </a:rPr>
              <a:t>силовых линий </a:t>
            </a:r>
            <a:r>
              <a:rPr lang="ru-RU" sz="2400" dirty="0" smtClean="0">
                <a:solidFill>
                  <a:schemeClr val="bg1"/>
                </a:solidFill>
              </a:rPr>
              <a:t>вектора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плотности </a:t>
            </a:r>
            <a:r>
              <a:rPr lang="ru-RU" sz="2400" dirty="0">
                <a:solidFill>
                  <a:schemeClr val="bg1"/>
                </a:solidFill>
              </a:rPr>
              <a:t>тока, обусловленного </a:t>
            </a:r>
            <a:r>
              <a:rPr lang="ru-RU" sz="2400" dirty="0" smtClean="0">
                <a:solidFill>
                  <a:schemeClr val="bg1"/>
                </a:solidFill>
              </a:rPr>
              <a:t>дефектом.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Приборами </a:t>
            </a:r>
            <a:r>
              <a:rPr lang="ru-RU" sz="2400" dirty="0">
                <a:solidFill>
                  <a:schemeClr val="bg1"/>
                </a:solidFill>
              </a:rPr>
              <a:t>регистрируется </a:t>
            </a:r>
            <a:r>
              <a:rPr lang="ru-RU" sz="2400" dirty="0" smtClean="0">
                <a:solidFill>
                  <a:schemeClr val="bg1"/>
                </a:solidFill>
              </a:rPr>
              <a:t>поперечная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составляющая </a:t>
            </a:r>
            <a:r>
              <a:rPr lang="ru-RU" sz="2400" dirty="0">
                <a:solidFill>
                  <a:schemeClr val="bg1"/>
                </a:solidFill>
              </a:rPr>
              <a:t>вектора плотности </a:t>
            </a:r>
            <a:r>
              <a:rPr lang="ru-RU" sz="2400" dirty="0" smtClean="0">
                <a:solidFill>
                  <a:schemeClr val="bg1"/>
                </a:solidFill>
              </a:rPr>
              <a:t>тока,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которая </a:t>
            </a:r>
            <a:r>
              <a:rPr lang="ru-RU" sz="2400" dirty="0">
                <a:solidFill>
                  <a:schemeClr val="bg1"/>
                </a:solidFill>
              </a:rPr>
              <a:t>в бездефектном </a:t>
            </a:r>
            <a:r>
              <a:rPr lang="ru-RU" sz="2400" dirty="0" smtClean="0">
                <a:solidFill>
                  <a:schemeClr val="bg1"/>
                </a:solidFill>
              </a:rPr>
              <a:t>участке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изделия </a:t>
            </a:r>
            <a:r>
              <a:rPr lang="ru-RU" sz="2400" dirty="0">
                <a:solidFill>
                  <a:schemeClr val="bg1"/>
                </a:solidFill>
              </a:rPr>
              <a:t>отсутствует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http://www.welding.su/images/welding/kontrol/9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011680"/>
            <a:ext cx="4016770" cy="37820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612214" y="5793760"/>
            <a:ext cx="2813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Обтекание дефекта </a:t>
            </a:r>
            <a:r>
              <a:rPr lang="ru-RU" b="1" dirty="0" smtClean="0">
                <a:solidFill>
                  <a:schemeClr val="bg1"/>
                </a:solidFill>
              </a:rPr>
              <a:t>током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326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2680" y="594360"/>
            <a:ext cx="7623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ТЕРМОЭЛЕКТРИЧЕСКИЕ ПРИБОРЫ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4630" y="1767840"/>
            <a:ext cx="1163998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Приборы неразрушающего контроля, основанные на </a:t>
            </a:r>
            <a:r>
              <a:rPr lang="ru-RU" sz="2800" dirty="0" smtClean="0">
                <a:solidFill>
                  <a:schemeClr val="bg1"/>
                </a:solidFill>
              </a:rPr>
              <a:t>термоэлектрическом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методе</a:t>
            </a:r>
            <a:r>
              <a:rPr lang="ru-RU" sz="2800" dirty="0">
                <a:solidFill>
                  <a:schemeClr val="bg1"/>
                </a:solidFill>
              </a:rPr>
              <a:t>, находят применение при сортировке деталей по маркам </a:t>
            </a:r>
            <a:r>
              <a:rPr lang="ru-RU" sz="2800" dirty="0" smtClean="0">
                <a:solidFill>
                  <a:schemeClr val="bg1"/>
                </a:solidFill>
              </a:rPr>
              <a:t>сталей,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для </a:t>
            </a:r>
            <a:r>
              <a:rPr lang="ru-RU" sz="2800" dirty="0">
                <a:solidFill>
                  <a:schemeClr val="bg1"/>
                </a:solidFill>
              </a:rPr>
              <a:t>экспресс-анализа стали и чугуна непосредственно в ходе плавки </a:t>
            </a:r>
            <a:r>
              <a:rPr lang="ru-RU" sz="2800" dirty="0" smtClean="0">
                <a:solidFill>
                  <a:schemeClr val="bg1"/>
                </a:solidFill>
              </a:rPr>
              <a:t>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 </a:t>
            </a:r>
            <a:r>
              <a:rPr lang="ru-RU" sz="2800" dirty="0">
                <a:solidFill>
                  <a:schemeClr val="bg1"/>
                </a:solidFill>
              </a:rPr>
              <a:t>слитках, определения толщин гальванических покрытий, </a:t>
            </a:r>
            <a:r>
              <a:rPr lang="ru-RU" sz="2800" dirty="0" smtClean="0">
                <a:solidFill>
                  <a:schemeClr val="bg1"/>
                </a:solidFill>
              </a:rPr>
              <a:t>измерения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глубины </a:t>
            </a:r>
            <a:r>
              <a:rPr lang="ru-RU" sz="2800" dirty="0">
                <a:solidFill>
                  <a:schemeClr val="bg1"/>
                </a:solidFill>
              </a:rPr>
              <a:t>закаленного слоя исследования процессов усталости металла.</a:t>
            </a:r>
          </a:p>
        </p:txBody>
      </p:sp>
    </p:spTree>
    <p:extLst>
      <p:ext uri="{BB962C8B-B14F-4D97-AF65-F5344CB8AC3E}">
        <p14:creationId xmlns:p14="http://schemas.microsoft.com/office/powerpoint/2010/main" val="1879625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welding.su/images/welding/kontrol/10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2874"/>
            <a:ext cx="6309360" cy="42157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736080" y="502920"/>
            <a:ext cx="53618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Источником информации о </a:t>
            </a:r>
            <a:r>
              <a:rPr lang="ru-RU" sz="2000" dirty="0" smtClean="0">
                <a:solidFill>
                  <a:schemeClr val="bg1"/>
                </a:solidFill>
              </a:rPr>
              <a:t>физическом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состоянии </a:t>
            </a:r>
            <a:r>
              <a:rPr lang="ru-RU" sz="2000" dirty="0">
                <a:solidFill>
                  <a:schemeClr val="bg1"/>
                </a:solidFill>
              </a:rPr>
              <a:t>материала при </a:t>
            </a:r>
            <a:r>
              <a:rPr lang="ru-RU" sz="2000" dirty="0" smtClean="0">
                <a:solidFill>
                  <a:schemeClr val="bg1"/>
                </a:solidFill>
              </a:rPr>
              <a:t>термоэлектрическом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методе </a:t>
            </a:r>
            <a:r>
              <a:rPr lang="ru-RU" sz="2000" dirty="0">
                <a:solidFill>
                  <a:schemeClr val="bg1"/>
                </a:solidFill>
              </a:rPr>
              <a:t>неразрушающего контроля </a:t>
            </a:r>
            <a:r>
              <a:rPr lang="ru-RU" sz="2000" dirty="0" smtClean="0">
                <a:solidFill>
                  <a:schemeClr val="bg1"/>
                </a:solidFill>
              </a:rPr>
              <a:t>является</a:t>
            </a:r>
          </a:p>
          <a:p>
            <a:r>
              <a:rPr lang="ru-RU" sz="2000" dirty="0" err="1" smtClean="0">
                <a:solidFill>
                  <a:schemeClr val="bg1"/>
                </a:solidFill>
              </a:rPr>
              <a:t>термо</a:t>
            </a:r>
            <a:r>
              <a:rPr lang="ru-RU" sz="2000" dirty="0" smtClean="0">
                <a:solidFill>
                  <a:schemeClr val="bg1"/>
                </a:solidFill>
              </a:rPr>
              <a:t>-ЭДС</a:t>
            </a:r>
            <a:r>
              <a:rPr lang="ru-RU" sz="2000" dirty="0">
                <a:solidFill>
                  <a:schemeClr val="bg1"/>
                </a:solidFill>
              </a:rPr>
              <a:t>, возникающая в цепи, </a:t>
            </a:r>
            <a:r>
              <a:rPr lang="ru-RU" sz="2000" dirty="0" smtClean="0">
                <a:solidFill>
                  <a:schemeClr val="bg1"/>
                </a:solidFill>
              </a:rPr>
              <a:t>состоящей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из </a:t>
            </a:r>
            <a:r>
              <a:rPr lang="ru-RU" sz="2000" dirty="0">
                <a:solidFill>
                  <a:schemeClr val="bg1"/>
                </a:solidFill>
              </a:rPr>
              <a:t>пары электродов (горячего и холодного) </a:t>
            </a:r>
            <a:r>
              <a:rPr lang="ru-RU" sz="2000" dirty="0" smtClean="0">
                <a:solidFill>
                  <a:schemeClr val="bg1"/>
                </a:solidFill>
              </a:rPr>
              <a:t>и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контролируемого </a:t>
            </a:r>
            <a:r>
              <a:rPr lang="ru-RU" sz="2000" dirty="0">
                <a:solidFill>
                  <a:schemeClr val="bg1"/>
                </a:solidFill>
              </a:rPr>
              <a:t>металла. </a:t>
            </a:r>
            <a:r>
              <a:rPr lang="ru-RU" sz="2000" dirty="0" smtClean="0">
                <a:solidFill>
                  <a:schemeClr val="bg1"/>
                </a:solidFill>
              </a:rPr>
              <a:t>Обработка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информации </a:t>
            </a:r>
            <a:r>
              <a:rPr lang="ru-RU" sz="2000" dirty="0">
                <a:solidFill>
                  <a:schemeClr val="bg1"/>
                </a:solidFill>
              </a:rPr>
              <a:t>может производиться или </a:t>
            </a:r>
            <a:r>
              <a:rPr lang="ru-RU" sz="2000" dirty="0" smtClean="0">
                <a:solidFill>
                  <a:schemeClr val="bg1"/>
                </a:solidFill>
              </a:rPr>
              <a:t>по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схеме </a:t>
            </a:r>
            <a:r>
              <a:rPr lang="ru-RU" sz="2000" dirty="0">
                <a:solidFill>
                  <a:schemeClr val="bg1"/>
                </a:solidFill>
              </a:rPr>
              <a:t>прямого преобразования или </a:t>
            </a:r>
            <a:r>
              <a:rPr lang="ru-RU" sz="2000" dirty="0" smtClean="0">
                <a:solidFill>
                  <a:schemeClr val="bg1"/>
                </a:solidFill>
              </a:rPr>
              <a:t>по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дифференциальной </a:t>
            </a:r>
            <a:r>
              <a:rPr lang="ru-RU" sz="2000" dirty="0">
                <a:solidFill>
                  <a:schemeClr val="bg1"/>
                </a:solidFill>
              </a:rPr>
              <a:t>схеме (рис. </a:t>
            </a:r>
            <a:r>
              <a:rPr lang="ru-RU" sz="2000" dirty="0" smtClean="0">
                <a:solidFill>
                  <a:schemeClr val="bg1"/>
                </a:solidFill>
              </a:rPr>
              <a:t>5).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4541520"/>
            <a:ext cx="1011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Рис. 17. Схемы контроля путем прямого преобразования (а) и дифференцированным методом (б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74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518160"/>
            <a:ext cx="98471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ЭЛЕКТРОИСКРОВЫЕ, </a:t>
            </a:r>
            <a:r>
              <a:rPr lang="ru-RU" sz="4000" dirty="0" smtClean="0">
                <a:solidFill>
                  <a:schemeClr val="bg1"/>
                </a:solidFill>
              </a:rPr>
              <a:t>ТРИБОЭЛЕКТРИЧЕСКИЕ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И </a:t>
            </a:r>
            <a:r>
              <a:rPr lang="ru-RU" sz="4000" dirty="0">
                <a:solidFill>
                  <a:schemeClr val="bg1"/>
                </a:solidFill>
              </a:rPr>
              <a:t>ЭЛЕКТРОСТАТИЧЕСКИЕ </a:t>
            </a:r>
            <a:r>
              <a:rPr lang="ru-RU" sz="4000" dirty="0" smtClean="0">
                <a:solidFill>
                  <a:schemeClr val="bg1"/>
                </a:solidFill>
              </a:rPr>
              <a:t>ПРИБОРЫ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7144" y="2377440"/>
            <a:ext cx="1141485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Для контроля диэлектрических покрытий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(эмаль, стекло, эпоксидная смола) на внутренней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поверхности труб применяют электроискровые приборы.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Работа основана на электроискровом пробое дефектных мест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 диэлектрическом покрытии высоким выпрямленным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напряжением. Контроль осуществляется с помощью сменных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электроискровых головок вставленных в трубу на металлической штанге.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043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17" y="818410"/>
            <a:ext cx="9821150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                              </a:t>
            </a:r>
            <a:r>
              <a:rPr lang="ru-RU" sz="2800" dirty="0" smtClean="0">
                <a:solidFill>
                  <a:schemeClr val="bg1"/>
                </a:solidFill>
              </a:rPr>
              <a:t>СПИСОК ЛИТЕРАТУРЫ</a:t>
            </a:r>
            <a:endParaRPr lang="en-US" sz="2800" dirty="0" smtClean="0">
              <a:solidFill>
                <a:schemeClr val="bg1"/>
              </a:solidFill>
            </a:endParaRPr>
          </a:p>
          <a:p>
            <a:endParaRPr lang="ru-RU" sz="2800" dirty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1.</a:t>
            </a:r>
            <a:r>
              <a:rPr lang="ru-RU" dirty="0" smtClean="0">
                <a:solidFill>
                  <a:schemeClr val="bg1"/>
                </a:solidFill>
              </a:rPr>
              <a:t>Методы </a:t>
            </a:r>
            <a:r>
              <a:rPr lang="ru-RU" dirty="0">
                <a:solidFill>
                  <a:schemeClr val="bg1"/>
                </a:solidFill>
              </a:rPr>
              <a:t>неразрушающего контроля [Электронный ресурс] 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метод</a:t>
            </a:r>
            <a:r>
              <a:rPr lang="ru-RU" dirty="0">
                <a:solidFill>
                  <a:schemeClr val="bg1"/>
                </a:solidFill>
              </a:rPr>
              <a:t>. указания по самостоятельной работе / сост. : А. Ю. Смолин, А. А. Кузнецов, В. И. </a:t>
            </a:r>
            <a:r>
              <a:rPr lang="ru-RU" dirty="0" smtClean="0">
                <a:solidFill>
                  <a:schemeClr val="bg1"/>
                </a:solidFill>
              </a:rPr>
              <a:t>Афанасов,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Н</a:t>
            </a:r>
            <a:r>
              <a:rPr lang="ru-RU" dirty="0">
                <a:solidFill>
                  <a:schemeClr val="bg1"/>
                </a:solidFill>
              </a:rPr>
              <a:t>. И. Кашубский. – Электрон. дан. (2 Мб). – Красноярск : ИПК СФУ, 2009.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2. </a:t>
            </a:r>
            <a:r>
              <a:rPr lang="ru-RU" dirty="0" smtClean="0">
                <a:solidFill>
                  <a:schemeClr val="bg1"/>
                </a:solidFill>
              </a:rPr>
              <a:t>Неразрушающий </a:t>
            </a:r>
            <a:r>
              <a:rPr lang="ru-RU" dirty="0">
                <a:solidFill>
                  <a:schemeClr val="bg1"/>
                </a:solidFill>
              </a:rPr>
              <a:t>контроль металлов и изделий : справ. </a:t>
            </a:r>
            <a:r>
              <a:rPr lang="ru-RU" dirty="0" smtClean="0">
                <a:solidFill>
                  <a:schemeClr val="bg1"/>
                </a:solidFill>
              </a:rPr>
              <a:t>/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под </a:t>
            </a:r>
            <a:r>
              <a:rPr lang="ru-RU" dirty="0">
                <a:solidFill>
                  <a:schemeClr val="bg1"/>
                </a:solidFill>
              </a:rPr>
              <a:t>ред. Г. С. Самойловича. – М. : Машиностроение, 1976. – 512 с.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3. </a:t>
            </a:r>
            <a:r>
              <a:rPr lang="ru-RU" dirty="0" err="1" smtClean="0">
                <a:solidFill>
                  <a:schemeClr val="bg1"/>
                </a:solidFill>
              </a:rPr>
              <a:t>Матис</a:t>
            </a:r>
            <a:r>
              <a:rPr lang="ru-RU" dirty="0">
                <a:solidFill>
                  <a:schemeClr val="bg1"/>
                </a:solidFill>
              </a:rPr>
              <a:t>, И. Г. </a:t>
            </a:r>
            <a:r>
              <a:rPr lang="ru-RU" dirty="0" err="1">
                <a:solidFill>
                  <a:schemeClr val="bg1"/>
                </a:solidFill>
              </a:rPr>
              <a:t>Электроемкостные</a:t>
            </a:r>
            <a:r>
              <a:rPr lang="ru-RU" dirty="0">
                <a:solidFill>
                  <a:schemeClr val="bg1"/>
                </a:solidFill>
              </a:rPr>
              <a:t> преобразователи для </a:t>
            </a:r>
            <a:r>
              <a:rPr lang="ru-RU" dirty="0" err="1">
                <a:solidFill>
                  <a:schemeClr val="bg1"/>
                </a:solidFill>
              </a:rPr>
              <a:t>неразрушаю</a:t>
            </a:r>
            <a:r>
              <a:rPr lang="ru-RU" dirty="0">
                <a:solidFill>
                  <a:schemeClr val="bg1"/>
                </a:solidFill>
              </a:rPr>
              <a:t>- </a:t>
            </a:r>
            <a:r>
              <a:rPr lang="ru-RU" dirty="0" err="1">
                <a:solidFill>
                  <a:schemeClr val="bg1"/>
                </a:solidFill>
              </a:rPr>
              <a:t>щего</a:t>
            </a:r>
            <a:r>
              <a:rPr lang="ru-RU" dirty="0">
                <a:solidFill>
                  <a:schemeClr val="bg1"/>
                </a:solidFill>
              </a:rPr>
              <a:t> контроля </a:t>
            </a:r>
            <a:r>
              <a:rPr lang="ru-RU" dirty="0" smtClean="0">
                <a:solidFill>
                  <a:schemeClr val="bg1"/>
                </a:solidFill>
              </a:rPr>
              <a:t>/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И</a:t>
            </a:r>
            <a:r>
              <a:rPr lang="ru-RU" dirty="0">
                <a:solidFill>
                  <a:schemeClr val="bg1"/>
                </a:solidFill>
              </a:rPr>
              <a:t>. Г. </a:t>
            </a:r>
            <a:r>
              <a:rPr lang="ru-RU" dirty="0" err="1">
                <a:solidFill>
                  <a:schemeClr val="bg1"/>
                </a:solidFill>
              </a:rPr>
              <a:t>Матис</a:t>
            </a:r>
            <a:r>
              <a:rPr lang="ru-RU" dirty="0">
                <a:solidFill>
                  <a:schemeClr val="bg1"/>
                </a:solidFill>
              </a:rPr>
              <a:t>. – 2-е изд. – Рига : Знание, 1982. – 302 с.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4. </a:t>
            </a:r>
            <a:r>
              <a:rPr lang="ru-RU" dirty="0" smtClean="0">
                <a:solidFill>
                  <a:schemeClr val="bg1"/>
                </a:solidFill>
              </a:rPr>
              <a:t>Троицкий</a:t>
            </a:r>
            <a:r>
              <a:rPr lang="ru-RU" dirty="0">
                <a:solidFill>
                  <a:schemeClr val="bg1"/>
                </a:solidFill>
              </a:rPr>
              <a:t>, В. А. Неразрушающий контроль сварных соединений / В. А. </a:t>
            </a:r>
            <a:r>
              <a:rPr lang="ru-RU" dirty="0" smtClean="0">
                <a:solidFill>
                  <a:schemeClr val="bg1"/>
                </a:solidFill>
              </a:rPr>
              <a:t>Троицкий,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М</a:t>
            </a:r>
            <a:r>
              <a:rPr lang="ru-RU" dirty="0">
                <a:solidFill>
                  <a:schemeClr val="bg1"/>
                </a:solidFill>
              </a:rPr>
              <a:t>. И. </a:t>
            </a:r>
            <a:r>
              <a:rPr lang="ru-RU" dirty="0" err="1">
                <a:solidFill>
                  <a:schemeClr val="bg1"/>
                </a:solidFill>
              </a:rPr>
              <a:t>Валевич</a:t>
            </a:r>
            <a:r>
              <a:rPr lang="ru-RU" dirty="0">
                <a:solidFill>
                  <a:schemeClr val="bg1"/>
                </a:solidFill>
              </a:rPr>
              <a:t>. – М. : Машиностроение, 1988. – 122 с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91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040" y="1082040"/>
            <a:ext cx="1093799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Электроёмкостный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метод контроля (ЭМК) предусматривает </a:t>
            </a:r>
            <a:r>
              <a:rPr lang="ru-RU" sz="2800" dirty="0" smtClean="0">
                <a:solidFill>
                  <a:schemeClr val="bg1"/>
                </a:solidFill>
              </a:rPr>
              <a:t>введение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объекта </a:t>
            </a:r>
            <a:r>
              <a:rPr lang="ru-RU" sz="2800" dirty="0">
                <a:solidFill>
                  <a:schemeClr val="bg1"/>
                </a:solidFill>
              </a:rPr>
              <a:t>контроля или его исследуемого участка в </a:t>
            </a:r>
            <a:r>
              <a:rPr lang="ru-RU" sz="2800" dirty="0" smtClean="0">
                <a:solidFill>
                  <a:schemeClr val="bg1"/>
                </a:solidFill>
              </a:rPr>
              <a:t>электростатическое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поле </a:t>
            </a:r>
            <a:r>
              <a:rPr lang="ru-RU" sz="2800" dirty="0">
                <a:solidFill>
                  <a:schemeClr val="bg1"/>
                </a:solidFill>
              </a:rPr>
              <a:t>и определение искомых характеристик материала по </a:t>
            </a:r>
            <a:r>
              <a:rPr lang="ru-RU" sz="2800" dirty="0" smtClean="0">
                <a:solidFill>
                  <a:schemeClr val="bg1"/>
                </a:solidFill>
              </a:rPr>
              <a:t>вызванной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им </a:t>
            </a:r>
            <a:r>
              <a:rPr lang="ru-RU" sz="2800" dirty="0">
                <a:solidFill>
                  <a:schemeClr val="bg1"/>
                </a:solidFill>
              </a:rPr>
              <a:t>обратной реакции на источник этого поля.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1040" y="3566160"/>
            <a:ext cx="1128668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Информативность ЭМК определяется зависимостью </a:t>
            </a:r>
            <a:r>
              <a:rPr lang="ru-RU" sz="2800" dirty="0" smtClean="0">
                <a:solidFill>
                  <a:schemeClr val="bg1"/>
                </a:solidFill>
              </a:rPr>
              <a:t>первичных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информативных </a:t>
            </a:r>
            <a:r>
              <a:rPr lang="ru-RU" sz="2800" dirty="0">
                <a:solidFill>
                  <a:schemeClr val="bg1"/>
                </a:solidFill>
              </a:rPr>
              <a:t>параметров ЭП от характеристик </a:t>
            </a:r>
            <a:r>
              <a:rPr lang="ru-RU" sz="2800" dirty="0" smtClean="0">
                <a:solidFill>
                  <a:schemeClr val="bg1"/>
                </a:solidFill>
              </a:rPr>
              <a:t>объекта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контроля </a:t>
            </a:r>
            <a:r>
              <a:rPr lang="ru-RU" sz="2800" dirty="0">
                <a:solidFill>
                  <a:schemeClr val="bg1"/>
                </a:solidFill>
              </a:rPr>
              <a:t>— непосредственно от электрических </a:t>
            </a:r>
            <a:r>
              <a:rPr lang="ru-RU" sz="2800" dirty="0" smtClean="0">
                <a:solidFill>
                  <a:schemeClr val="bg1"/>
                </a:solidFill>
              </a:rPr>
              <a:t>характеристик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(например</a:t>
            </a:r>
            <a:r>
              <a:rPr lang="ru-RU" sz="2800" dirty="0">
                <a:solidFill>
                  <a:schemeClr val="bg1"/>
                </a:solidFill>
              </a:rPr>
              <a:t>, диэлектрической проницаемости и </a:t>
            </a:r>
            <a:r>
              <a:rPr lang="ru-RU" sz="2800" dirty="0" smtClean="0">
                <a:solidFill>
                  <a:schemeClr val="bg1"/>
                </a:solidFill>
              </a:rPr>
              <a:t>коэффициента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диэлектрических </a:t>
            </a:r>
            <a:r>
              <a:rPr lang="ru-RU" sz="2800" dirty="0">
                <a:solidFill>
                  <a:schemeClr val="bg1"/>
                </a:solidFill>
              </a:rPr>
              <a:t>потерь) и геометрических размеров объекта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752129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3960" y="990600"/>
            <a:ext cx="965783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err="1" smtClean="0">
                <a:solidFill>
                  <a:schemeClr val="bg1"/>
                </a:solidFill>
              </a:rPr>
              <a:t>Электроемкостные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>
                <a:solidFill>
                  <a:schemeClr val="bg1"/>
                </a:solidFill>
              </a:rPr>
              <a:t>методы </a:t>
            </a:r>
            <a:r>
              <a:rPr lang="ru-RU" sz="4400" dirty="0" smtClean="0">
                <a:solidFill>
                  <a:schemeClr val="bg1"/>
                </a:solidFill>
              </a:rPr>
              <a:t>контроля: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измерение </a:t>
            </a:r>
            <a:r>
              <a:rPr lang="ru-RU" sz="2800" dirty="0">
                <a:solidFill>
                  <a:schemeClr val="bg1"/>
                </a:solidFill>
              </a:rPr>
              <a:t>параметров состава и структуры </a:t>
            </a:r>
            <a:r>
              <a:rPr lang="ru-RU" sz="2800" dirty="0" smtClean="0">
                <a:solidFill>
                  <a:schemeClr val="bg1"/>
                </a:solidFill>
              </a:rPr>
              <a:t>материала.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определение </a:t>
            </a:r>
            <a:r>
              <a:rPr lang="ru-RU" sz="2800" dirty="0">
                <a:solidFill>
                  <a:schemeClr val="bg1"/>
                </a:solidFill>
              </a:rPr>
              <a:t>геометрических размеров объекта </a:t>
            </a:r>
            <a:r>
              <a:rPr lang="ru-RU" sz="2800" dirty="0" smtClean="0">
                <a:solidFill>
                  <a:schemeClr val="bg1"/>
                </a:solidFill>
              </a:rPr>
              <a:t>контроля.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контроль </a:t>
            </a:r>
            <a:r>
              <a:rPr lang="ru-RU" sz="2800" dirty="0">
                <a:solidFill>
                  <a:schemeClr val="bg1"/>
                </a:solidFill>
              </a:rPr>
              <a:t>влажности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3960" y="4815840"/>
            <a:ext cx="100129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 </a:t>
            </a:r>
            <a:r>
              <a:rPr lang="ru-RU" dirty="0" err="1" smtClean="0">
                <a:solidFill>
                  <a:schemeClr val="bg1"/>
                </a:solidFill>
              </a:rPr>
              <a:t>след.слайде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>
                <a:solidFill>
                  <a:schemeClr val="bg1"/>
                </a:solidFill>
              </a:rPr>
              <a:t>Рис. 1 Схема воздействия характеристик объекта контроля на </a:t>
            </a:r>
            <a:r>
              <a:rPr lang="ru-RU" dirty="0" smtClean="0">
                <a:solidFill>
                  <a:schemeClr val="bg1"/>
                </a:solidFill>
              </a:rPr>
              <a:t>электрические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параметры </a:t>
            </a:r>
            <a:r>
              <a:rPr lang="ru-RU" dirty="0" err="1">
                <a:solidFill>
                  <a:schemeClr val="bg1"/>
                </a:solidFill>
              </a:rPr>
              <a:t>электроемкостного</a:t>
            </a:r>
            <a:r>
              <a:rPr lang="ru-RU" dirty="0">
                <a:solidFill>
                  <a:schemeClr val="bg1"/>
                </a:solidFill>
              </a:rPr>
              <a:t> преобразователя. Корреляционные связи между </a:t>
            </a:r>
            <a:r>
              <a:rPr lang="ru-RU" dirty="0" smtClean="0">
                <a:solidFill>
                  <a:schemeClr val="bg1"/>
                </a:solidFill>
              </a:rPr>
              <a:t>контролируемыми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ru-RU" dirty="0">
                <a:solidFill>
                  <a:schemeClr val="bg1"/>
                </a:solidFill>
              </a:rPr>
              <a:t>информативными параметрами (сплошная линия — сильные, штриховая — слабые)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779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welding.su/images/welding/kontrol/1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198120"/>
            <a:ext cx="10759440" cy="624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930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082040"/>
            <a:ext cx="1102481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Для контроля размеров поперечного сечения </a:t>
            </a:r>
            <a:r>
              <a:rPr lang="ru-RU" sz="2800" dirty="0" smtClean="0">
                <a:solidFill>
                  <a:schemeClr val="bg1"/>
                </a:solidFill>
              </a:rPr>
              <a:t>линейно-протяжных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изделий </a:t>
            </a:r>
            <a:r>
              <a:rPr lang="ru-RU" sz="2800" dirty="0">
                <a:solidFill>
                  <a:schemeClr val="bg1"/>
                </a:solidFill>
              </a:rPr>
              <a:t>(например, проволоки, ленты, полосы, фольги, прутов и пр</a:t>
            </a:r>
            <a:r>
              <a:rPr lang="ru-RU" sz="2800" dirty="0" smtClean="0">
                <a:solidFill>
                  <a:schemeClr val="bg1"/>
                </a:solidFill>
              </a:rPr>
              <a:t>.)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применяют </a:t>
            </a:r>
            <a:r>
              <a:rPr lang="ru-RU" sz="2800" dirty="0">
                <a:solidFill>
                  <a:schemeClr val="bg1"/>
                </a:solidFill>
              </a:rPr>
              <a:t>проходные ЭП (рис. 2). В зависимости от схемы </a:t>
            </a:r>
            <a:r>
              <a:rPr lang="ru-RU" sz="2800" dirty="0" smtClean="0">
                <a:solidFill>
                  <a:schemeClr val="bg1"/>
                </a:solidFill>
              </a:rPr>
              <a:t>включения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электродов </a:t>
            </a:r>
            <a:r>
              <a:rPr lang="ru-RU" sz="2800" dirty="0">
                <a:solidFill>
                  <a:schemeClr val="bg1"/>
                </a:solidFill>
              </a:rPr>
              <a:t>и объекта контроля конструкции ЭП </a:t>
            </a:r>
            <a:r>
              <a:rPr lang="ru-RU" sz="2800" dirty="0" smtClean="0">
                <a:solidFill>
                  <a:schemeClr val="bg1"/>
                </a:solidFill>
              </a:rPr>
              <a:t>бывают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двух- </a:t>
            </a:r>
            <a:r>
              <a:rPr lang="ru-RU" sz="2800" dirty="0">
                <a:solidFill>
                  <a:schemeClr val="bg1"/>
                </a:solidFill>
              </a:rPr>
              <a:t>и </a:t>
            </a:r>
            <a:r>
              <a:rPr lang="ru-RU" sz="2800" dirty="0" err="1">
                <a:solidFill>
                  <a:schemeClr val="bg1"/>
                </a:solidFill>
              </a:rPr>
              <a:t>трехзажимными</a:t>
            </a:r>
            <a:r>
              <a:rPr lang="ru-RU" sz="2800" dirty="0">
                <a:solidFill>
                  <a:schemeClr val="bg1"/>
                </a:solidFill>
              </a:rPr>
              <a:t>. Их работа основана на измерении </a:t>
            </a:r>
            <a:r>
              <a:rPr lang="ru-RU" sz="2800" dirty="0" smtClean="0">
                <a:solidFill>
                  <a:schemeClr val="bg1"/>
                </a:solidFill>
              </a:rPr>
              <a:t>полной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или </a:t>
            </a:r>
            <a:r>
              <a:rPr lang="ru-RU" sz="2800" dirty="0">
                <a:solidFill>
                  <a:schemeClr val="bg1"/>
                </a:solidFill>
              </a:rPr>
              <a:t>частичной емкости. Контроль может осуществляться и по </a:t>
            </a:r>
            <a:r>
              <a:rPr lang="ru-RU" sz="2800" dirty="0" smtClean="0">
                <a:solidFill>
                  <a:schemeClr val="bg1"/>
                </a:solidFill>
              </a:rPr>
              <a:t>так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называемой </a:t>
            </a:r>
            <a:r>
              <a:rPr lang="ru-RU" sz="2800" dirty="0">
                <a:solidFill>
                  <a:schemeClr val="bg1"/>
                </a:solidFill>
              </a:rPr>
              <a:t>схеме с перекрестной </a:t>
            </a:r>
            <a:r>
              <a:rPr lang="ru-RU" sz="2800" dirty="0" smtClean="0">
                <a:solidFill>
                  <a:schemeClr val="bg1"/>
                </a:solidFill>
              </a:rPr>
              <a:t>емкостью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(например</a:t>
            </a:r>
            <a:r>
              <a:rPr lang="ru-RU" sz="2800" dirty="0">
                <a:solidFill>
                  <a:schemeClr val="bg1"/>
                </a:solidFill>
              </a:rPr>
              <a:t>, включение проходных ЭП по схеме, показанной на рис. 2).</a:t>
            </a:r>
          </a:p>
        </p:txBody>
      </p:sp>
    </p:spTree>
    <p:extLst>
      <p:ext uri="{BB962C8B-B14F-4D97-AF65-F5344CB8AC3E}">
        <p14:creationId xmlns:p14="http://schemas.microsoft.com/office/powerpoint/2010/main" val="262721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welding.su/images/welding/kontrol/4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" y="381000"/>
            <a:ext cx="4046220" cy="60350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379720" y="1021080"/>
            <a:ext cx="596111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Рис. </a:t>
            </a:r>
            <a:r>
              <a:rPr lang="ru-RU" sz="2000" dirty="0" smtClean="0">
                <a:solidFill>
                  <a:schemeClr val="bg1"/>
                </a:solidFill>
              </a:rPr>
              <a:t>2. </a:t>
            </a:r>
            <a:r>
              <a:rPr lang="ru-RU" sz="2000" dirty="0">
                <a:solidFill>
                  <a:schemeClr val="bg1"/>
                </a:solidFill>
              </a:rPr>
              <a:t>ЭП для контроля сыпучих </a:t>
            </a:r>
            <a:r>
              <a:rPr lang="ru-RU" sz="2000" dirty="0" smtClean="0">
                <a:solidFill>
                  <a:schemeClr val="bg1"/>
                </a:solidFill>
              </a:rPr>
              <a:t>материалов: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а—в </a:t>
            </a:r>
            <a:r>
              <a:rPr lang="ru-RU" sz="2000" dirty="0">
                <a:solidFill>
                  <a:schemeClr val="bg1"/>
                </a:solidFill>
              </a:rPr>
              <a:t>— погружные; г — типа сосуда; д — типа </a:t>
            </a:r>
            <a:r>
              <a:rPr lang="ru-RU" sz="2000" dirty="0" smtClean="0">
                <a:solidFill>
                  <a:schemeClr val="bg1"/>
                </a:solidFill>
              </a:rPr>
              <a:t>сосуда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прессовым </a:t>
            </a:r>
            <a:r>
              <a:rPr lang="ru-RU" sz="2000" dirty="0">
                <a:solidFill>
                  <a:schemeClr val="bg1"/>
                </a:solidFill>
              </a:rPr>
              <a:t>устройством для уплотнения пробы;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1 </a:t>
            </a:r>
            <a:r>
              <a:rPr lang="ru-RU" sz="2000" dirty="0">
                <a:solidFill>
                  <a:schemeClr val="bg1"/>
                </a:solidFill>
              </a:rPr>
              <a:t>— низко потенциальный </a:t>
            </a:r>
            <a:r>
              <a:rPr lang="ru-RU" sz="2000" dirty="0" smtClean="0">
                <a:solidFill>
                  <a:schemeClr val="bg1"/>
                </a:solidFill>
              </a:rPr>
              <a:t>электрод;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2 </a:t>
            </a:r>
            <a:r>
              <a:rPr lang="ru-RU" sz="2000" dirty="0">
                <a:solidFill>
                  <a:schemeClr val="bg1"/>
                </a:solidFill>
              </a:rPr>
              <a:t>— высокопотенциальный </a:t>
            </a:r>
            <a:r>
              <a:rPr lang="ru-RU" sz="2000" dirty="0" smtClean="0">
                <a:solidFill>
                  <a:schemeClr val="bg1"/>
                </a:solidFill>
              </a:rPr>
              <a:t>электрод;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3 </a:t>
            </a:r>
            <a:r>
              <a:rPr lang="ru-RU" sz="2000" dirty="0">
                <a:solidFill>
                  <a:schemeClr val="bg1"/>
                </a:solidFill>
              </a:rPr>
              <a:t>— изоляционное основание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98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7720" y="944880"/>
            <a:ext cx="10910679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Так, при измерении одного из параметров на результат </a:t>
            </a:r>
            <a:r>
              <a:rPr lang="ru-RU" sz="2800" dirty="0" smtClean="0">
                <a:solidFill>
                  <a:schemeClr val="bg1"/>
                </a:solidFill>
              </a:rPr>
              <a:t>контроля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оказывают </a:t>
            </a:r>
            <a:r>
              <a:rPr lang="ru-RU" sz="2800" dirty="0">
                <a:solidFill>
                  <a:schemeClr val="bg1"/>
                </a:solidFill>
              </a:rPr>
              <a:t>влияние другие параметры, являющиеся </a:t>
            </a:r>
            <a:r>
              <a:rPr lang="ru-RU" sz="2800" dirty="0" smtClean="0">
                <a:solidFill>
                  <a:schemeClr val="bg1"/>
                </a:solidFill>
              </a:rPr>
              <a:t>мешающими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факторами</a:t>
            </a:r>
            <a:r>
              <a:rPr lang="ru-RU" sz="2800" dirty="0">
                <a:solidFill>
                  <a:schemeClr val="bg1"/>
                </a:solidFill>
              </a:rPr>
              <a:t>; б) возможность проведения бесконтактных </a:t>
            </a:r>
            <a:r>
              <a:rPr lang="ru-RU" sz="2800" dirty="0" smtClean="0">
                <a:solidFill>
                  <a:schemeClr val="bg1"/>
                </a:solidFill>
              </a:rPr>
              <a:t>измерений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 </a:t>
            </a:r>
            <a:r>
              <a:rPr lang="ru-RU" sz="2800" dirty="0">
                <a:solidFill>
                  <a:schemeClr val="bg1"/>
                </a:solidFill>
              </a:rPr>
              <a:t>динамическом режиме, что играет важную роль при </a:t>
            </a:r>
            <a:r>
              <a:rPr lang="ru-RU" sz="2800" dirty="0" smtClean="0">
                <a:solidFill>
                  <a:schemeClr val="bg1"/>
                </a:solidFill>
              </a:rPr>
              <a:t>автоматизации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процесса </a:t>
            </a:r>
            <a:r>
              <a:rPr lang="ru-RU" sz="2800" dirty="0">
                <a:solidFill>
                  <a:schemeClr val="bg1"/>
                </a:solidFill>
              </a:rPr>
              <a:t>контроля; в) ЭМК позволяет получить </a:t>
            </a:r>
            <a:r>
              <a:rPr lang="ru-RU" sz="2800" dirty="0" smtClean="0">
                <a:solidFill>
                  <a:schemeClr val="bg1"/>
                </a:solidFill>
              </a:rPr>
              <a:t>информацию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о </a:t>
            </a:r>
            <a:r>
              <a:rPr lang="ru-RU" sz="2800" dirty="0">
                <a:solidFill>
                  <a:schemeClr val="bg1"/>
                </a:solidFill>
              </a:rPr>
              <a:t>средних значениях контролируемых параметров в </a:t>
            </a:r>
            <a:r>
              <a:rPr lang="ru-RU" sz="2800" dirty="0" smtClean="0">
                <a:solidFill>
                  <a:schemeClr val="bg1"/>
                </a:solidFill>
              </a:rPr>
              <a:t>сравнительно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больших </a:t>
            </a:r>
            <a:r>
              <a:rPr lang="ru-RU" sz="2800" dirty="0">
                <a:solidFill>
                  <a:schemeClr val="bg1"/>
                </a:solidFill>
              </a:rPr>
              <a:t>объемах материала или локализовать поле в </a:t>
            </a:r>
            <a:r>
              <a:rPr lang="ru-RU" sz="2800" dirty="0" smtClean="0">
                <a:solidFill>
                  <a:schemeClr val="bg1"/>
                </a:solidFill>
              </a:rPr>
              <a:t>определенном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участке</a:t>
            </a:r>
            <a:r>
              <a:rPr lang="ru-RU" sz="2800" dirty="0">
                <a:solidFill>
                  <a:schemeClr val="bg1"/>
                </a:solidFill>
              </a:rPr>
              <a:t>, а также на определенной глубине исследуемого 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48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1240" y="624840"/>
            <a:ext cx="802476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КОНСТРУКЦИИ ПРЕОБРАЗОВАТЕЛЕЙ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75360" y="1905000"/>
            <a:ext cx="6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2694" y="1905000"/>
            <a:ext cx="1098185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Конструкция ЭП зависит от объекта контроля и в первую очередь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от агрегатного состояния исследуемой среды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(твердая, жидкая, газообразная). Наиболее сложную задачу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представляет контроль твердых материалов, так как жидкие 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газообразные среды могут принимать любую форму, и конструкцию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ЭП в данных случаях выбирают на основании условий обеспечения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наибольшей точности измерения, разрешающей способности метода,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его пропускной способности, характера взаимодействия среды с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электродами и т.п.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94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6480" y="365760"/>
            <a:ext cx="75173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ПРИБОРЫ ДЛЯ ИЗМЕРЕНИЯ </a:t>
            </a:r>
            <a:r>
              <a:rPr lang="ru-RU" sz="3600" dirty="0" smtClean="0">
                <a:solidFill>
                  <a:schemeClr val="bg1"/>
                </a:solidFill>
              </a:rPr>
              <a:t>СОСТАВА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                                 И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        СТРУКТУРЫ МАТЕРИАЛОВ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5453" y="2636520"/>
            <a:ext cx="1079943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Принцип действия этих приборов основан на </a:t>
            </a:r>
            <a:r>
              <a:rPr lang="ru-RU" sz="2800" dirty="0" smtClean="0">
                <a:solidFill>
                  <a:schemeClr val="bg1"/>
                </a:solidFill>
              </a:rPr>
              <a:t>определении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исследуемых </a:t>
            </a:r>
            <a:r>
              <a:rPr lang="ru-RU" sz="2800" dirty="0">
                <a:solidFill>
                  <a:schemeClr val="bg1"/>
                </a:solidFill>
              </a:rPr>
              <a:t>характеристик состава и структуры </a:t>
            </a:r>
            <a:r>
              <a:rPr lang="ru-RU" sz="2800" dirty="0" smtClean="0">
                <a:solidFill>
                  <a:schemeClr val="bg1"/>
                </a:solidFill>
              </a:rPr>
              <a:t>материала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 </a:t>
            </a:r>
            <a:r>
              <a:rPr lang="ru-RU" sz="2800" dirty="0">
                <a:solidFill>
                  <a:schemeClr val="bg1"/>
                </a:solidFill>
              </a:rPr>
              <a:t>его электрическим параметрам (диэлектрической </a:t>
            </a:r>
            <a:r>
              <a:rPr lang="ru-RU" sz="2800" dirty="0" smtClean="0">
                <a:solidFill>
                  <a:schemeClr val="bg1"/>
                </a:solidFill>
              </a:rPr>
              <a:t>проницаемости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и </a:t>
            </a:r>
            <a:r>
              <a:rPr lang="ru-RU" sz="2800" dirty="0">
                <a:solidFill>
                  <a:schemeClr val="bg1"/>
                </a:solidFill>
              </a:rPr>
              <a:t>коэффициенту диэлектрических потерь).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5453" y="4693920"/>
            <a:ext cx="1061803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Эти приборы, по существу, измеряют расстояние между </a:t>
            </a:r>
            <a:r>
              <a:rPr lang="ru-RU" sz="2800" dirty="0" smtClean="0">
                <a:solidFill>
                  <a:schemeClr val="bg1"/>
                </a:solidFill>
              </a:rPr>
              <a:t>накладным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ЭП </a:t>
            </a:r>
            <a:r>
              <a:rPr lang="ru-RU" sz="2800" dirty="0">
                <a:solidFill>
                  <a:schemeClr val="bg1"/>
                </a:solidFill>
              </a:rPr>
              <a:t>и проводящей поверхностью. Диапазоны измерения </a:t>
            </a:r>
            <a:r>
              <a:rPr lang="ru-RU" sz="2800" dirty="0" smtClean="0">
                <a:solidFill>
                  <a:schemeClr val="bg1"/>
                </a:solidFill>
              </a:rPr>
              <a:t>толщин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покрытий</a:t>
            </a:r>
            <a:r>
              <a:rPr lang="ru-RU" sz="2800" dirty="0">
                <a:solidFill>
                  <a:schemeClr val="bg1"/>
                </a:solidFill>
              </a:rPr>
              <a:t>: 0—10, 0—30 и 0—100 мкм (шкала линейная).</a:t>
            </a:r>
          </a:p>
        </p:txBody>
      </p:sp>
    </p:spTree>
    <p:extLst>
      <p:ext uri="{BB962C8B-B14F-4D97-AF65-F5344CB8AC3E}">
        <p14:creationId xmlns:p14="http://schemas.microsoft.com/office/powerpoint/2010/main" val="10663799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1142</Words>
  <Application>Microsoft Office PowerPoint</Application>
  <PresentationFormat>Широкоэкранный</PresentationFormat>
  <Paragraphs>153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Филипп Злобин</dc:creator>
  <cp:lastModifiedBy>Филипп Злобин</cp:lastModifiedBy>
  <cp:revision>17</cp:revision>
  <dcterms:created xsi:type="dcterms:W3CDTF">2015-04-13T06:30:30Z</dcterms:created>
  <dcterms:modified xsi:type="dcterms:W3CDTF">2015-04-20T08:20:17Z</dcterms:modified>
</cp:coreProperties>
</file>