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8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22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00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2717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49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0191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25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19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26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982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44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7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3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2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09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66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6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6ABDF5D-7897-4AF0-832F-3E2265E562D0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Пружинные стали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Сидоров Н.А. </a:t>
            </a:r>
          </a:p>
          <a:p>
            <a:r>
              <a:rPr lang="ru-RU" dirty="0" smtClean="0"/>
              <a:t>гр. 43314/1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17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38787"/>
            <a:ext cx="10970232" cy="1507067"/>
          </a:xfrm>
        </p:spPr>
        <p:txBody>
          <a:bodyPr/>
          <a:lstStyle/>
          <a:p>
            <a:r>
              <a:rPr lang="ru-RU" dirty="0"/>
              <a:t>Назначение рессорно-пружинных сталей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780849"/>
            <a:ext cx="9723323" cy="2217573"/>
          </a:xfrm>
        </p:spPr>
        <p:txBody>
          <a:bodyPr>
            <a:normAutofit/>
          </a:bodyPr>
          <a:lstStyle/>
          <a:p>
            <a:r>
              <a:rPr lang="ru-RU" dirty="0"/>
              <a:t>пружины для разных механизмов и установок </a:t>
            </a:r>
            <a:r>
              <a:rPr lang="ru-RU" dirty="0" err="1"/>
              <a:t>машино</a:t>
            </a:r>
            <a:r>
              <a:rPr lang="ru-RU" dirty="0"/>
              <a:t>-, </a:t>
            </a:r>
            <a:r>
              <a:rPr lang="ru-RU" dirty="0" err="1"/>
              <a:t>тракторо</a:t>
            </a:r>
            <a:r>
              <a:rPr lang="ru-RU" dirty="0"/>
              <a:t>- и автомобилестроительной отраслей – 55С2, 50ХФА, 50ХГ, 50ХГА</a:t>
            </a:r>
            <a:r>
              <a:rPr lang="ru-RU" dirty="0" smtClean="0"/>
              <a:t>;</a:t>
            </a:r>
          </a:p>
          <a:p>
            <a:r>
              <a:rPr lang="ru-RU" dirty="0" err="1"/>
              <a:t>тяжелонагруженные</a:t>
            </a:r>
            <a:r>
              <a:rPr lang="ru-RU" dirty="0"/>
              <a:t> пружины – 60 С2Г, 60С2А, 60С2, 60С2Н2А, 65С2ВА</a:t>
            </a:r>
            <a:r>
              <a:rPr lang="ru-RU" dirty="0" smtClean="0"/>
              <a:t>;</a:t>
            </a:r>
          </a:p>
          <a:p>
            <a:r>
              <a:rPr lang="ru-RU" dirty="0"/>
              <a:t>износостойкие плоские и круглые пружины (используется полоса), функционирующие при высоких вибрациях – 80, 85, 75.</a:t>
            </a:r>
          </a:p>
        </p:txBody>
      </p:sp>
      <p:pic>
        <p:nvPicPr>
          <p:cNvPr id="1026" name="Picture 2" descr="Картинки по запросу пружинная сталь примен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795" y="3748799"/>
            <a:ext cx="3626715" cy="2851505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пружинная сталь применени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82" y="3998421"/>
            <a:ext cx="3902825" cy="2601883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http://tutmet.ru/wp-content/uploads/2015/02/ressorno-pruzhinnaja-stal-listovaja-polosa-4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689" y="3998421"/>
            <a:ext cx="2901277" cy="2093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7712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38787"/>
            <a:ext cx="10970232" cy="1507067"/>
          </a:xfrm>
        </p:spPr>
        <p:txBody>
          <a:bodyPr/>
          <a:lstStyle/>
          <a:p>
            <a:pPr fontAlgn="base"/>
            <a:r>
              <a:rPr lang="ru-RU" dirty="0"/>
              <a:t>Рессорно-пружинные стали по ГОСТ 14959–79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045854"/>
            <a:ext cx="3746472" cy="3374044"/>
          </a:xfrm>
        </p:spPr>
        <p:txBody>
          <a:bodyPr>
            <a:normAutofit/>
          </a:bodyPr>
          <a:lstStyle/>
          <a:p>
            <a:r>
              <a:rPr lang="ru-RU" dirty="0" smtClean="0"/>
              <a:t>Легированные:</a:t>
            </a:r>
          </a:p>
          <a:p>
            <a:pPr marL="0" indent="0">
              <a:buNone/>
            </a:pPr>
            <a:r>
              <a:rPr lang="ru-RU" dirty="0"/>
              <a:t>70С2ХА, 65С2ВА, 60С2ХА, 50ХГФА, 50 ХФА, 50 ХГА, 60С2Г, 60С2А, 55С2А, 70Г, 60Г, 60С2Н2А, 60С2ХФА, 55С2ГФ, 51ХФА, 55ХГР, 50ХГ, 70С3А, 60С2, 55С2, </a:t>
            </a:r>
            <a:r>
              <a:rPr lang="ru-RU" dirty="0" smtClean="0"/>
              <a:t>65Г</a:t>
            </a:r>
          </a:p>
          <a:p>
            <a:r>
              <a:rPr lang="ru-RU" dirty="0" smtClean="0"/>
              <a:t>Углеродистые:</a:t>
            </a:r>
          </a:p>
          <a:p>
            <a:pPr marL="0" indent="0">
              <a:buNone/>
            </a:pPr>
            <a:r>
              <a:rPr lang="ru-RU" dirty="0"/>
              <a:t>65, 80, 70, 85, 75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556" y="1489142"/>
            <a:ext cx="7100284" cy="504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1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56154"/>
            <a:ext cx="8534400" cy="15070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Термообработка рессорно-пружинных сталей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373447"/>
            <a:ext cx="8534400" cy="56110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Закалка выше Ас</a:t>
            </a:r>
            <a:r>
              <a:rPr lang="ru-RU" sz="1100" dirty="0" smtClean="0"/>
              <a:t>3</a:t>
            </a:r>
            <a:r>
              <a:rPr lang="ru-RU" dirty="0" smtClean="0"/>
              <a:t> с охлаждением в масло.</a:t>
            </a:r>
          </a:p>
          <a:p>
            <a:r>
              <a:rPr lang="ru-RU" dirty="0" smtClean="0"/>
              <a:t>Отпуск </a:t>
            </a:r>
            <a:r>
              <a:rPr lang="ru-RU" dirty="0"/>
              <a:t>при температурах 400–480 </a:t>
            </a:r>
            <a:r>
              <a:rPr lang="ru-RU" dirty="0" smtClean="0"/>
              <a:t>градусов.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075416"/>
            <a:ext cx="6972733" cy="459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9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96721"/>
              </p:ext>
            </p:extLst>
          </p:nvPr>
        </p:nvGraphicFramePr>
        <p:xfrm>
          <a:off x="1072342" y="340820"/>
          <a:ext cx="10291158" cy="6252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5205">
                  <a:extLst>
                    <a:ext uri="{9D8B030D-6E8A-4147-A177-3AD203B41FA5}">
                      <a16:colId xmlns:a16="http://schemas.microsoft.com/office/drawing/2014/main" val="2057921501"/>
                    </a:ext>
                  </a:extLst>
                </a:gridCol>
                <a:gridCol w="4098118">
                  <a:extLst>
                    <a:ext uri="{9D8B030D-6E8A-4147-A177-3AD203B41FA5}">
                      <a16:colId xmlns:a16="http://schemas.microsoft.com/office/drawing/2014/main" val="3928354804"/>
                    </a:ext>
                  </a:extLst>
                </a:gridCol>
                <a:gridCol w="4147835">
                  <a:extLst>
                    <a:ext uri="{9D8B030D-6E8A-4147-A177-3AD203B41FA5}">
                      <a16:colId xmlns:a16="http://schemas.microsoft.com/office/drawing/2014/main" val="4240472651"/>
                    </a:ext>
                  </a:extLst>
                </a:gridCol>
              </a:tblGrid>
              <a:tr h="42208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Структурные составляющие: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Состояние: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Фото: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extLst>
                  <a:ext uri="{0D108BD9-81ED-4DB2-BD59-A6C34878D82A}">
                    <a16:rowId xmlns:a16="http://schemas.microsoft.com/office/drawing/2014/main" val="1783255841"/>
                  </a:ext>
                </a:extLst>
              </a:tr>
              <a:tr h="157782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перлит, феррит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Исходное состояние. Прокатанный пруток диаметром 30 мм. Твердость 308 HV.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Пластинчатый перлит, в котором видны зерна феррита.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extLst>
                  <a:ext uri="{0D108BD9-81ED-4DB2-BD59-A6C34878D82A}">
                    <a16:rowId xmlns:a16="http://schemas.microsoft.com/office/drawing/2014/main" val="3870085905"/>
                  </a:ext>
                </a:extLst>
              </a:tr>
              <a:tr h="203659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перлит, цементит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Термообработка: Отжиг на зернистый перлит при 650°С в течение 2 ч,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охлаждение на воздухе.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Перлит в котором пластины цементита частично </a:t>
                      </a:r>
                      <a:r>
                        <a:rPr lang="ru-RU" sz="1200" dirty="0" err="1">
                          <a:effectLst/>
                        </a:rPr>
                        <a:t>сфероидизировались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extLst>
                  <a:ext uri="{0D108BD9-81ED-4DB2-BD59-A6C34878D82A}">
                    <a16:rowId xmlns:a16="http://schemas.microsoft.com/office/drawing/2014/main" val="148320501"/>
                  </a:ext>
                </a:extLst>
              </a:tr>
              <a:tr h="2215970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бейнит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перлит</a:t>
                      </a:r>
                      <a:r>
                        <a:rPr lang="ru-RU" sz="1200" dirty="0">
                          <a:effectLst/>
                        </a:rPr>
                        <a:t>, цементит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Термообработка: 845° С в течение 10 мин; 505° С в течение 2100 сек. Охлаждение в воде. Твердость 338 HV.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Грубозернистый </a:t>
                      </a:r>
                      <a:r>
                        <a:rPr lang="ru-RU" sz="1200" dirty="0" err="1">
                          <a:effectLst/>
                        </a:rPr>
                        <a:t>бейнит</a:t>
                      </a:r>
                      <a:r>
                        <a:rPr lang="ru-RU" sz="1200" dirty="0">
                          <a:effectLst/>
                        </a:rPr>
                        <a:t>. </a:t>
                      </a:r>
                      <a:r>
                        <a:rPr lang="ru-RU" sz="1200" dirty="0" err="1">
                          <a:effectLst/>
                        </a:rPr>
                        <a:t>Игольчатость</a:t>
                      </a:r>
                      <a:r>
                        <a:rPr lang="ru-RU" sz="1200" dirty="0">
                          <a:effectLst/>
                        </a:rPr>
                        <a:t> слабо выра­жена. 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Матрица ферритная.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Светлые </a:t>
                      </a:r>
                      <a:r>
                        <a:rPr lang="ru-RU" sz="1200" dirty="0" err="1">
                          <a:effectLst/>
                        </a:rPr>
                        <a:t>цементитные</a:t>
                      </a:r>
                      <a:r>
                        <a:rPr lang="ru-RU" sz="1200" dirty="0">
                          <a:effectLst/>
                        </a:rPr>
                        <a:t> частицы окру­жены темной каймой.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Темная составляющая представляет собой тонкопластинчатый перлит. Превращение прошло полностью.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4" marR="27664" marT="0" marB="0" anchor="ctr"/>
                </a:tc>
                <a:extLst>
                  <a:ext uri="{0D108BD9-81ED-4DB2-BD59-A6C34878D82A}">
                    <a16:rowId xmlns:a16="http://schemas.microsoft.com/office/drawing/2014/main" val="3496310405"/>
                  </a:ext>
                </a:extLst>
              </a:tr>
            </a:tbl>
          </a:graphicData>
        </a:graphic>
      </p:graphicFrame>
      <p:pic>
        <p:nvPicPr>
          <p:cNvPr id="25" name="Рисунок 24" descr="Микроструктура конструкционной стали: перлит, феррит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76" y="805526"/>
            <a:ext cx="1597192" cy="1597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Рисунок 25" descr="Микроструктура конструкционной стали:   перлит, цементит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177" y="2402718"/>
            <a:ext cx="1960509" cy="1960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 descr="Микроструктура конструкционной стали: бейнит, перлит, цементит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958" y="4502527"/>
            <a:ext cx="1951477" cy="1951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537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титановые пружи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1281545"/>
            <a:ext cx="38100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9585" y="84789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Титановые пружины</a:t>
            </a:r>
            <a:endParaRPr lang="ru-RU" b="1" dirty="0"/>
          </a:p>
        </p:txBody>
      </p:sp>
      <p:pic>
        <p:nvPicPr>
          <p:cNvPr id="2052" name="Picture 4" descr="Картинки по запросу ВТМ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848" y="4218968"/>
            <a:ext cx="624840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58848" y="367907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ВТМО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7192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Секто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</TotalTime>
  <Words>238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Сектор</vt:lpstr>
      <vt:lpstr>Пружинные стали</vt:lpstr>
      <vt:lpstr>Назначение рессорно-пружинных сталей</vt:lpstr>
      <vt:lpstr>Рессорно-пружинные стали по ГОСТ 14959–79</vt:lpstr>
      <vt:lpstr>Термообработка рессорно-пружинных сталей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Пружинные стали</dc:title>
  <dc:creator>Никита Сидоров</dc:creator>
  <cp:lastModifiedBy>Никита Сидоров</cp:lastModifiedBy>
  <cp:revision>9</cp:revision>
  <dcterms:created xsi:type="dcterms:W3CDTF">2016-11-20T11:04:54Z</dcterms:created>
  <dcterms:modified xsi:type="dcterms:W3CDTF">2016-12-13T18:32:28Z</dcterms:modified>
</cp:coreProperties>
</file>