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6" r:id="rId13"/>
    <p:sldId id="264" r:id="rId14"/>
    <p:sldId id="262" r:id="rId15"/>
    <p:sldId id="263" r:id="rId16"/>
    <p:sldId id="260" r:id="rId17"/>
    <p:sldId id="272" r:id="rId18"/>
    <p:sldId id="273" r:id="rId19"/>
    <p:sldId id="267" r:id="rId20"/>
    <p:sldId id="269" r:id="rId21"/>
    <p:sldId id="268" r:id="rId22"/>
    <p:sldId id="271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986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C524-D7E0-4E25-BA99-8C9023DB1F40}" type="datetimeFigureOut">
              <a:rPr lang="ru-RU" smtClean="0"/>
              <a:pPr/>
              <a:t>пт 13.10.17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F18D-7981-45F0-B408-1DADF7F7E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18D-7981-45F0-B408-1DADF7F7EE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18D-7981-45F0-B408-1DADF7F7EE2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7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18D-7981-45F0-B408-1DADF7F7EE2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6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134-34BA-4EC6-8624-6098ED9D01ED}" type="datetime1">
              <a:rPr lang="ru-RU" smtClean="0"/>
              <a:t>пт 13.10.17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1A5B-9C45-4280-AD65-4BD457419423}" type="datetime1">
              <a:rPr lang="ru-RU" smtClean="0"/>
              <a:t>пт 13.10.17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D20E-3B42-4FDA-AAA2-8CF7A5FEA88F}" type="datetime1">
              <a:rPr lang="ru-RU" smtClean="0"/>
              <a:t>пт 13.10.17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F96C-42DA-4292-9929-9FCC206AF21F}" type="datetime1">
              <a:rPr lang="ru-RU" smtClean="0"/>
              <a:t>пт 13.10.17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DCFA-F107-46B0-98AE-4451C292DE3D}" type="datetime1">
              <a:rPr lang="ru-RU" smtClean="0"/>
              <a:t>пт 13.10.17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D846-0608-4210-9CC8-252BD14072B3}" type="datetime1">
              <a:rPr lang="ru-RU" smtClean="0"/>
              <a:t>пт 13.10.17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840-2BA4-420F-B9CD-057BAA3E120B}" type="datetime1">
              <a:rPr lang="ru-RU" smtClean="0"/>
              <a:t>пт 13.10.17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E06-29E1-458C-9E42-063A5FC289A1}" type="datetime1">
              <a:rPr lang="ru-RU" smtClean="0"/>
              <a:t>пт 13.10.17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D886-6FB4-4D8E-8890-A36D3C2049E8}" type="datetime1">
              <a:rPr lang="ru-RU" smtClean="0"/>
              <a:t>пт 13.10.17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6E0-8633-4F99-A1EC-39C623427B11}" type="datetime1">
              <a:rPr lang="ru-RU" smtClean="0"/>
              <a:t>пт 13.10.17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76BF-6DE2-4A85-8A70-BF967B9CDCC5}" type="datetime1">
              <a:rPr lang="ru-RU" smtClean="0"/>
              <a:t>пт 13.10.17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E06A-7F97-4A63-A3F5-8CD28C979149}" type="datetime1">
              <a:rPr lang="ru-RU" smtClean="0"/>
              <a:t>пт 13.10.17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6678" y="2540703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/>
              <a:t>Сверхбыстрозакаленные</a:t>
            </a:r>
            <a:r>
              <a:rPr lang="ru-RU" sz="3200" b="1" dirty="0"/>
              <a:t> </a:t>
            </a:r>
          </a:p>
          <a:p>
            <a:pPr algn="ctr"/>
            <a:r>
              <a:rPr lang="ru-RU" sz="3600" dirty="0"/>
              <a:t>сплавы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884794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1044000"/>
            <a:r>
              <a:rPr lang="ru-RU" dirty="0"/>
              <a:t>Сидоров Н.</a:t>
            </a:r>
          </a:p>
          <a:p>
            <a:pPr lvl="1" indent="1044000"/>
            <a:r>
              <a:rPr lang="ru-RU" dirty="0"/>
              <a:t>гр. 13334/7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6396335"/>
            <a:ext cx="127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Санкт-Петербург</a:t>
            </a:r>
          </a:p>
          <a:p>
            <a:pPr algn="ctr"/>
            <a:r>
              <a:rPr lang="ru-RU" sz="1200" dirty="0"/>
              <a:t>2017г.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Механические свойства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D68AF0-B860-414B-913C-20A085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27" y="1763982"/>
            <a:ext cx="3778059" cy="2529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26EB4-D09F-4553-99C0-54F04F3C305C}"/>
              </a:ext>
            </a:extLst>
          </p:cNvPr>
          <p:cNvSpPr txBox="1"/>
          <p:nvPr/>
        </p:nvSpPr>
        <p:spPr>
          <a:xfrm>
            <a:off x="5260440" y="1799574"/>
            <a:ext cx="3663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Зависимость предела прочности и </a:t>
            </a:r>
            <a:r>
              <a:rPr lang="ru-RU" dirty="0" err="1"/>
              <a:t>микротвердости</a:t>
            </a:r>
            <a:r>
              <a:rPr lang="ru-RU" dirty="0"/>
              <a:t> тонких пленок из сплавов </a:t>
            </a:r>
            <a:r>
              <a:rPr lang="en-US" dirty="0"/>
              <a:t>Al-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ru-RU" dirty="0"/>
              <a:t>от концентрации:</a:t>
            </a:r>
          </a:p>
          <a:p>
            <a:r>
              <a:rPr lang="ru-RU" dirty="0"/>
              <a:t>1,2 - пленки, 3 - слитки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B0A62-2DDD-4BF9-9DEA-234A1DD62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011" y="3889982"/>
            <a:ext cx="3608037" cy="2814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01844F-53E1-45DF-8B91-1A30C0553F47}"/>
              </a:ext>
            </a:extLst>
          </p:cNvPr>
          <p:cNvSpPr txBox="1"/>
          <p:nvPr/>
        </p:nvSpPr>
        <p:spPr>
          <a:xfrm>
            <a:off x="1554613" y="5647687"/>
            <a:ext cx="375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Зависимость прочности усов из меди и железа от диаметра 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190215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Механические свойства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8E68C3-66DA-48AC-B740-0E9E7BC4C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29" y="2276872"/>
            <a:ext cx="7475006" cy="2880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E51F7-D6C4-476F-A342-ED33D4ED9FBF}"/>
              </a:ext>
            </a:extLst>
          </p:cNvPr>
          <p:cNvSpPr txBox="1"/>
          <p:nvPr/>
        </p:nvSpPr>
        <p:spPr>
          <a:xfrm>
            <a:off x="1582429" y="1975904"/>
            <a:ext cx="587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Механические свойства некоторых металлических стекол</a:t>
            </a:r>
          </a:p>
        </p:txBody>
      </p:sp>
    </p:spTree>
    <p:extLst>
      <p:ext uri="{BB962C8B-B14F-4D97-AF65-F5344CB8AC3E}">
        <p14:creationId xmlns:p14="http://schemas.microsoft.com/office/powerpoint/2010/main" val="157198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CB1D9-2DCF-466E-B8AB-9194C2A0DBFD}"/>
              </a:ext>
            </a:extLst>
          </p:cNvPr>
          <p:cNvSpPr txBox="1"/>
          <p:nvPr/>
        </p:nvSpPr>
        <p:spPr>
          <a:xfrm>
            <a:off x="1126033" y="1366164"/>
            <a:ext cx="70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История микропровода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95801-7DF6-4AA8-ADFD-A5221FAC0607}"/>
              </a:ext>
            </a:extLst>
          </p:cNvPr>
          <p:cNvSpPr txBox="1"/>
          <p:nvPr/>
        </p:nvSpPr>
        <p:spPr>
          <a:xfrm>
            <a:off x="1907704" y="2031883"/>
            <a:ext cx="2652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1924 г. – Г. Ф. Тейлор</a:t>
            </a:r>
          </a:p>
          <a:p>
            <a:r>
              <a:rPr lang="ru-RU" dirty="0"/>
              <a:t>1940 г. – Ф. А. Маковский</a:t>
            </a:r>
          </a:p>
          <a:p>
            <a:r>
              <a:rPr lang="ru-RU" dirty="0"/>
              <a:t>1948 г. – А. В. </a:t>
            </a:r>
            <a:r>
              <a:rPr lang="ru-RU" dirty="0" err="1"/>
              <a:t>Улитовский</a:t>
            </a:r>
            <a:endParaRPr lang="ru-RU" dirty="0"/>
          </a:p>
        </p:txBody>
      </p:sp>
      <p:pic>
        <p:nvPicPr>
          <p:cNvPr id="2050" name="Picture 2" descr="А. В. Улитовский.jpg">
            <a:extLst>
              <a:ext uri="{FF2B5EF4-FFF2-40B4-BE49-F238E27FC236}">
                <a16:creationId xmlns:a16="http://schemas.microsoft.com/office/drawing/2014/main" id="{E549F580-C222-4E87-BAD5-DE9AF96C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8" y="2392703"/>
            <a:ext cx="2286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FAEC8C-7F85-41E7-A77A-027AA8A0E879}"/>
              </a:ext>
            </a:extLst>
          </p:cNvPr>
          <p:cNvSpPr/>
          <p:nvPr/>
        </p:nvSpPr>
        <p:spPr>
          <a:xfrm>
            <a:off x="6156176" y="570740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Алексей Васильевич </a:t>
            </a:r>
            <a:r>
              <a:rPr lang="ru-RU" dirty="0" err="1"/>
              <a:t>Улитовский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622EF-EDDF-4FE1-B6B0-C43DD992D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227" y="3368423"/>
            <a:ext cx="3646859" cy="277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2F5A-D0F7-4550-83BD-6FBE95FF5F31}"/>
              </a:ext>
            </a:extLst>
          </p:cNvPr>
          <p:cNvSpPr txBox="1"/>
          <p:nvPr/>
        </p:nvSpPr>
        <p:spPr>
          <a:xfrm>
            <a:off x="1717227" y="6134115"/>
            <a:ext cx="36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Микропровод в сравнении с человеческим волосом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A85ED-B405-4B17-AE8F-34FA8AF0347C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2376" y="1366164"/>
            <a:ext cx="325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микропровода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AD88C-5AA4-4231-96D1-321191E6B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883" y="4594179"/>
            <a:ext cx="3701508" cy="2008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0C882-B83A-4C6B-B69F-35DB752A8C91}"/>
              </a:ext>
            </a:extLst>
          </p:cNvPr>
          <p:cNvSpPr txBox="1"/>
          <p:nvPr/>
        </p:nvSpPr>
        <p:spPr>
          <a:xfrm>
            <a:off x="1554613" y="2132855"/>
            <a:ext cx="7369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Радиоэкранирующие</a:t>
            </a:r>
            <a:r>
              <a:rPr lang="ru-RU" dirty="0"/>
              <a:t> и радиопоглощающие покрытия и 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Прецизионные датчики, сенсоры и элементы сопротивления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Метки систем защиты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Миниатюрные катушки индуктивности, трансформаторы, дроссели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Сенсоры взрывоопасных газов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Армирование полимерных композитов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60D10-DEF6-4D7A-A580-30EA7AD31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553" y="4168207"/>
            <a:ext cx="3355849" cy="2188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650E75-DA65-445E-A26F-0FE37082ADBB}"/>
              </a:ext>
            </a:extLst>
          </p:cNvPr>
          <p:cNvSpPr txBox="1"/>
          <p:nvPr/>
        </p:nvSpPr>
        <p:spPr>
          <a:xfrm>
            <a:off x="5173481" y="4077072"/>
            <a:ext cx="368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Радиопоглащающий</a:t>
            </a:r>
            <a:r>
              <a:rPr lang="ru-RU" sz="1600" dirty="0"/>
              <a:t> маскировочный комплект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C68EC-D517-4F75-8D35-EE81245D2573}"/>
              </a:ext>
            </a:extLst>
          </p:cNvPr>
          <p:cNvSpPr txBox="1"/>
          <p:nvPr/>
        </p:nvSpPr>
        <p:spPr>
          <a:xfrm>
            <a:off x="1616553" y="6284976"/>
            <a:ext cx="33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Радиоэкранирующая</a:t>
            </a:r>
            <a:r>
              <a:rPr lang="ru-RU" sz="1600" dirty="0"/>
              <a:t> хлопчатобумажная ткань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77389-C461-4582-81C5-670AD4E00299}"/>
              </a:ext>
            </a:extLst>
          </p:cNvPr>
          <p:cNvSpPr txBox="1"/>
          <p:nvPr/>
        </p:nvSpPr>
        <p:spPr>
          <a:xfrm>
            <a:off x="5173481" y="6605805"/>
            <a:ext cx="3617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сайт ЦКБ специальных радиоматериалов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40463-74CE-4450-BA6E-D6A4A370718E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751E5-5089-4C77-98A1-21951DD8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15" y="2521989"/>
            <a:ext cx="3032077" cy="291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2F3B8-ACF9-401A-BA16-A7C49913341A}"/>
              </a:ext>
            </a:extLst>
          </p:cNvPr>
          <p:cNvSpPr txBox="1"/>
          <p:nvPr/>
        </p:nvSpPr>
        <p:spPr>
          <a:xfrm>
            <a:off x="2141201" y="1366164"/>
            <a:ext cx="50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микропровода. Метаматериалы.</a:t>
            </a:r>
          </a:p>
        </p:txBody>
      </p:sp>
      <p:pic>
        <p:nvPicPr>
          <p:cNvPr id="3074" name="Picture 2" descr="http://idtxs3.imgix.net/si/00/59/08.jpg">
            <a:extLst>
              <a:ext uri="{FF2B5EF4-FFF2-40B4-BE49-F238E27FC236}">
                <a16:creationId xmlns:a16="http://schemas.microsoft.com/office/drawing/2014/main" id="{A68F5B2E-5B5A-441B-8271-5169328E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15120"/>
            <a:ext cx="3222278" cy="29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BB3016-BE5C-4C22-8997-D4B82508E11E}"/>
              </a:ext>
            </a:extLst>
          </p:cNvPr>
          <p:cNvSpPr txBox="1"/>
          <p:nvPr/>
        </p:nvSpPr>
        <p:spPr>
          <a:xfrm>
            <a:off x="1804504" y="5432044"/>
            <a:ext cx="307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Макроструктура из </a:t>
            </a:r>
          </a:p>
          <a:p>
            <a:r>
              <a:rPr lang="ru-RU" dirty="0"/>
              <a:t>микропроводов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D88F2-9FEA-4D77-8095-02D9E987F0D4}"/>
              </a:ext>
            </a:extLst>
          </p:cNvPr>
          <p:cNvSpPr txBox="1"/>
          <p:nvPr/>
        </p:nvSpPr>
        <p:spPr>
          <a:xfrm>
            <a:off x="5364088" y="5373728"/>
            <a:ext cx="322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работы метаматериала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88B83-FA0A-4748-894B-76132486275A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A2D46-DA29-464E-8E53-44CE77105C31}"/>
              </a:ext>
            </a:extLst>
          </p:cNvPr>
          <p:cNvSpPr txBox="1"/>
          <p:nvPr/>
        </p:nvSpPr>
        <p:spPr>
          <a:xfrm>
            <a:off x="2681261" y="1366164"/>
            <a:ext cx="397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Получение микропроводов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68493-2C06-4F4B-B5BA-1622BDBB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400421"/>
            <a:ext cx="3024336" cy="3126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CDD8D-D156-47BA-B2D7-ECF330CA4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157" y="3400421"/>
            <a:ext cx="1420694" cy="3049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E697D-1096-4DCB-BE59-4E3FECBC5D49}"/>
              </a:ext>
            </a:extLst>
          </p:cNvPr>
          <p:cNvSpPr txBox="1"/>
          <p:nvPr/>
        </p:nvSpPr>
        <p:spPr>
          <a:xfrm>
            <a:off x="2339752" y="2348880"/>
            <a:ext cx="613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 А. В. </a:t>
            </a:r>
            <a:r>
              <a:rPr lang="ru-RU" dirty="0" err="1"/>
              <a:t>Улитовского</a:t>
            </a:r>
            <a:r>
              <a:rPr lang="ru-RU" dirty="0"/>
              <a:t> (а - капельный, б - непрерывный)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Комбинированный метод</a:t>
            </a:r>
            <a:r>
              <a:rPr lang="en-US" dirty="0"/>
              <a:t> </a:t>
            </a:r>
            <a:r>
              <a:rPr lang="ru-RU" dirty="0"/>
              <a:t>(справа)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05A4D-87F9-4F9D-9993-B3D3764102E1}"/>
              </a:ext>
            </a:extLst>
          </p:cNvPr>
          <p:cNvSpPr txBox="1"/>
          <p:nvPr/>
        </p:nvSpPr>
        <p:spPr>
          <a:xfrm>
            <a:off x="4572000" y="6527411"/>
            <a:ext cx="4796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Литой микропровод и его свойства / Е. Я. </a:t>
            </a:r>
            <a:r>
              <a:rPr lang="ru-RU" sz="1200" dirty="0" err="1"/>
              <a:t>Бадинтер</a:t>
            </a:r>
            <a:r>
              <a:rPr lang="ru-RU" sz="1200" dirty="0"/>
              <a:t> и др.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B8581-0AB9-428C-95A0-0434F4F25D18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A646E-1BD8-45B1-ABB3-52E01D078460}"/>
              </a:ext>
            </a:extLst>
          </p:cNvPr>
          <p:cNvSpPr txBox="1"/>
          <p:nvPr/>
        </p:nvSpPr>
        <p:spPr>
          <a:xfrm>
            <a:off x="2248675" y="1366164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Микропровода из высокопрочных сплавов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68D0B1-A54B-478C-9FCE-170AB00A2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24540"/>
              </p:ext>
            </p:extLst>
          </p:nvPr>
        </p:nvGraphicFramePr>
        <p:xfrm>
          <a:off x="107503" y="3429000"/>
          <a:ext cx="8816546" cy="2675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12535494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285057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098119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861621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0015563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344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08204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78833662"/>
                    </a:ext>
                  </a:extLst>
                </a:gridCol>
                <a:gridCol w="607634">
                  <a:extLst>
                    <a:ext uri="{9D8B030D-6E8A-4147-A177-3AD203B41FA5}">
                      <a16:colId xmlns:a16="http://schemas.microsoft.com/office/drawing/2014/main" val="2191372312"/>
                    </a:ext>
                  </a:extLst>
                </a:gridCol>
              </a:tblGrid>
              <a:tr h="2154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Сплав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Химический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состав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Характер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упрочняющей обработки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Свойства сплава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Свойства литых микропроводов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72707"/>
                  </a:ext>
                </a:extLst>
              </a:tr>
              <a:tr h="430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</a:rPr>
                        <a:t>σв</a:t>
                      </a:r>
                      <a:r>
                        <a:rPr lang="ru-RU" sz="1200" b="1" i="1" dirty="0">
                          <a:effectLst/>
                        </a:rPr>
                        <a:t>, МПа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ε,%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</a:rPr>
                        <a:t>dж</a:t>
                      </a:r>
                      <a:r>
                        <a:rPr lang="ru-RU" sz="1200" b="1" i="1" dirty="0">
                          <a:effectLst/>
                        </a:rPr>
                        <a:t>, мкм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Р, </a:t>
                      </a:r>
                      <a:r>
                        <a:rPr lang="ru-RU" sz="1200" b="1" i="1" dirty="0" err="1">
                          <a:effectLst/>
                        </a:rPr>
                        <a:t>гс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</a:rPr>
                        <a:t>σв</a:t>
                      </a:r>
                      <a:r>
                        <a:rPr lang="ru-RU" sz="1200" b="1" i="1" dirty="0">
                          <a:effectLst/>
                        </a:rPr>
                        <a:t>, МПа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ε,%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330869417"/>
                  </a:ext>
                </a:extLst>
              </a:tr>
              <a:tr h="560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Элгилой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15%Ni + 40%Co, 15%Fe, 20%Cr, 7%</a:t>
                      </a:r>
                      <a:r>
                        <a:rPr lang="ru-RU" sz="1200" dirty="0">
                          <a:effectLst/>
                        </a:rPr>
                        <a:t>Мо</a:t>
                      </a:r>
                      <a:r>
                        <a:rPr lang="en-US" sz="1200" dirty="0">
                          <a:effectLst/>
                        </a:rPr>
                        <a:t>, 2%</a:t>
                      </a:r>
                      <a:r>
                        <a:rPr lang="ru-RU" sz="1200" dirty="0">
                          <a:effectLst/>
                        </a:rPr>
                        <a:t>М</a:t>
                      </a:r>
                      <a:r>
                        <a:rPr lang="en-US" sz="1200" dirty="0">
                          <a:effectLst/>
                        </a:rPr>
                        <a:t>n, 0,03%</a:t>
                      </a:r>
                      <a:r>
                        <a:rPr lang="ru-RU" sz="1200" dirty="0" err="1">
                          <a:effectLst/>
                        </a:rPr>
                        <a:t>Ве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Деформация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&gt;2500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800-1200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122896684"/>
                  </a:ext>
                </a:extLst>
              </a:tr>
              <a:tr h="430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Проволока 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58%Ni, 22%Fe, 20%Мо, 0,005%С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Деформация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968154740"/>
                  </a:ext>
                </a:extLst>
              </a:tr>
              <a:tr h="861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Fe-Ni-Mo-Co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65%Fe, 13%Ni, 12%Мо, 10%Со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Старение по мартенситному механизму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0,4-0,9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2343584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54402A-E3A4-4801-AA06-642574C7B157}"/>
              </a:ext>
            </a:extLst>
          </p:cNvPr>
          <p:cNvSpPr/>
          <p:nvPr/>
        </p:nvSpPr>
        <p:spPr>
          <a:xfrm>
            <a:off x="107504" y="2782669"/>
            <a:ext cx="881654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Прочностные характеристики некоторых упрочняемых промышленных сплавов и микропроводов из них.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0891-A422-4493-BFC5-694522278E42}"/>
              </a:ext>
            </a:extLst>
          </p:cNvPr>
          <p:cNvSpPr txBox="1"/>
          <p:nvPr/>
        </p:nvSpPr>
        <p:spPr>
          <a:xfrm>
            <a:off x="5364088" y="6546842"/>
            <a:ext cx="392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Вопросы материаловедения. - 2016. -№ 4(88)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58253-72C2-4DC0-81F9-D8124DCB2149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79DF1-F237-4887-B6B7-932139D6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183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Прочностные характеристики некоторых упрочняемых промышленных сплавов и микропроводов из них.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5E6075-DF6B-493D-BA73-80611AE1E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95737"/>
              </p:ext>
            </p:extLst>
          </p:nvPr>
        </p:nvGraphicFramePr>
        <p:xfrm>
          <a:off x="0" y="934995"/>
          <a:ext cx="9144000" cy="592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246263467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495417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342999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593097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5146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9113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023941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50528508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3807843644"/>
                    </a:ext>
                  </a:extLst>
                </a:gridCol>
              </a:tblGrid>
              <a:tr h="664508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Сплав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Химический состав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Характер. </a:t>
                      </a:r>
                      <a:r>
                        <a:rPr lang="ru-RU" b="0" dirty="0" err="1"/>
                        <a:t>упрочн</a:t>
                      </a:r>
                      <a:r>
                        <a:rPr lang="ru-RU" b="0" dirty="0"/>
                        <a:t>. обработки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Хар</a:t>
                      </a:r>
                      <a:r>
                        <a:rPr lang="en-US" b="0" dirty="0"/>
                        <a:t>-</a:t>
                      </a:r>
                      <a:r>
                        <a:rPr lang="ru-RU" b="0" dirty="0"/>
                        <a:t>ка сплава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Характеристики литых микропроводов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57086"/>
                  </a:ext>
                </a:extLst>
              </a:tr>
              <a:tr h="6645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800" b="0" i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МПа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b="0" i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мкм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P, 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800" b="0" i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МПа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50214"/>
                  </a:ext>
                </a:extLst>
              </a:tr>
              <a:tr h="5772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Проволока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</a:t>
                      </a:r>
                      <a:r>
                        <a:rPr lang="en-US" sz="1600" dirty="0"/>
                        <a:t>(Ø</a:t>
                      </a:r>
                      <a:r>
                        <a:rPr lang="ru-RU" sz="1600" dirty="0"/>
                        <a:t>10мкм)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Деформ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346073"/>
                  </a:ext>
                </a:extLst>
              </a:tr>
              <a:tr h="1055795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Элгилой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15%Ni+40%Co,</a:t>
                      </a:r>
                      <a:endParaRPr lang="ru-RU" dirty="0"/>
                    </a:p>
                    <a:p>
                      <a:pPr algn="ctr"/>
                      <a:r>
                        <a:rPr lang="en-US" dirty="0"/>
                        <a:t>15%Fe,</a:t>
                      </a:r>
                    </a:p>
                    <a:p>
                      <a:pPr algn="ctr"/>
                      <a:r>
                        <a:rPr lang="en-US" dirty="0"/>
                        <a:t>20%Cr</a:t>
                      </a:r>
                      <a:r>
                        <a:rPr lang="ru-RU" dirty="0"/>
                        <a:t>,</a:t>
                      </a:r>
                      <a:r>
                        <a:rPr lang="en-US" dirty="0"/>
                        <a:t>7%Mo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Деформ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&gt;2500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336415"/>
                  </a:ext>
                </a:extLst>
              </a:tr>
              <a:tr h="949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Проволока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58%Ni,</a:t>
                      </a:r>
                    </a:p>
                    <a:p>
                      <a:pPr algn="ctr"/>
                      <a:r>
                        <a:rPr lang="en-US" dirty="0"/>
                        <a:t>22%Fe,</a:t>
                      </a:r>
                    </a:p>
                    <a:p>
                      <a:pPr algn="ctr"/>
                      <a:r>
                        <a:rPr lang="en-US" dirty="0"/>
                        <a:t>20%Mo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Деформ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296993"/>
                  </a:ext>
                </a:extLst>
              </a:tr>
              <a:tr h="5772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Х17Г9АНЧ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Закалка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246424"/>
                  </a:ext>
                </a:extLst>
              </a:tr>
              <a:tr h="48513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ХН35ВТ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Дисп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тв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98010"/>
                  </a:ext>
                </a:extLst>
              </a:tr>
              <a:tr h="9492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Fe-Ni-Mo-Co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65%Fe,</a:t>
                      </a:r>
                    </a:p>
                    <a:p>
                      <a:pPr algn="ctr"/>
                      <a:r>
                        <a:rPr lang="en-US" dirty="0"/>
                        <a:t>13%Ni,12%Mo,</a:t>
                      </a:r>
                      <a:endParaRPr lang="ru-RU" dirty="0"/>
                    </a:p>
                    <a:p>
                      <a:pPr algn="ctr"/>
                      <a:r>
                        <a:rPr lang="en-US" dirty="0"/>
                        <a:t>10%Co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Старен. по м. </a:t>
                      </a:r>
                      <a:r>
                        <a:rPr lang="ru-RU" dirty="0" err="1"/>
                        <a:t>механ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51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0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AA5BAD-7EC1-441B-98F3-CCE35DC7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544" y="2170295"/>
            <a:ext cx="6715125" cy="310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A339E-74EE-4476-B2D2-34E8AE10D67D}"/>
              </a:ext>
            </a:extLst>
          </p:cNvPr>
          <p:cNvSpPr txBox="1"/>
          <p:nvPr/>
        </p:nvSpPr>
        <p:spPr>
          <a:xfrm>
            <a:off x="2329948" y="1246965"/>
            <a:ext cx="468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Внешний вид и структура переходного слоя микропроводов из сплава системы </a:t>
            </a:r>
            <a:r>
              <a:rPr lang="en-US" dirty="0"/>
              <a:t>Ni-Cr-Si-B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120E9-1FB0-49AC-89CC-7DA09F7DF20F}"/>
              </a:ext>
            </a:extLst>
          </p:cNvPr>
          <p:cNvSpPr txBox="1"/>
          <p:nvPr/>
        </p:nvSpPr>
        <p:spPr>
          <a:xfrm>
            <a:off x="5729252" y="5445224"/>
            <a:ext cx="2562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</a:t>
            </a:r>
            <a:r>
              <a:rPr lang="ru-RU" dirty="0" err="1"/>
              <a:t>стеклоизоляция</a:t>
            </a:r>
            <a:endParaRPr lang="ru-RU" dirty="0"/>
          </a:p>
          <a:p>
            <a:r>
              <a:rPr lang="ru-RU" dirty="0"/>
              <a:t>2 – переходный слой</a:t>
            </a:r>
          </a:p>
          <a:p>
            <a:r>
              <a:rPr lang="ru-RU" dirty="0"/>
              <a:t>3 – металлическая жила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9E77E-D042-4B4C-860E-1047A0527851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353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C51A5-0389-4C07-B2C4-C8F7AAC55A4D}"/>
              </a:ext>
            </a:extLst>
          </p:cNvPr>
          <p:cNvSpPr txBox="1"/>
          <p:nvPr/>
        </p:nvSpPr>
        <p:spPr>
          <a:xfrm>
            <a:off x="2248675" y="1000377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Микропровода из высокопрочных сплавов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163888-A63A-481E-8C85-FD6D63C5B845}"/>
              </a:ext>
            </a:extLst>
          </p:cNvPr>
          <p:cNvSpPr/>
          <p:nvPr/>
        </p:nvSpPr>
        <p:spPr>
          <a:xfrm>
            <a:off x="2159000" y="1628909"/>
            <a:ext cx="66247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1: 10%Сг; 10, 20, 25, 30 и 35%Мо;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2: 20%Сг; 10, 20, 25, 30 и 35%Мо;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3: 30%Сг; 10, 20, 25, 30 и 35%Мо;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4: 40%Сг; 10, 20, 25, 30 и 35%Мо.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EA1983-E450-47DC-AA9B-39C4CF969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4280574" y="3892978"/>
            <a:ext cx="4752385" cy="2672566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2DBB5-B0A8-4018-BDCB-F7A42879BFB9}"/>
              </a:ext>
            </a:extLst>
          </p:cNvPr>
          <p:cNvSpPr txBox="1"/>
          <p:nvPr/>
        </p:nvSpPr>
        <p:spPr>
          <a:xfrm>
            <a:off x="5364088" y="6546842"/>
            <a:ext cx="392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Вопросы материаловедения. - 2016. -№ 4(88)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538064-61C2-4B7D-B991-BD0788AB8CC0}"/>
              </a:ext>
            </a:extLst>
          </p:cNvPr>
          <p:cNvSpPr/>
          <p:nvPr/>
        </p:nvSpPr>
        <p:spPr>
          <a:xfrm>
            <a:off x="1835696" y="3789040"/>
            <a:ext cx="2579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50000"/>
              </a:lnSpc>
            </a:pPr>
            <a:r>
              <a:rPr lang="ru-RU" sz="1600" dirty="0"/>
              <a:t>Влияние состава опытных сплавов </a:t>
            </a:r>
            <a:r>
              <a:rPr lang="ru-RU" sz="1600" dirty="0" err="1"/>
              <a:t>Ni-Cr-Mo</a:t>
            </a:r>
            <a:r>
              <a:rPr lang="ru-RU" sz="1600" dirty="0"/>
              <a:t> на прочность микропроводов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91526-666D-4817-B072-59D7297EA0C5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15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126033" y="1366164"/>
            <a:ext cx="708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Структурные критерии при получении аморфных</a:t>
            </a:r>
          </a:p>
          <a:p>
            <a:pPr algn="ctr"/>
            <a:r>
              <a:rPr lang="ru-RU" b="1" dirty="0"/>
              <a:t> металлических сплавов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0077DD-4953-4D31-9342-B1E70F690501}"/>
              </a:ext>
            </a:extLst>
          </p:cNvPr>
          <p:cNvSpPr txBox="1"/>
          <p:nvPr/>
        </p:nvSpPr>
        <p:spPr>
          <a:xfrm>
            <a:off x="1979712" y="2708920"/>
            <a:ext cx="694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получения металлических систем в аморфном состоянии необходимо, чтобы:</a:t>
            </a:r>
          </a:p>
          <a:p>
            <a:endParaRPr lang="ru-RU" dirty="0"/>
          </a:p>
          <a:p>
            <a:r>
              <a:rPr lang="ru-RU" dirty="0"/>
              <a:t>1). Система обладала так называемой стеклообразующей способностью (структурный критерий)</a:t>
            </a:r>
          </a:p>
          <a:p>
            <a:endParaRPr lang="ru-RU" dirty="0"/>
          </a:p>
          <a:p>
            <a:r>
              <a:rPr lang="ru-RU" dirty="0"/>
              <a:t>2). Скорость охлаждения должна быть настолько большой, чтобы тепловые процессы при затвердевании не приводили к образованию кристаллической фазы (кинетический критерий)</a:t>
            </a:r>
          </a:p>
        </p:txBody>
      </p:sp>
    </p:spTree>
    <p:extLst>
      <p:ext uri="{BB962C8B-B14F-4D97-AF65-F5344CB8AC3E}">
        <p14:creationId xmlns:p14="http://schemas.microsoft.com/office/powerpoint/2010/main" val="159352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71E1EC-D70D-4D60-B985-F72C65B1F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437" y="3448394"/>
            <a:ext cx="3816424" cy="3016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EF4B6-0AF9-497E-A563-D9077426E23D}"/>
              </a:ext>
            </a:extLst>
          </p:cNvPr>
          <p:cNvSpPr txBox="1"/>
          <p:nvPr/>
        </p:nvSpPr>
        <p:spPr>
          <a:xfrm>
            <a:off x="1907704" y="1654837"/>
            <a:ext cx="67494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Сплав 2%</a:t>
            </a:r>
            <a:r>
              <a:rPr lang="en-US" dirty="0"/>
              <a:t>Cr; 61%Mo; 37%Ni. </a:t>
            </a:r>
            <a:r>
              <a:rPr lang="ru-RU" dirty="0"/>
              <a:t>Литое состояние.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В центре крестов – </a:t>
            </a:r>
            <a:r>
              <a:rPr lang="el-GR" dirty="0"/>
              <a:t>α</a:t>
            </a:r>
            <a:r>
              <a:rPr lang="ru-RU" dirty="0"/>
              <a:t>-</a:t>
            </a:r>
            <a:r>
              <a:rPr lang="en-US" dirty="0"/>
              <a:t>Mo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окруженный </a:t>
            </a:r>
            <a:r>
              <a:rPr lang="en-US" dirty="0"/>
              <a:t>P-</a:t>
            </a:r>
            <a:r>
              <a:rPr lang="ru-RU" dirty="0"/>
              <a:t>фазой</a:t>
            </a:r>
            <a:r>
              <a:rPr lang="en-US" dirty="0"/>
              <a:t> (Cr</a:t>
            </a:r>
            <a:r>
              <a:rPr lang="en-US" baseline="-25000" dirty="0"/>
              <a:t>18</a:t>
            </a:r>
            <a:r>
              <a:rPr lang="en-US" dirty="0"/>
              <a:t>-Mo</a:t>
            </a:r>
            <a:r>
              <a:rPr lang="en-US" baseline="-25000" dirty="0"/>
              <a:t>42</a:t>
            </a:r>
            <a:r>
              <a:rPr lang="en-US" dirty="0"/>
              <a:t>-Ni</a:t>
            </a:r>
            <a:r>
              <a:rPr lang="en-US" baseline="-25000" dirty="0"/>
              <a:t>40</a:t>
            </a:r>
            <a:r>
              <a:rPr lang="en-US" dirty="0"/>
              <a:t>)</a:t>
            </a:r>
            <a:r>
              <a:rPr lang="ru-RU" dirty="0"/>
              <a:t>, которая в свою очередь окружена </a:t>
            </a:r>
            <a:r>
              <a:rPr lang="el-GR" dirty="0"/>
              <a:t>δ</a:t>
            </a:r>
            <a:r>
              <a:rPr lang="ru-RU" dirty="0"/>
              <a:t>-фазой</a:t>
            </a:r>
            <a:r>
              <a:rPr lang="en-US" dirty="0"/>
              <a:t> (Ni-Mo)</a:t>
            </a:r>
            <a:r>
              <a:rPr lang="ru-RU" dirty="0"/>
              <a:t>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Матрица – эвтектика, состоящая из </a:t>
            </a:r>
            <a:r>
              <a:rPr lang="el-GR" dirty="0"/>
              <a:t>δ</a:t>
            </a:r>
            <a:r>
              <a:rPr lang="ru-RU" dirty="0"/>
              <a:t>-фазы и </a:t>
            </a:r>
            <a:r>
              <a:rPr lang="el-GR" dirty="0"/>
              <a:t>γ</a:t>
            </a:r>
            <a:r>
              <a:rPr lang="ru-RU" dirty="0"/>
              <a:t>-</a:t>
            </a:r>
            <a:r>
              <a:rPr lang="en-US" dirty="0"/>
              <a:t>Ni.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CBDE0-9AD0-45A7-A967-75791BEC103F}"/>
              </a:ext>
            </a:extLst>
          </p:cNvPr>
          <p:cNvSpPr txBox="1"/>
          <p:nvPr/>
        </p:nvSpPr>
        <p:spPr>
          <a:xfrm>
            <a:off x="2248675" y="1000377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Фазы в сплаве </a:t>
            </a:r>
            <a:r>
              <a:rPr lang="en-US" dirty="0"/>
              <a:t>Ni-Cr-Mo</a:t>
            </a:r>
            <a:r>
              <a:rPr lang="ru-RU" dirty="0"/>
              <a:t> (увеличение х750)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4B323-C581-4095-BFA3-A142BF45DC96}"/>
              </a:ext>
            </a:extLst>
          </p:cNvPr>
          <p:cNvSpPr txBox="1"/>
          <p:nvPr/>
        </p:nvSpPr>
        <p:spPr>
          <a:xfrm>
            <a:off x="4910792" y="6581001"/>
            <a:ext cx="4361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</a:t>
            </a:r>
            <a:r>
              <a:rPr lang="en-US" sz="1200" dirty="0"/>
              <a:t> Bloom D. S., Grant N. J. </a:t>
            </a:r>
            <a:r>
              <a:rPr lang="ru-RU" sz="1200" dirty="0"/>
              <a:t>// </a:t>
            </a:r>
            <a:r>
              <a:rPr lang="en-US" sz="1200" dirty="0"/>
              <a:t>J. Metals. – 1954. – V. 6, N 2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C3BC0-3B11-44F3-AF1B-A96AB5274FA8}"/>
              </a:ext>
            </a:extLst>
          </p:cNvPr>
          <p:cNvSpPr txBox="1"/>
          <p:nvPr/>
        </p:nvSpPr>
        <p:spPr>
          <a:xfrm>
            <a:off x="580906" y="63621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1839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A0559-C2CA-4CF8-95BB-0B90480395F0}"/>
              </a:ext>
            </a:extLst>
          </p:cNvPr>
          <p:cNvSpPr txBox="1"/>
          <p:nvPr/>
        </p:nvSpPr>
        <p:spPr>
          <a:xfrm>
            <a:off x="2248675" y="1000377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Микропровода из высокопрочных сплавов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EEDBDD-6513-4736-B147-EEBCCEE0CB73}"/>
              </a:ext>
            </a:extLst>
          </p:cNvPr>
          <p:cNvSpPr/>
          <p:nvPr/>
        </p:nvSpPr>
        <p:spPr>
          <a:xfrm>
            <a:off x="6012160" y="5085287"/>
            <a:ext cx="3059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Временное сопротивление разрыву литых микропроводов из сплава</a:t>
            </a: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-B-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Zr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(Р - разрывное усилие)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D8784-0A4B-4B63-A6D8-E14A640B7E2E}"/>
              </a:ext>
            </a:extLst>
          </p:cNvPr>
          <p:cNvSpPr txBox="1"/>
          <p:nvPr/>
        </p:nvSpPr>
        <p:spPr>
          <a:xfrm>
            <a:off x="1911983" y="1666286"/>
            <a:ext cx="544469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Период решетки:</a:t>
            </a:r>
          </a:p>
          <a:p>
            <a:pPr>
              <a:lnSpc>
                <a:spcPct val="150000"/>
              </a:lnSpc>
            </a:pPr>
            <a:r>
              <a:rPr lang="ru-RU" dirty="0"/>
              <a:t>Сплав серии 1 – 3,59 Å</a:t>
            </a:r>
          </a:p>
          <a:p>
            <a:r>
              <a:rPr lang="ru-RU" dirty="0"/>
              <a:t>Чистый </a:t>
            </a:r>
            <a:r>
              <a:rPr lang="en-US" i="1" dirty="0"/>
              <a:t>Ni</a:t>
            </a:r>
            <a:r>
              <a:rPr lang="en-US" dirty="0"/>
              <a:t> (</a:t>
            </a:r>
            <a:r>
              <a:rPr lang="ru-RU" dirty="0"/>
              <a:t>ГЦК</a:t>
            </a:r>
            <a:r>
              <a:rPr lang="en-US" dirty="0"/>
              <a:t>)</a:t>
            </a:r>
            <a:r>
              <a:rPr lang="ru-RU" dirty="0"/>
              <a:t> – 3,5169 Å</a:t>
            </a:r>
          </a:p>
          <a:p>
            <a:endParaRPr lang="ru-RU" dirty="0"/>
          </a:p>
          <a:p>
            <a:r>
              <a:rPr lang="ru-RU" dirty="0"/>
              <a:t>Оптимальный сплав:</a:t>
            </a:r>
          </a:p>
          <a:p>
            <a:r>
              <a:rPr lang="fr-FR" dirty="0"/>
              <a:t>20%Сr, 35%Мо, 1,5%Si, 0,3%B, 0,3%Zr</a:t>
            </a:r>
            <a:r>
              <a:rPr lang="ru-RU" dirty="0"/>
              <a:t>,</a:t>
            </a:r>
            <a:r>
              <a:rPr lang="fr-FR" dirty="0"/>
              <a:t> 0,6%Ce</a:t>
            </a:r>
            <a:r>
              <a:rPr lang="ru-RU" dirty="0"/>
              <a:t>, </a:t>
            </a:r>
            <a:r>
              <a:rPr lang="en-US" dirty="0"/>
              <a:t>Ni – </a:t>
            </a:r>
            <a:r>
              <a:rPr lang="ru-RU" dirty="0"/>
              <a:t>ост.</a:t>
            </a:r>
          </a:p>
          <a:p>
            <a:r>
              <a:rPr lang="ru-RU" dirty="0" err="1"/>
              <a:t>σ</a:t>
            </a:r>
            <a:r>
              <a:rPr lang="ru-RU" baseline="-25000" dirty="0" err="1"/>
              <a:t>в</a:t>
            </a:r>
            <a:r>
              <a:rPr lang="ru-RU" baseline="-25000" dirty="0"/>
              <a:t> </a:t>
            </a:r>
            <a:r>
              <a:rPr lang="ru-RU" dirty="0"/>
              <a:t>= 4500 МПа; δ = 1,0-2,4%.</a:t>
            </a:r>
            <a:r>
              <a:rPr lang="fr-FR" dirty="0"/>
              <a:t>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ED4041-CBCF-4057-A515-E66630E5B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601774" y="4049228"/>
            <a:ext cx="4439314" cy="2474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C3002-4B99-41FE-9ACB-0DEFA443C462}"/>
              </a:ext>
            </a:extLst>
          </p:cNvPr>
          <p:cNvSpPr txBox="1"/>
          <p:nvPr/>
        </p:nvSpPr>
        <p:spPr>
          <a:xfrm>
            <a:off x="5364088" y="6546842"/>
            <a:ext cx="392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Вопросы материаловедения. - 2016. -№ 4(88)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1DBC5-8096-487D-965E-71977DE7765C}"/>
              </a:ext>
            </a:extLst>
          </p:cNvPr>
          <p:cNvSpPr txBox="1"/>
          <p:nvPr/>
        </p:nvSpPr>
        <p:spPr>
          <a:xfrm>
            <a:off x="580906" y="63621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3708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772816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Выпускная квалификационная работа</a:t>
            </a:r>
          </a:p>
          <a:p>
            <a:pPr algn="ctr"/>
            <a:r>
              <a:rPr lang="ru-RU" sz="2800" dirty="0"/>
              <a:t>Тема:</a:t>
            </a:r>
          </a:p>
          <a:p>
            <a:pPr algn="ctr"/>
            <a:r>
              <a:rPr lang="ru-RU" sz="2800" dirty="0"/>
              <a:t>Высокопрочные литые микропровода в стеклянной изоляции из сплавов </a:t>
            </a:r>
          </a:p>
          <a:p>
            <a:pPr algn="ctr"/>
            <a:r>
              <a:rPr lang="ru-RU" sz="2800" dirty="0"/>
              <a:t>системы </a:t>
            </a:r>
            <a:r>
              <a:rPr lang="ru-RU" sz="2800" dirty="0" err="1"/>
              <a:t>Ni-Cr-Mo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725144"/>
            <a:ext cx="514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1044000"/>
            <a:r>
              <a:rPr lang="ru-RU" dirty="0"/>
              <a:t>Студент: Сидоров Н.А.</a:t>
            </a:r>
          </a:p>
          <a:p>
            <a:r>
              <a:rPr lang="ru-RU" dirty="0"/>
              <a:t>Научный руководитель: </a:t>
            </a:r>
            <a:r>
              <a:rPr lang="ru-RU" dirty="0" err="1"/>
              <a:t>Гюлиханданов</a:t>
            </a:r>
            <a:r>
              <a:rPr lang="ru-RU" dirty="0"/>
              <a:t> Е.Л.</a:t>
            </a:r>
          </a:p>
          <a:p>
            <a:r>
              <a:rPr lang="ru-RU" dirty="0"/>
              <a:t>   Научный консультант: </a:t>
            </a:r>
            <a:r>
              <a:rPr lang="ru-RU" dirty="0" err="1"/>
              <a:t>Фармаковский</a:t>
            </a:r>
            <a:r>
              <a:rPr lang="ru-RU" dirty="0"/>
              <a:t> Б.В.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6396335"/>
            <a:ext cx="127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Санкт-Петербург</a:t>
            </a:r>
          </a:p>
          <a:p>
            <a:pPr algn="ctr"/>
            <a:r>
              <a:rPr lang="ru-RU" sz="1200" dirty="0"/>
              <a:t>2017г.</a:t>
            </a:r>
          </a:p>
        </p:txBody>
      </p:sp>
    </p:spTree>
    <p:extLst>
      <p:ext uri="{BB962C8B-B14F-4D97-AF65-F5344CB8AC3E}">
        <p14:creationId xmlns:p14="http://schemas.microsoft.com/office/powerpoint/2010/main" val="2256981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58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396227" y="1366164"/>
            <a:ext cx="70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Критерии хорошей стеклообразующей способности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B8B72-2053-4739-A77C-A7B6C3ECD222}"/>
              </a:ext>
            </a:extLst>
          </p:cNvPr>
          <p:cNvSpPr txBox="1"/>
          <p:nvPr/>
        </p:nvSpPr>
        <p:spPr>
          <a:xfrm>
            <a:off x="1763688" y="2564904"/>
            <a:ext cx="716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Размерное несоответствие (несоответствие радиусов примерно 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Критерий ближнего порядка (ХБП – «химический» ближний порядок)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*Энтальпия образования пор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Критерий свободного объема (плотность кристалла ≈ плотность жидкости)</a:t>
            </a:r>
          </a:p>
        </p:txBody>
      </p:sp>
    </p:spTree>
    <p:extLst>
      <p:ext uri="{BB962C8B-B14F-4D97-AF65-F5344CB8AC3E}">
        <p14:creationId xmlns:p14="http://schemas.microsoft.com/office/powerpoint/2010/main" val="328225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555397" y="1391208"/>
            <a:ext cx="70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Методы получения аморфных металлических сплавов</a:t>
            </a:r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B8B72-2053-4739-A77C-A7B6C3ECD222}"/>
              </a:ext>
            </a:extLst>
          </p:cNvPr>
          <p:cNvSpPr txBox="1"/>
          <p:nvPr/>
        </p:nvSpPr>
        <p:spPr>
          <a:xfrm>
            <a:off x="1763688" y="2564904"/>
            <a:ext cx="716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соответствии с агрегатным состоянием исходного материала методы получения АМС делятся на три группы:</a:t>
            </a:r>
          </a:p>
          <a:p>
            <a:endParaRPr lang="ru-RU" dirty="0"/>
          </a:p>
          <a:p>
            <a:r>
              <a:rPr lang="ru-RU" dirty="0"/>
              <a:t>1). Получение АМС из газовой (паровой) фазы</a:t>
            </a:r>
          </a:p>
          <a:p>
            <a:r>
              <a:rPr lang="ru-RU" i="1" dirty="0"/>
              <a:t>Вакуумное напыление, катодное, ионное, магнетронное распыление, химическое осаждение пара и др.</a:t>
            </a:r>
          </a:p>
          <a:p>
            <a:r>
              <a:rPr lang="ru-RU" dirty="0"/>
              <a:t>2). Получение АМС закалкой из жидкого состояния</a:t>
            </a:r>
          </a:p>
          <a:p>
            <a:r>
              <a:rPr lang="ru-RU" dirty="0"/>
              <a:t>3). Получение АМС обработкой твердого материала</a:t>
            </a:r>
          </a:p>
          <a:p>
            <a:r>
              <a:rPr lang="ru-RU" dirty="0"/>
              <a:t>4). Получение АМС методами электролитического и химического осаждения</a:t>
            </a:r>
          </a:p>
        </p:txBody>
      </p:sp>
    </p:spTree>
    <p:extLst>
      <p:ext uri="{BB962C8B-B14F-4D97-AF65-F5344CB8AC3E}">
        <p14:creationId xmlns:p14="http://schemas.microsoft.com/office/powerpoint/2010/main" val="15877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 </a:t>
            </a:r>
            <a:r>
              <a:rPr lang="ru-RU" b="1" dirty="0" err="1"/>
              <a:t>выстреливания</a:t>
            </a:r>
            <a:r>
              <a:rPr lang="ru-RU" b="1" dirty="0"/>
              <a:t> капли расплава на теплопроводящую подложку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C272DD-F0E6-4D31-B94C-53441463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192093"/>
            <a:ext cx="4183889" cy="388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7FA71-716A-44CB-BD01-7E09144D5246}"/>
              </a:ext>
            </a:extLst>
          </p:cNvPr>
          <p:cNvSpPr txBox="1"/>
          <p:nvPr/>
        </p:nvSpPr>
        <p:spPr>
          <a:xfrm>
            <a:off x="5875569" y="2348880"/>
            <a:ext cx="304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1-навеска материала, </a:t>
            </a:r>
          </a:p>
          <a:p>
            <a:r>
              <a:rPr lang="ru-RU" dirty="0"/>
              <a:t>2-отверстие </a:t>
            </a:r>
            <a:r>
              <a:rPr lang="ru-RU" dirty="0" err="1"/>
              <a:t>тигеля</a:t>
            </a:r>
            <a:r>
              <a:rPr lang="ru-RU" dirty="0"/>
              <a:t>, </a:t>
            </a:r>
          </a:p>
          <a:p>
            <a:r>
              <a:rPr lang="ru-RU" dirty="0"/>
              <a:t>3-нагреватель, </a:t>
            </a:r>
          </a:p>
          <a:p>
            <a:r>
              <a:rPr lang="ru-RU" dirty="0"/>
              <a:t>4-касера под давлением, </a:t>
            </a:r>
          </a:p>
          <a:p>
            <a:r>
              <a:rPr lang="ru-RU" dirty="0"/>
              <a:t>5-мембрана, </a:t>
            </a:r>
          </a:p>
          <a:p>
            <a:r>
              <a:rPr lang="ru-RU" dirty="0"/>
              <a:t>6-холодильник</a:t>
            </a:r>
          </a:p>
        </p:txBody>
      </p:sp>
    </p:spTree>
    <p:extLst>
      <p:ext uri="{BB962C8B-B14F-4D97-AF65-F5344CB8AC3E}">
        <p14:creationId xmlns:p14="http://schemas.microsoft.com/office/powerpoint/2010/main" val="28718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 молота и наковальни («схлопывания»)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7FA71-716A-44CB-BD01-7E09144D5246}"/>
              </a:ext>
            </a:extLst>
          </p:cNvPr>
          <p:cNvSpPr txBox="1"/>
          <p:nvPr/>
        </p:nvSpPr>
        <p:spPr>
          <a:xfrm>
            <a:off x="6555145" y="2348879"/>
            <a:ext cx="2588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1-плавильная печь,</a:t>
            </a:r>
          </a:p>
          <a:p>
            <a:r>
              <a:rPr lang="ru-RU" dirty="0"/>
              <a:t>2-медные пластины,</a:t>
            </a:r>
          </a:p>
          <a:p>
            <a:r>
              <a:rPr lang="ru-RU" dirty="0"/>
              <a:t>3-контактное устройство,</a:t>
            </a:r>
          </a:p>
          <a:p>
            <a:r>
              <a:rPr lang="ru-RU" dirty="0"/>
              <a:t>4-магнитный пускатель,</a:t>
            </a:r>
          </a:p>
          <a:p>
            <a:r>
              <a:rPr lang="ru-RU" dirty="0"/>
              <a:t>5-сердечник,</a:t>
            </a:r>
          </a:p>
          <a:p>
            <a:r>
              <a:rPr lang="ru-RU" dirty="0"/>
              <a:t>6-гибкие тяги,</a:t>
            </a:r>
          </a:p>
          <a:p>
            <a:r>
              <a:rPr lang="ru-RU" dirty="0"/>
              <a:t>7-пружины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CBD274-80AC-410B-83F0-FBB9FEC82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424" y="2737399"/>
            <a:ext cx="5075721" cy="32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Спиннингование</a:t>
            </a:r>
            <a:r>
              <a:rPr lang="ru-RU" b="1" dirty="0"/>
              <a:t> расплава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7FA71-716A-44CB-BD01-7E09144D5246}"/>
              </a:ext>
            </a:extLst>
          </p:cNvPr>
          <p:cNvSpPr txBox="1"/>
          <p:nvPr/>
        </p:nvSpPr>
        <p:spPr>
          <a:xfrm>
            <a:off x="6516216" y="2274839"/>
            <a:ext cx="240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1-тигель с расплавом,</a:t>
            </a:r>
          </a:p>
          <a:p>
            <a:r>
              <a:rPr lang="ru-RU" dirty="0"/>
              <a:t>2-нагреватель,</a:t>
            </a:r>
          </a:p>
          <a:p>
            <a:r>
              <a:rPr lang="ru-RU" dirty="0"/>
              <a:t>3-диск-холодильник,</a:t>
            </a:r>
          </a:p>
          <a:p>
            <a:r>
              <a:rPr lang="ru-RU" dirty="0"/>
              <a:t>4-получаемая лента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269545-3C48-4283-B169-B24A92E46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575" y="2598532"/>
            <a:ext cx="4985245" cy="34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8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Типичная кривая охлаждения при закалке </a:t>
            </a:r>
          </a:p>
          <a:p>
            <a:pPr algn="ctr"/>
            <a:r>
              <a:rPr lang="ru-RU" b="1" dirty="0"/>
              <a:t>из жидкого состояния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7FA71-716A-44CB-BD01-7E09144D5246}"/>
              </a:ext>
            </a:extLst>
          </p:cNvPr>
          <p:cNvSpPr txBox="1"/>
          <p:nvPr/>
        </p:nvSpPr>
        <p:spPr>
          <a:xfrm>
            <a:off x="6516216" y="3020758"/>
            <a:ext cx="2407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Тб – температура достигнутого переохлаждения,</a:t>
            </a:r>
          </a:p>
          <a:p>
            <a:endParaRPr lang="ru-RU" dirty="0"/>
          </a:p>
          <a:p>
            <a:r>
              <a:rPr lang="ru-RU" dirty="0"/>
              <a:t>Тс – температура стеклования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718F52-60E3-4DCD-B92B-199129901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798" y="2780928"/>
            <a:ext cx="4881418" cy="34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3D965-8C0D-4B3E-9A8C-71A3B216B406}"/>
              </a:ext>
            </a:extLst>
          </p:cNvPr>
          <p:cNvSpPr txBox="1"/>
          <p:nvPr/>
        </p:nvSpPr>
        <p:spPr>
          <a:xfrm>
            <a:off x="1691680" y="1398203"/>
            <a:ext cx="708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Получение металлических стекол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44603-5160-4E12-9DAF-A95A6F92020B}"/>
              </a:ext>
            </a:extLst>
          </p:cNvPr>
          <p:cNvSpPr txBox="1"/>
          <p:nvPr/>
        </p:nvSpPr>
        <p:spPr>
          <a:xfrm>
            <a:off x="1907704" y="2204864"/>
            <a:ext cx="71287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Чистые элементы:</a:t>
            </a:r>
          </a:p>
          <a:p>
            <a:r>
              <a:rPr lang="ru-RU" dirty="0"/>
              <a:t>Полуметаллы: </a:t>
            </a:r>
            <a:r>
              <a:rPr lang="en-US" dirty="0"/>
              <a:t>Ge, Si, </a:t>
            </a:r>
            <a:r>
              <a:rPr lang="en-US" dirty="0" err="1"/>
              <a:t>Te</a:t>
            </a:r>
            <a:r>
              <a:rPr lang="en-US" dirty="0"/>
              <a:t>, Bi, Sb, Ga, As</a:t>
            </a:r>
          </a:p>
          <a:p>
            <a:r>
              <a:rPr lang="ru-RU" dirty="0"/>
              <a:t>Металлы: </a:t>
            </a:r>
            <a:r>
              <a:rPr lang="en-US" dirty="0"/>
              <a:t>Al, V, Cr, Fe, Ni, </a:t>
            </a:r>
            <a:r>
              <a:rPr lang="en-US" dirty="0" err="1"/>
              <a:t>Pd</a:t>
            </a:r>
            <a:r>
              <a:rPr lang="en-US" dirty="0"/>
              <a:t>, </a:t>
            </a:r>
            <a:r>
              <a:rPr lang="en-US" dirty="0" err="1"/>
              <a:t>Zr</a:t>
            </a:r>
            <a:r>
              <a:rPr lang="en-US" dirty="0"/>
              <a:t>, </a:t>
            </a:r>
            <a:r>
              <a:rPr lang="en-US" dirty="0" err="1"/>
              <a:t>Hf</a:t>
            </a:r>
            <a:r>
              <a:rPr lang="en-US" dirty="0"/>
              <a:t>, Re, </a:t>
            </a:r>
            <a:r>
              <a:rPr lang="en-US" dirty="0" err="1"/>
              <a:t>Nb</a:t>
            </a:r>
            <a:r>
              <a:rPr lang="en-US" dirty="0"/>
              <a:t>, Ta, W, Mo</a:t>
            </a:r>
          </a:p>
          <a:p>
            <a:endParaRPr lang="en-US" dirty="0"/>
          </a:p>
          <a:p>
            <a:r>
              <a:rPr lang="ru-RU" b="1" dirty="0"/>
              <a:t>Сплавы:</a:t>
            </a:r>
          </a:p>
          <a:p>
            <a:pPr marL="342900" indent="-342900">
              <a:buAutoNum type="arabicPeriod"/>
            </a:pPr>
            <a:r>
              <a:rPr lang="ru-RU" dirty="0"/>
              <a:t>Сплавы элементов первой (</a:t>
            </a:r>
            <a:r>
              <a:rPr lang="en-US" dirty="0"/>
              <a:t>Ag, Au) </a:t>
            </a:r>
            <a:r>
              <a:rPr lang="ru-RU" dirty="0"/>
              <a:t>и восьмой </a:t>
            </a:r>
            <a:r>
              <a:rPr lang="en-US" dirty="0"/>
              <a:t>(</a:t>
            </a:r>
            <a:r>
              <a:rPr lang="en-US" dirty="0" err="1"/>
              <a:t>Pd</a:t>
            </a:r>
            <a:r>
              <a:rPr lang="en-US" dirty="0"/>
              <a:t>, Pt, Rh, Fe, Ni, Co) </a:t>
            </a:r>
            <a:r>
              <a:rPr lang="ru-RU" dirty="0"/>
              <a:t>групп с 20% полуметаллов (</a:t>
            </a:r>
            <a:r>
              <a:rPr lang="en-US" dirty="0"/>
              <a:t>Si, Ge, Sb, P, C)</a:t>
            </a:r>
          </a:p>
          <a:p>
            <a:pPr marL="342900" indent="-342900">
              <a:buAutoNum type="arabicPeriod"/>
            </a:pPr>
            <a:r>
              <a:rPr lang="ru-RU" dirty="0"/>
              <a:t>Сплавы на основе РЗМ </a:t>
            </a:r>
            <a:r>
              <a:rPr lang="en-US" dirty="0"/>
              <a:t>(La, Ce, </a:t>
            </a:r>
            <a:r>
              <a:rPr lang="en-US" dirty="0" err="1"/>
              <a:t>Pr</a:t>
            </a:r>
            <a:r>
              <a:rPr lang="en-US" dirty="0"/>
              <a:t>, </a:t>
            </a:r>
            <a:r>
              <a:rPr lang="en-US" dirty="0" err="1"/>
              <a:t>Nd</a:t>
            </a:r>
            <a:r>
              <a:rPr lang="en-US" dirty="0"/>
              <a:t>, Y, </a:t>
            </a:r>
            <a:r>
              <a:rPr lang="en-US" dirty="0" err="1"/>
              <a:t>Gd</a:t>
            </a:r>
            <a:r>
              <a:rPr lang="en-US" dirty="0"/>
              <a:t>, Sm) </a:t>
            </a:r>
            <a:r>
              <a:rPr lang="ru-RU" dirty="0"/>
              <a:t>с металлами нормальной валентности </a:t>
            </a:r>
            <a:r>
              <a:rPr lang="en-US" dirty="0"/>
              <a:t>(Ag, Au, Cu, Al, Ga, In, Sn)</a:t>
            </a:r>
          </a:p>
          <a:p>
            <a:pPr marL="342900" indent="-342900">
              <a:buAutoNum type="arabicPeriod"/>
            </a:pPr>
            <a:r>
              <a:rPr lang="ru-RU" dirty="0"/>
              <a:t>Сплавы переходных металлов </a:t>
            </a:r>
            <a:r>
              <a:rPr lang="en-US" dirty="0"/>
              <a:t>(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Zr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, Ta) </a:t>
            </a:r>
            <a:r>
              <a:rPr lang="ru-RU" dirty="0"/>
              <a:t>с элементами </a:t>
            </a:r>
            <a:r>
              <a:rPr lang="en-US" dirty="0"/>
              <a:t>Cu, Fe, Co, Ni</a:t>
            </a:r>
          </a:p>
          <a:p>
            <a:pPr marL="342900" indent="-342900">
              <a:buAutoNum type="arabicPeriod"/>
            </a:pPr>
            <a:r>
              <a:rPr lang="ru-RU" dirty="0"/>
              <a:t>Сплавы на основе теллура с добавками </a:t>
            </a:r>
            <a:r>
              <a:rPr lang="en-US" dirty="0"/>
              <a:t>Ag, Ga, Cu, In, </a:t>
            </a:r>
            <a:r>
              <a:rPr lang="en-US" dirty="0" err="1"/>
              <a:t>Ti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Системы </a:t>
            </a:r>
            <a:r>
              <a:rPr lang="en-US" dirty="0" err="1"/>
              <a:t>Pb</a:t>
            </a:r>
            <a:r>
              <a:rPr lang="en-US" dirty="0"/>
              <a:t>-Sb, </a:t>
            </a:r>
            <a:r>
              <a:rPr lang="en-US" dirty="0" err="1"/>
              <a:t>Pb</a:t>
            </a:r>
            <a:r>
              <a:rPr lang="en-US" dirty="0"/>
              <a:t>-Si, </a:t>
            </a:r>
            <a:r>
              <a:rPr lang="en-US" dirty="0" err="1"/>
              <a:t>Pb</a:t>
            </a:r>
            <a:r>
              <a:rPr lang="en-US" dirty="0"/>
              <a:t>-Ag, </a:t>
            </a:r>
            <a:r>
              <a:rPr lang="en-US" dirty="0" err="1"/>
              <a:t>Pb</a:t>
            </a:r>
            <a:r>
              <a:rPr lang="en-US" dirty="0"/>
              <a:t>-Au, </a:t>
            </a:r>
            <a:r>
              <a:rPr lang="en-US" dirty="0" err="1"/>
              <a:t>Ti</a:t>
            </a:r>
            <a:r>
              <a:rPr lang="en-US" dirty="0"/>
              <a:t>-Au, Sn-Cu, Au-Sn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16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1450</Words>
  <Application>Microsoft Office PowerPoint</Application>
  <PresentationFormat>Экран (4:3)</PresentationFormat>
  <Paragraphs>348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Прочностные характеристики некоторых упрочняемых промышленных сплавов и микропроводов из них.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 Сидоров</dc:creator>
  <cp:lastModifiedBy>Никита Сидоров</cp:lastModifiedBy>
  <cp:revision>138</cp:revision>
  <dcterms:created xsi:type="dcterms:W3CDTF">2016-04-14T06:46:25Z</dcterms:created>
  <dcterms:modified xsi:type="dcterms:W3CDTF">2017-10-13T05:22:43Z</dcterms:modified>
</cp:coreProperties>
</file>