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8DC05C8-CF8E-4789-9C73-3095E33985B7}">
          <p14:sldIdLst>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75DF68-F4AF-4276-9FCE-8B322D5E0602}" type="datetimeFigureOut">
              <a:rPr lang="ru-RU" smtClean="0"/>
              <a:t>02.09.2015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A6F8C8-80BB-49EC-8F89-8E34C4FF0022}" type="slidenum">
              <a:rPr lang="ru-RU" smtClean="0"/>
              <a:t>‹#›</a:t>
            </a:fld>
            <a:endParaRPr lang="ru-RU"/>
          </a:p>
        </p:txBody>
      </p:sp>
    </p:spTree>
    <p:extLst>
      <p:ext uri="{BB962C8B-B14F-4D97-AF65-F5344CB8AC3E}">
        <p14:creationId xmlns:p14="http://schemas.microsoft.com/office/powerpoint/2010/main" val="3235544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BA955E6-86F2-489A-A929-D686F110F908}" type="slidenum">
              <a:rPr lang="ru-RU" altLang="ru-RU">
                <a:solidFill>
                  <a:prstClr val="black"/>
                </a:solidFill>
              </a:rPr>
              <a:pPr eaLnBrk="1" hangingPunct="1">
                <a:spcBef>
                  <a:spcPct val="0"/>
                </a:spcBef>
              </a:pPr>
              <a:t>1</a:t>
            </a:fld>
            <a:endParaRPr lang="ru-RU" altLang="ru-RU">
              <a:solidFill>
                <a:prstClr val="black"/>
              </a:solidFill>
            </a:endParaRPr>
          </a:p>
        </p:txBody>
      </p:sp>
      <p:sp>
        <p:nvSpPr>
          <p:cNvPr id="271363" name="Rectangle 2"/>
          <p:cNvSpPr>
            <a:spLocks noGrp="1" noRot="1" noChangeAspect="1" noChangeArrowheads="1" noTextEdit="1"/>
          </p:cNvSpPr>
          <p:nvPr>
            <p:ph type="sldImg"/>
          </p:nvPr>
        </p:nvSpPr>
        <p:spPr>
          <a:xfrm>
            <a:off x="1143000" y="685800"/>
            <a:ext cx="4572000" cy="3429000"/>
          </a:xfrm>
          <a:ln/>
        </p:spPr>
      </p:sp>
      <p:sp>
        <p:nvSpPr>
          <p:cNvPr id="271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37DDA41-A5AD-4BBF-9DA8-3F9C81F91E6E}" type="slidenum">
              <a:rPr lang="ru-RU" altLang="ru-RU">
                <a:solidFill>
                  <a:prstClr val="black"/>
                </a:solidFill>
              </a:rPr>
              <a:pPr eaLnBrk="1" hangingPunct="1">
                <a:spcBef>
                  <a:spcPct val="0"/>
                </a:spcBef>
              </a:pPr>
              <a:t>13</a:t>
            </a:fld>
            <a:endParaRPr lang="ru-RU" altLang="ru-RU">
              <a:solidFill>
                <a:prstClr val="black"/>
              </a:solidFill>
            </a:endParaRPr>
          </a:p>
        </p:txBody>
      </p:sp>
      <p:sp>
        <p:nvSpPr>
          <p:cNvPr id="280579" name="Rectangle 2"/>
          <p:cNvSpPr>
            <a:spLocks noGrp="1" noRot="1" noChangeAspect="1" noChangeArrowheads="1" noTextEdit="1"/>
          </p:cNvSpPr>
          <p:nvPr>
            <p:ph type="sldImg"/>
          </p:nvPr>
        </p:nvSpPr>
        <p:spPr>
          <a:xfrm>
            <a:off x="2143125" y="685800"/>
            <a:ext cx="2571750" cy="3429000"/>
          </a:xfrm>
          <a:ln/>
        </p:spPr>
      </p:sp>
      <p:sp>
        <p:nvSpPr>
          <p:cNvPr id="280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8F5950-4319-4B3E-91D3-01430294F1F2}" type="slidenum">
              <a:rPr lang="ru-RU" altLang="ru-RU">
                <a:solidFill>
                  <a:prstClr val="black"/>
                </a:solidFill>
              </a:rPr>
              <a:pPr eaLnBrk="1" hangingPunct="1">
                <a:spcBef>
                  <a:spcPct val="0"/>
                </a:spcBef>
              </a:pPr>
              <a:t>14</a:t>
            </a:fld>
            <a:endParaRPr lang="ru-RU" altLang="ru-RU">
              <a:solidFill>
                <a:prstClr val="black"/>
              </a:solidFill>
            </a:endParaRPr>
          </a:p>
        </p:txBody>
      </p:sp>
      <p:sp>
        <p:nvSpPr>
          <p:cNvPr id="281603" name="Rectangle 2"/>
          <p:cNvSpPr>
            <a:spLocks noGrp="1" noRot="1" noChangeAspect="1" noChangeArrowheads="1" noTextEdit="1"/>
          </p:cNvSpPr>
          <p:nvPr>
            <p:ph type="sldImg"/>
          </p:nvPr>
        </p:nvSpPr>
        <p:spPr>
          <a:xfrm>
            <a:off x="2143125" y="685800"/>
            <a:ext cx="2571750" cy="3429000"/>
          </a:xfrm>
          <a:ln/>
        </p:spPr>
      </p:sp>
      <p:sp>
        <p:nvSpPr>
          <p:cNvPr id="281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964C5F7-04FC-49E0-AE98-7030FE0BFF4B}" type="slidenum">
              <a:rPr lang="ru-RU" altLang="ru-RU">
                <a:solidFill>
                  <a:prstClr val="black"/>
                </a:solidFill>
              </a:rPr>
              <a:pPr eaLnBrk="1" hangingPunct="1">
                <a:spcBef>
                  <a:spcPct val="0"/>
                </a:spcBef>
              </a:pPr>
              <a:t>15</a:t>
            </a:fld>
            <a:endParaRPr lang="ru-RU" altLang="ru-RU">
              <a:solidFill>
                <a:prstClr val="black"/>
              </a:solidFill>
            </a:endParaRPr>
          </a:p>
        </p:txBody>
      </p:sp>
      <p:sp>
        <p:nvSpPr>
          <p:cNvPr id="282627" name="Rectangle 2"/>
          <p:cNvSpPr>
            <a:spLocks noGrp="1" noRot="1" noChangeAspect="1" noChangeArrowheads="1" noTextEdit="1"/>
          </p:cNvSpPr>
          <p:nvPr>
            <p:ph type="sldImg"/>
          </p:nvPr>
        </p:nvSpPr>
        <p:spPr>
          <a:xfrm>
            <a:off x="2143125" y="685800"/>
            <a:ext cx="2571750" cy="3429000"/>
          </a:xfrm>
          <a:ln/>
        </p:spPr>
      </p:sp>
      <p:sp>
        <p:nvSpPr>
          <p:cNvPr id="282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1AAA524-7516-44E0-9C36-7B05A213B31B}" type="slidenum">
              <a:rPr lang="ru-RU" altLang="ru-RU">
                <a:solidFill>
                  <a:prstClr val="black"/>
                </a:solidFill>
              </a:rPr>
              <a:pPr eaLnBrk="1" hangingPunct="1">
                <a:spcBef>
                  <a:spcPct val="0"/>
                </a:spcBef>
              </a:pPr>
              <a:t>16</a:t>
            </a:fld>
            <a:endParaRPr lang="ru-RU" altLang="ru-RU">
              <a:solidFill>
                <a:prstClr val="black"/>
              </a:solidFill>
            </a:endParaRPr>
          </a:p>
        </p:txBody>
      </p:sp>
      <p:sp>
        <p:nvSpPr>
          <p:cNvPr id="283651" name="Rectangle 2"/>
          <p:cNvSpPr>
            <a:spLocks noGrp="1" noRot="1" noChangeAspect="1" noChangeArrowheads="1" noTextEdit="1"/>
          </p:cNvSpPr>
          <p:nvPr>
            <p:ph type="sldImg"/>
          </p:nvPr>
        </p:nvSpPr>
        <p:spPr>
          <a:xfrm>
            <a:off x="2143125" y="685800"/>
            <a:ext cx="2571750" cy="3429000"/>
          </a:xfrm>
          <a:ln/>
        </p:spPr>
      </p:sp>
      <p:sp>
        <p:nvSpPr>
          <p:cNvPr id="283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C152739-6814-4B09-9BF5-8A88108964DE}" type="slidenum">
              <a:rPr lang="ru-RU" altLang="ru-RU">
                <a:solidFill>
                  <a:prstClr val="black"/>
                </a:solidFill>
              </a:rPr>
              <a:pPr eaLnBrk="1" hangingPunct="1">
                <a:spcBef>
                  <a:spcPct val="0"/>
                </a:spcBef>
              </a:pPr>
              <a:t>17</a:t>
            </a:fld>
            <a:endParaRPr lang="ru-RU" altLang="ru-RU">
              <a:solidFill>
                <a:prstClr val="black"/>
              </a:solidFill>
            </a:endParaRPr>
          </a:p>
        </p:txBody>
      </p:sp>
      <p:sp>
        <p:nvSpPr>
          <p:cNvPr id="284675" name="Rectangle 2"/>
          <p:cNvSpPr>
            <a:spLocks noGrp="1" noRot="1" noChangeAspect="1" noChangeArrowheads="1" noTextEdit="1"/>
          </p:cNvSpPr>
          <p:nvPr>
            <p:ph type="sldImg"/>
          </p:nvPr>
        </p:nvSpPr>
        <p:spPr>
          <a:xfrm>
            <a:off x="2143125" y="685800"/>
            <a:ext cx="2571750" cy="3429000"/>
          </a:xfrm>
          <a:ln/>
        </p:spPr>
      </p:sp>
      <p:sp>
        <p:nvSpPr>
          <p:cNvPr id="284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94992C6-93C2-4B39-A9B6-85644CC2B684}" type="slidenum">
              <a:rPr lang="ru-RU" altLang="ru-RU">
                <a:solidFill>
                  <a:prstClr val="black"/>
                </a:solidFill>
              </a:rPr>
              <a:pPr eaLnBrk="1" hangingPunct="1">
                <a:spcBef>
                  <a:spcPct val="0"/>
                </a:spcBef>
              </a:pPr>
              <a:t>18</a:t>
            </a:fld>
            <a:endParaRPr lang="ru-RU" altLang="ru-RU">
              <a:solidFill>
                <a:prstClr val="black"/>
              </a:solidFill>
            </a:endParaRPr>
          </a:p>
        </p:txBody>
      </p:sp>
      <p:sp>
        <p:nvSpPr>
          <p:cNvPr id="285699" name="Rectangle 2"/>
          <p:cNvSpPr>
            <a:spLocks noGrp="1" noRot="1" noChangeAspect="1" noChangeArrowheads="1" noTextEdit="1"/>
          </p:cNvSpPr>
          <p:nvPr>
            <p:ph type="sldImg"/>
          </p:nvPr>
        </p:nvSpPr>
        <p:spPr>
          <a:xfrm>
            <a:off x="2143125" y="685800"/>
            <a:ext cx="2571750" cy="3429000"/>
          </a:xfrm>
          <a:ln/>
        </p:spPr>
      </p:sp>
      <p:sp>
        <p:nvSpPr>
          <p:cNvPr id="285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D24D6F9-EF3B-41B2-8B7A-4E743D4951DA}" type="slidenum">
              <a:rPr lang="ru-RU" altLang="ru-RU">
                <a:solidFill>
                  <a:prstClr val="black"/>
                </a:solidFill>
              </a:rPr>
              <a:pPr eaLnBrk="1" hangingPunct="1">
                <a:spcBef>
                  <a:spcPct val="0"/>
                </a:spcBef>
              </a:pPr>
              <a:t>19</a:t>
            </a:fld>
            <a:endParaRPr lang="ru-RU" altLang="ru-RU">
              <a:solidFill>
                <a:prstClr val="black"/>
              </a:solidFill>
            </a:endParaRPr>
          </a:p>
        </p:txBody>
      </p:sp>
      <p:sp>
        <p:nvSpPr>
          <p:cNvPr id="286723" name="Rectangle 2"/>
          <p:cNvSpPr>
            <a:spLocks noGrp="1" noRot="1" noChangeAspect="1" noChangeArrowheads="1" noTextEdit="1"/>
          </p:cNvSpPr>
          <p:nvPr>
            <p:ph type="sldImg"/>
          </p:nvPr>
        </p:nvSpPr>
        <p:spPr>
          <a:xfrm>
            <a:off x="2143125" y="685800"/>
            <a:ext cx="2571750" cy="3429000"/>
          </a:xfrm>
          <a:ln/>
        </p:spPr>
      </p:sp>
      <p:sp>
        <p:nvSpPr>
          <p:cNvPr id="286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BB87DAB-23D1-40D7-AD84-B7A83D6BBFCE}" type="slidenum">
              <a:rPr lang="ru-RU" altLang="ru-RU">
                <a:solidFill>
                  <a:prstClr val="black"/>
                </a:solidFill>
              </a:rPr>
              <a:pPr eaLnBrk="1" hangingPunct="1">
                <a:spcBef>
                  <a:spcPct val="0"/>
                </a:spcBef>
              </a:pPr>
              <a:t>20</a:t>
            </a:fld>
            <a:endParaRPr lang="ru-RU" altLang="ru-RU">
              <a:solidFill>
                <a:prstClr val="black"/>
              </a:solidFill>
            </a:endParaRPr>
          </a:p>
        </p:txBody>
      </p:sp>
      <p:sp>
        <p:nvSpPr>
          <p:cNvPr id="287747" name="Rectangle 2"/>
          <p:cNvSpPr>
            <a:spLocks noGrp="1" noRot="1" noChangeAspect="1" noChangeArrowheads="1" noTextEdit="1"/>
          </p:cNvSpPr>
          <p:nvPr>
            <p:ph type="sldImg"/>
          </p:nvPr>
        </p:nvSpPr>
        <p:spPr>
          <a:xfrm>
            <a:off x="2143125" y="685800"/>
            <a:ext cx="2571750" cy="3429000"/>
          </a:xfrm>
          <a:ln/>
        </p:spPr>
      </p:sp>
      <p:sp>
        <p:nvSpPr>
          <p:cNvPr id="287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B9C7154-D4FF-4673-9A51-FAAD677C4B7A}" type="slidenum">
              <a:rPr lang="ru-RU" altLang="ru-RU">
                <a:solidFill>
                  <a:prstClr val="black"/>
                </a:solidFill>
              </a:rPr>
              <a:pPr eaLnBrk="1" hangingPunct="1">
                <a:spcBef>
                  <a:spcPct val="0"/>
                </a:spcBef>
              </a:pPr>
              <a:t>21</a:t>
            </a:fld>
            <a:endParaRPr lang="ru-RU" altLang="ru-RU">
              <a:solidFill>
                <a:prstClr val="black"/>
              </a:solidFill>
            </a:endParaRPr>
          </a:p>
        </p:txBody>
      </p:sp>
      <p:sp>
        <p:nvSpPr>
          <p:cNvPr id="288771" name="Rectangle 2"/>
          <p:cNvSpPr>
            <a:spLocks noGrp="1" noRot="1" noChangeAspect="1" noChangeArrowheads="1" noTextEdit="1"/>
          </p:cNvSpPr>
          <p:nvPr>
            <p:ph type="sldImg"/>
          </p:nvPr>
        </p:nvSpPr>
        <p:spPr>
          <a:xfrm>
            <a:off x="2143125" y="685800"/>
            <a:ext cx="2571750" cy="3429000"/>
          </a:xfrm>
          <a:ln/>
        </p:spPr>
      </p:sp>
      <p:sp>
        <p:nvSpPr>
          <p:cNvPr id="288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9F70ECC-02BD-4281-86B1-D05411A8D416}" type="slidenum">
              <a:rPr lang="ru-RU" altLang="ru-RU">
                <a:solidFill>
                  <a:prstClr val="black"/>
                </a:solidFill>
              </a:rPr>
              <a:pPr eaLnBrk="1" hangingPunct="1">
                <a:spcBef>
                  <a:spcPct val="0"/>
                </a:spcBef>
              </a:pPr>
              <a:t>2</a:t>
            </a:fld>
            <a:endParaRPr lang="ru-RU" altLang="ru-RU">
              <a:solidFill>
                <a:prstClr val="black"/>
              </a:solidFill>
            </a:endParaRPr>
          </a:p>
        </p:txBody>
      </p:sp>
      <p:sp>
        <p:nvSpPr>
          <p:cNvPr id="272387" name="Rectangle 2"/>
          <p:cNvSpPr>
            <a:spLocks noGrp="1" noRot="1" noChangeAspect="1" noChangeArrowheads="1" noTextEdit="1"/>
          </p:cNvSpPr>
          <p:nvPr>
            <p:ph type="sldImg"/>
          </p:nvPr>
        </p:nvSpPr>
        <p:spPr>
          <a:xfrm>
            <a:off x="2143125" y="685800"/>
            <a:ext cx="2571750" cy="3429000"/>
          </a:xfrm>
          <a:ln/>
        </p:spPr>
      </p:sp>
      <p:sp>
        <p:nvSpPr>
          <p:cNvPr id="272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7D9550E-BD81-4943-BEE2-A47231C3F289}" type="slidenum">
              <a:rPr lang="ru-RU" altLang="ru-RU">
                <a:solidFill>
                  <a:prstClr val="black"/>
                </a:solidFill>
              </a:rPr>
              <a:pPr eaLnBrk="1" hangingPunct="1">
                <a:spcBef>
                  <a:spcPct val="0"/>
                </a:spcBef>
              </a:pPr>
              <a:t>3</a:t>
            </a:fld>
            <a:endParaRPr lang="ru-RU" altLang="ru-RU">
              <a:solidFill>
                <a:prstClr val="black"/>
              </a:solidFill>
            </a:endParaRPr>
          </a:p>
        </p:txBody>
      </p:sp>
      <p:sp>
        <p:nvSpPr>
          <p:cNvPr id="273411" name="Rectangle 2"/>
          <p:cNvSpPr>
            <a:spLocks noGrp="1" noRot="1" noChangeAspect="1" noChangeArrowheads="1" noTextEdit="1"/>
          </p:cNvSpPr>
          <p:nvPr>
            <p:ph type="sldImg"/>
          </p:nvPr>
        </p:nvSpPr>
        <p:spPr>
          <a:xfrm>
            <a:off x="2143125" y="685800"/>
            <a:ext cx="2571750" cy="3429000"/>
          </a:xfrm>
          <a:ln/>
        </p:spPr>
      </p:sp>
      <p:sp>
        <p:nvSpPr>
          <p:cNvPr id="273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B6FD4A7-DBF1-474D-8518-7D05E91C60CE}" type="slidenum">
              <a:rPr lang="ru-RU" altLang="ru-RU">
                <a:solidFill>
                  <a:prstClr val="black"/>
                </a:solidFill>
              </a:rPr>
              <a:pPr eaLnBrk="1" hangingPunct="1">
                <a:spcBef>
                  <a:spcPct val="0"/>
                </a:spcBef>
              </a:pPr>
              <a:t>4</a:t>
            </a:fld>
            <a:endParaRPr lang="ru-RU" altLang="ru-RU">
              <a:solidFill>
                <a:prstClr val="black"/>
              </a:solidFill>
            </a:endParaRPr>
          </a:p>
        </p:txBody>
      </p:sp>
      <p:sp>
        <p:nvSpPr>
          <p:cNvPr id="274435" name="Rectangle 2"/>
          <p:cNvSpPr>
            <a:spLocks noGrp="1" noRot="1" noChangeAspect="1" noChangeArrowheads="1" noTextEdit="1"/>
          </p:cNvSpPr>
          <p:nvPr>
            <p:ph type="sldImg"/>
          </p:nvPr>
        </p:nvSpPr>
        <p:spPr>
          <a:xfrm>
            <a:off x="2143125" y="685800"/>
            <a:ext cx="2571750" cy="3429000"/>
          </a:xfrm>
          <a:ln/>
        </p:spPr>
      </p:sp>
      <p:sp>
        <p:nvSpPr>
          <p:cNvPr id="274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6A4BB51-8A5E-4CB0-BF31-81104EDEBAAA}" type="slidenum">
              <a:rPr lang="ru-RU" altLang="ru-RU">
                <a:solidFill>
                  <a:prstClr val="black"/>
                </a:solidFill>
              </a:rPr>
              <a:pPr eaLnBrk="1" hangingPunct="1">
                <a:spcBef>
                  <a:spcPct val="0"/>
                </a:spcBef>
              </a:pPr>
              <a:t>5</a:t>
            </a:fld>
            <a:endParaRPr lang="ru-RU" altLang="ru-RU">
              <a:solidFill>
                <a:prstClr val="black"/>
              </a:solidFill>
            </a:endParaRPr>
          </a:p>
        </p:txBody>
      </p:sp>
      <p:sp>
        <p:nvSpPr>
          <p:cNvPr id="275459" name="Rectangle 2"/>
          <p:cNvSpPr>
            <a:spLocks noGrp="1" noRot="1" noChangeAspect="1" noChangeArrowheads="1" noTextEdit="1"/>
          </p:cNvSpPr>
          <p:nvPr>
            <p:ph type="sldImg"/>
          </p:nvPr>
        </p:nvSpPr>
        <p:spPr>
          <a:xfrm>
            <a:off x="2143125" y="685800"/>
            <a:ext cx="2571750" cy="3429000"/>
          </a:xfrm>
          <a:ln/>
        </p:spPr>
      </p:sp>
      <p:sp>
        <p:nvSpPr>
          <p:cNvPr id="275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30B72CF-6F73-42A4-B60C-F926213633A4}" type="slidenum">
              <a:rPr lang="ru-RU" altLang="ru-RU">
                <a:solidFill>
                  <a:prstClr val="black"/>
                </a:solidFill>
              </a:rPr>
              <a:pPr eaLnBrk="1" hangingPunct="1">
                <a:spcBef>
                  <a:spcPct val="0"/>
                </a:spcBef>
              </a:pPr>
              <a:t>6</a:t>
            </a:fld>
            <a:endParaRPr lang="ru-RU" altLang="ru-RU">
              <a:solidFill>
                <a:prstClr val="black"/>
              </a:solidFill>
            </a:endParaRPr>
          </a:p>
        </p:txBody>
      </p:sp>
      <p:sp>
        <p:nvSpPr>
          <p:cNvPr id="276483" name="Rectangle 2"/>
          <p:cNvSpPr>
            <a:spLocks noGrp="1" noRot="1" noChangeAspect="1" noChangeArrowheads="1" noTextEdit="1"/>
          </p:cNvSpPr>
          <p:nvPr>
            <p:ph type="sldImg"/>
          </p:nvPr>
        </p:nvSpPr>
        <p:spPr>
          <a:xfrm>
            <a:off x="2143125" y="685800"/>
            <a:ext cx="2571750" cy="3429000"/>
          </a:xfrm>
          <a:ln/>
        </p:spPr>
      </p:sp>
      <p:sp>
        <p:nvSpPr>
          <p:cNvPr id="276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CD11365-FEFC-4254-8861-8BFA5EF8F750}" type="slidenum">
              <a:rPr lang="ru-RU" altLang="ru-RU">
                <a:solidFill>
                  <a:prstClr val="black"/>
                </a:solidFill>
              </a:rPr>
              <a:pPr eaLnBrk="1" hangingPunct="1">
                <a:spcBef>
                  <a:spcPct val="0"/>
                </a:spcBef>
              </a:pPr>
              <a:t>7</a:t>
            </a:fld>
            <a:endParaRPr lang="ru-RU" altLang="ru-RU">
              <a:solidFill>
                <a:prstClr val="black"/>
              </a:solidFill>
            </a:endParaRPr>
          </a:p>
        </p:txBody>
      </p:sp>
      <p:sp>
        <p:nvSpPr>
          <p:cNvPr id="277507" name="Rectangle 2"/>
          <p:cNvSpPr>
            <a:spLocks noGrp="1" noRot="1" noChangeAspect="1" noChangeArrowheads="1" noTextEdit="1"/>
          </p:cNvSpPr>
          <p:nvPr>
            <p:ph type="sldImg"/>
          </p:nvPr>
        </p:nvSpPr>
        <p:spPr>
          <a:xfrm>
            <a:off x="2143125" y="685800"/>
            <a:ext cx="2571750" cy="3429000"/>
          </a:xfrm>
          <a:ln/>
        </p:spPr>
      </p:sp>
      <p:sp>
        <p:nvSpPr>
          <p:cNvPr id="277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5170E21-7F35-4336-9505-7AEDB53EFCC4}" type="slidenum">
              <a:rPr lang="ru-RU" altLang="ru-RU">
                <a:solidFill>
                  <a:prstClr val="black"/>
                </a:solidFill>
              </a:rPr>
              <a:pPr eaLnBrk="1" hangingPunct="1">
                <a:spcBef>
                  <a:spcPct val="0"/>
                </a:spcBef>
              </a:pPr>
              <a:t>8</a:t>
            </a:fld>
            <a:endParaRPr lang="ru-RU" altLang="ru-RU">
              <a:solidFill>
                <a:prstClr val="black"/>
              </a:solidFill>
            </a:endParaRPr>
          </a:p>
        </p:txBody>
      </p:sp>
      <p:sp>
        <p:nvSpPr>
          <p:cNvPr id="278531" name="Rectangle 2"/>
          <p:cNvSpPr>
            <a:spLocks noGrp="1" noRot="1" noChangeAspect="1" noChangeArrowheads="1" noTextEdit="1"/>
          </p:cNvSpPr>
          <p:nvPr>
            <p:ph type="sldImg"/>
          </p:nvPr>
        </p:nvSpPr>
        <p:spPr>
          <a:xfrm>
            <a:off x="2143125" y="685800"/>
            <a:ext cx="2571750" cy="3429000"/>
          </a:xfrm>
          <a:ln/>
        </p:spPr>
      </p:sp>
      <p:sp>
        <p:nvSpPr>
          <p:cNvPr id="278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E2F797A-CA47-4488-8CA6-8833FB517675}" type="slidenum">
              <a:rPr lang="ru-RU" altLang="ru-RU">
                <a:solidFill>
                  <a:prstClr val="black"/>
                </a:solidFill>
              </a:rPr>
              <a:pPr eaLnBrk="1" hangingPunct="1">
                <a:spcBef>
                  <a:spcPct val="0"/>
                </a:spcBef>
              </a:pPr>
              <a:t>12</a:t>
            </a:fld>
            <a:endParaRPr lang="ru-RU" altLang="ru-RU">
              <a:solidFill>
                <a:prstClr val="black"/>
              </a:solidFill>
            </a:endParaRPr>
          </a:p>
        </p:txBody>
      </p:sp>
      <p:sp>
        <p:nvSpPr>
          <p:cNvPr id="279555" name="Rectangle 2"/>
          <p:cNvSpPr>
            <a:spLocks noGrp="1" noRot="1" noChangeAspect="1" noChangeArrowheads="1" noTextEdit="1"/>
          </p:cNvSpPr>
          <p:nvPr>
            <p:ph type="sldImg"/>
          </p:nvPr>
        </p:nvSpPr>
        <p:spPr>
          <a:xfrm>
            <a:off x="2143125" y="685800"/>
            <a:ext cx="2571750" cy="3429000"/>
          </a:xfrm>
          <a:ln/>
        </p:spPr>
      </p:sp>
      <p:sp>
        <p:nvSpPr>
          <p:cNvPr id="279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028"/>
            <a:ext cx="7772400" cy="147042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C6113B-7DC5-48B5-9DCF-54D1E969E1D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294905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AE119B-F552-4548-8F88-FED77302C129}"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920605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5035"/>
            <a:ext cx="2057400" cy="585073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5035"/>
            <a:ext cx="5969000" cy="585073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D88FD7-B66F-4945-BF9B-DE8C1DC07728}"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20196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C4019F-CD9A-4E0D-A576-061AFE91C04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863508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784" y="4406504"/>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1784" y="2906316"/>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9F9D8C-57FF-4DA6-841E-F48DA6F09E0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349519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736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DDBDA8D-E646-4A9F-A8DC-2D4BCF1E8F9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68563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6085"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6085"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E3BF9CF-0DEF-4469-B939-F5CC4CBC0660}"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564056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EDD3F06-9403-4BAC-A1D1-7677CD1BFEF3}"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010454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99A91DA-0C1C-4CF2-841E-9E1FC7C6720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78945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2654"/>
            <a:ext cx="30077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1" y="272653"/>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4703"/>
            <a:ext cx="30077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D096D6-AC0D-4ED5-8E8B-A7F562A3F53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729443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817"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817" y="6131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817" y="5367337"/>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18AFB8F-F267-4758-ADE6-03FA6740383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693942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503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4829"/>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defRPr/>
            </a:pPr>
            <a:endParaRPr lang="ru-RU">
              <a:solidFill>
                <a:srgbClr val="000000"/>
              </a:solidFill>
            </a:endParaRPr>
          </a:p>
        </p:txBody>
      </p:sp>
      <p:sp>
        <p:nvSpPr>
          <p:cNvPr id="1029" name="Rectangle 5"/>
          <p:cNvSpPr>
            <a:spLocks noGrp="1" noChangeArrowheads="1"/>
          </p:cNvSpPr>
          <p:nvPr>
            <p:ph type="ftr" sz="quarter" idx="3"/>
          </p:nvPr>
        </p:nvSpPr>
        <p:spPr bwMode="auto">
          <a:xfrm>
            <a:off x="3124200" y="6244829"/>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defRPr/>
            </a:pPr>
            <a:endParaRPr lang="ru-RU">
              <a:solidFill>
                <a:srgbClr val="000000"/>
              </a:solidFill>
            </a:endParaRPr>
          </a:p>
        </p:txBody>
      </p:sp>
      <p:sp>
        <p:nvSpPr>
          <p:cNvPr id="1030" name="Rectangle 6"/>
          <p:cNvSpPr>
            <a:spLocks noGrp="1" noChangeArrowheads="1"/>
          </p:cNvSpPr>
          <p:nvPr>
            <p:ph type="sldNum" sz="quarter" idx="4"/>
          </p:nvPr>
        </p:nvSpPr>
        <p:spPr bwMode="auto">
          <a:xfrm>
            <a:off x="6553200" y="6244829"/>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F08F4416-70AA-4E91-B444-0B40FABC1F98}" type="slidenum">
              <a:rPr lang="ru-RU">
                <a:solidFill>
                  <a:srgbClr val="000000"/>
                </a:solidFill>
              </a:rPr>
              <a:pPr fontAlgn="base">
                <a:spcBef>
                  <a:spcPct val="0"/>
                </a:spcBef>
                <a:spcAft>
                  <a:spcPct val="0"/>
                </a:spcAft>
                <a:defRPr/>
              </a:pPr>
              <a:t>‹#›</a:t>
            </a:fld>
            <a:endParaRPr lang="ru-RU">
              <a:solidFill>
                <a:srgbClr val="000000"/>
              </a:solidFill>
            </a:endParaRPr>
          </a:p>
        </p:txBody>
      </p:sp>
    </p:spTree>
    <p:extLst>
      <p:ext uri="{BB962C8B-B14F-4D97-AF65-F5344CB8AC3E}">
        <p14:creationId xmlns:p14="http://schemas.microsoft.com/office/powerpoint/2010/main" val="38392879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dpva.info/EngineeringReferences/WorldWideOfficial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mtomd.info/archives/1307"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www.mtomd.info/archives/158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mtomd.info/archives/1651"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mtomd.info/archives/1632"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www.mtomd.info/archives/163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mtomd.info/archives/1410"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mtomd.info/archives/1397"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mtomd.info/archives/1289"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www.mtomd.info/archives/1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www.mtomd.info/archives/1161" TargetMode="External"/><Relationship Id="rId3" Type="http://schemas.openxmlformats.org/officeDocument/2006/relationships/hyperlink" Target="http://www.mtomd.info/archives/1783" TargetMode="External"/><Relationship Id="rId7" Type="http://schemas.openxmlformats.org/officeDocument/2006/relationships/hyperlink" Target="http://www.mtomd.info/archives/1197"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www.mtomd.info/archives/1171" TargetMode="External"/><Relationship Id="rId5" Type="http://schemas.openxmlformats.org/officeDocument/2006/relationships/hyperlink" Target="http://www.mtomd.info/archives/94" TargetMode="External"/><Relationship Id="rId4" Type="http://schemas.openxmlformats.org/officeDocument/2006/relationships/hyperlink" Target="http://www.mtomd.info/archives/1666"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mtomd.info/archives/1397" TargetMode="External"/><Relationship Id="rId3" Type="http://schemas.openxmlformats.org/officeDocument/2006/relationships/hyperlink" Target="http://www.mtomd.info/archives/1584" TargetMode="External"/><Relationship Id="rId7" Type="http://schemas.openxmlformats.org/officeDocument/2006/relationships/hyperlink" Target="http://www.mtomd.info/archives/1488"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www.mtomd.info/archives/1467" TargetMode="External"/><Relationship Id="rId5" Type="http://schemas.openxmlformats.org/officeDocument/2006/relationships/hyperlink" Target="http://www.mtomd.info/archives/category/punching2" TargetMode="External"/><Relationship Id="rId4" Type="http://schemas.openxmlformats.org/officeDocument/2006/relationships/hyperlink" Target="http://www.mtomd.info/archives/1557"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mtomd.info/archives/1485" TargetMode="External"/><Relationship Id="rId7" Type="http://schemas.openxmlformats.org/officeDocument/2006/relationships/hyperlink" Target="http://www.mtomd.info/archives/tag/%d1%81%d1%82%d0%b0%d0%bb%d0%b8"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hyperlink" Target="http://www.mtomd.info/archives/1656" TargetMode="External"/><Relationship Id="rId5" Type="http://schemas.openxmlformats.org/officeDocument/2006/relationships/hyperlink" Target="http://www.mtomd.info/archives/1666" TargetMode="External"/><Relationship Id="rId4" Type="http://schemas.openxmlformats.org/officeDocument/2006/relationships/hyperlink" Target="http://www.mtomd.info/archives/1197"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ru.wikipedia.org/wiki/%D0%A5%D0%B8%D0%BC%D0%B8%D1%87%D0%B5%D1%81%D0%BA%D0%B8%D0%B5_%D1%81%D0%B2%D0%BE%D0%B9%D1%81%D1%82%D0%B2%D0%B0" TargetMode="External"/><Relationship Id="rId13" Type="http://schemas.openxmlformats.org/officeDocument/2006/relationships/hyperlink" Target="http://ru.wikipedia.org/wiki/%D0%9D%D0%B8%D0%BA%D0%B5%D0%BB%D1%8C" TargetMode="External"/><Relationship Id="rId18" Type="http://schemas.openxmlformats.org/officeDocument/2006/relationships/hyperlink" Target="http://ru.wikipedia.org/wiki/%D0%A2%D0%B8%D1%82%D0%B0%D0%BD_(%D1%8D%D0%BB%D0%B5%D0%BC%D0%B5%D0%BD%D1%82)" TargetMode="External"/><Relationship Id="rId3" Type="http://schemas.openxmlformats.org/officeDocument/2006/relationships/hyperlink" Target="http://ru.wikipedia.org/wiki/%D0%9D%D0%B5%D0%BC%D0%B5%D1%86%D0%BA%D0%B8%D0%B9_%D1%8F%D0%B7%D1%8B%D0%BA" TargetMode="External"/><Relationship Id="rId7" Type="http://schemas.openxmlformats.org/officeDocument/2006/relationships/hyperlink" Target="http://ru.wikipedia.org/wiki/%D0%A4%D0%B8%D0%B7%D0%B8%D1%87%D0%B5%D1%81%D0%BA%D0%B8%D0%B5_%D1%81%D0%B2%D0%BE%D0%B9%D1%81%D1%82%D0%B2%D0%B0" TargetMode="External"/><Relationship Id="rId12" Type="http://schemas.openxmlformats.org/officeDocument/2006/relationships/hyperlink" Target="http://ru.wikipedia.org/wiki/%D0%A5%D1%80%D0%BE%D0%BC" TargetMode="External"/><Relationship Id="rId17" Type="http://schemas.openxmlformats.org/officeDocument/2006/relationships/hyperlink" Target="http://ru.wikipedia.org/wiki/%D0%9D%D0%B8%D0%BE%D0%B1%D0%B8%D0%B9" TargetMode="External"/><Relationship Id="rId2" Type="http://schemas.openxmlformats.org/officeDocument/2006/relationships/notesSlide" Target="../notesSlides/notesSlide2.xml"/><Relationship Id="rId16" Type="http://schemas.openxmlformats.org/officeDocument/2006/relationships/hyperlink" Target="http://ru.wikipedia.org/wiki/%D0%92%D0%B0%D0%BD%D0%B0%D0%B4%D0%B8%D0%B9" TargetMode="External"/><Relationship Id="rId1" Type="http://schemas.openxmlformats.org/officeDocument/2006/relationships/slideLayout" Target="../slideLayouts/slideLayout7.xml"/><Relationship Id="rId6" Type="http://schemas.openxmlformats.org/officeDocument/2006/relationships/hyperlink" Target="http://ru.wikipedia.org/wiki/%D0%9C%D0%B0%D1%82%D0%B5%D1%80%D0%B8%D0%B0%D0%BB" TargetMode="External"/><Relationship Id="rId11" Type="http://schemas.openxmlformats.org/officeDocument/2006/relationships/hyperlink" Target="http://ru.wikipedia.org/wiki/%D0%A1%D1%82%D0%B0%D0%BB%D1%8C" TargetMode="External"/><Relationship Id="rId5" Type="http://schemas.openxmlformats.org/officeDocument/2006/relationships/hyperlink" Target="http://ru.wikipedia.org/wiki/%D0%9B%D0%B0%D1%82%D0%B8%D0%BD%D1%81%D0%BA%D0%B8%D0%B9_%D1%8F%D0%B7%D1%8B%D0%BA" TargetMode="External"/><Relationship Id="rId15" Type="http://schemas.openxmlformats.org/officeDocument/2006/relationships/hyperlink" Target="http://ru.wikipedia.org/wiki/%D0%92%D0%BE%D0%BB%D1%8C%D1%84%D1%80%D0%B0%D0%BC" TargetMode="External"/><Relationship Id="rId10" Type="http://schemas.openxmlformats.org/officeDocument/2006/relationships/hyperlink" Target="http://ru.wikipedia.org/wiki/%D0%A8%D0%B8%D1%85%D1%82%D0%B0" TargetMode="External"/><Relationship Id="rId19" Type="http://schemas.openxmlformats.org/officeDocument/2006/relationships/hyperlink" Target="http://ru.wikipedia.org/wiki/%D0%9C%D0%B5%D1%85%D0%B0%D0%BD%D0%B8%D1%87%D0%B5%D1%81%D0%BA%D0%B8%D0%B5_%D1%81%D0%B2%D0%BE%D0%B9%D1%81%D1%82%D0%B2%D0%B0" TargetMode="External"/><Relationship Id="rId4" Type="http://schemas.openxmlformats.org/officeDocument/2006/relationships/hyperlink" Target="http://ru.wikipedia.org/wiki/%D0%A1%D0%BF%D0%BB%D0%B0%D0%B2" TargetMode="External"/><Relationship Id="rId9" Type="http://schemas.openxmlformats.org/officeDocument/2006/relationships/hyperlink" Target="http://ru.wikipedia.org/wiki/%D0%A0%D0%B0%D1%81%D0%BF%D0%BB%D0%B0%D0%B2" TargetMode="External"/><Relationship Id="rId14" Type="http://schemas.openxmlformats.org/officeDocument/2006/relationships/hyperlink" Target="http://ru.wikipedia.org/wiki/%D0%9C%D0%BE%D0%BB%D0%B8%D0%B1%D0%B4%D0%B5%D0%BD"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www.mtomd.info/archives/1190" TargetMode="External"/><Relationship Id="rId3" Type="http://schemas.openxmlformats.org/officeDocument/2006/relationships/hyperlink" Target="http://www.mtomd.info/archives/1488" TargetMode="External"/><Relationship Id="rId7" Type="http://schemas.openxmlformats.org/officeDocument/2006/relationships/hyperlink" Target="http://www.mtomd.info/archives/1584"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hyperlink" Target="http://www.mtomd.info/archives/1161" TargetMode="External"/><Relationship Id="rId5" Type="http://schemas.openxmlformats.org/officeDocument/2006/relationships/hyperlink" Target="http://www.mtomd.info/archives/tag/%d1%81%d1%82%d0%b0%d0%bb%d0%b8" TargetMode="External"/><Relationship Id="rId4" Type="http://schemas.openxmlformats.org/officeDocument/2006/relationships/hyperlink" Target="http://www.mtomd.info/archives/94" TargetMode="External"/><Relationship Id="rId9" Type="http://schemas.openxmlformats.org/officeDocument/2006/relationships/hyperlink" Target="http://www.mtomd.info/archives/1171"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ru.wikipedia.org/wiki/%D0%9D%D0%B8%D0%BA%D0%B5%D0%BB%D1%8C" TargetMode="External"/><Relationship Id="rId13" Type="http://schemas.openxmlformats.org/officeDocument/2006/relationships/hyperlink" Target="http://ru.wikipedia.org/wiki/%D0%A5%D0%B8%D0%BC%D0%B8%D1%8F" TargetMode="External"/><Relationship Id="rId18" Type="http://schemas.openxmlformats.org/officeDocument/2006/relationships/hyperlink" Target="http://ru.wikipedia.org/wiki/%D0%9C%D0%B5%D1%82%D0%B0%D0%BB%D0%BB%D0%BE%D1%80%D0%B5%D0%B6%D1%83%D1%89%D0%B8%D0%B9_%D1%81%D1%82%D0%B0%D0%BD%D0%BE%D0%BA" TargetMode="External"/><Relationship Id="rId3" Type="http://schemas.openxmlformats.org/officeDocument/2006/relationships/hyperlink" Target="http://ru.wikipedia.org/wiki/%D0%94%D0%B0%D0%BC%D0%B0%D1%81%D0%BA_(%D0%BC%D0%B5%D1%82%D0%B0%D0%BB%D0%BB)" TargetMode="External"/><Relationship Id="rId7" Type="http://schemas.openxmlformats.org/officeDocument/2006/relationships/hyperlink" Target="http://ru.wikipedia.org/wiki/%D0%9C%D0%B5%D1%82%D0%B5%D0%BE%D1%80%D0%B8%D1%82" TargetMode="External"/><Relationship Id="rId12" Type="http://schemas.openxmlformats.org/officeDocument/2006/relationships/hyperlink" Target="http://ru.wikipedia.org/wiki/%D0%9C%D0%BE%D0%BB%D0%B8%D0%B1%D0%B4%D0%B5%D0%BD" TargetMode="External"/><Relationship Id="rId17" Type="http://schemas.openxmlformats.org/officeDocument/2006/relationships/hyperlink" Target="http://ru.wikipedia.org/wiki/%D0%A0%D0%B5%D0%B7%D0%B5%D1%86_(%D0%B8%D0%BD%D1%81%D1%82%D1%80%D1%83%D0%BC%D0%B5%D0%BD%D1%82)" TargetMode="External"/><Relationship Id="rId2" Type="http://schemas.openxmlformats.org/officeDocument/2006/relationships/notesSlide" Target="../notesSlides/notesSlide3.xml"/><Relationship Id="rId16" Type="http://schemas.openxmlformats.org/officeDocument/2006/relationships/hyperlink" Target="http://ru.wikipedia.org/wiki/%D0%9C%D0%B0%D1%80%D0%B3%D0%B0%D0%BD%D0%B5%D1%86" TargetMode="External"/><Relationship Id="rId1" Type="http://schemas.openxmlformats.org/officeDocument/2006/relationships/slideLayout" Target="../slideLayouts/slideLayout7.xml"/><Relationship Id="rId6" Type="http://schemas.openxmlformats.org/officeDocument/2006/relationships/hyperlink" Target="http://ru.wikipedia.org/wiki/%D0%96%D0%B5%D0%BB%D0%B5%D0%B7%D0%BD%D1%8B%D0%B9_%D0%B2%D0%B5%D0%BA" TargetMode="External"/><Relationship Id="rId11" Type="http://schemas.openxmlformats.org/officeDocument/2006/relationships/hyperlink" Target="http://ru.wikipedia.org/wiki/%D0%9C%D0%B5%D1%87" TargetMode="External"/><Relationship Id="rId5" Type="http://schemas.openxmlformats.org/officeDocument/2006/relationships/hyperlink" Target="http://ru.wikipedia.org/wiki/%D0%A1%D1%82%D0%B0%D0%BB%D1%8C" TargetMode="External"/><Relationship Id="rId15" Type="http://schemas.openxmlformats.org/officeDocument/2006/relationships/hyperlink" Target="http://ru.wikipedia.org/wiki/%D0%92%D0%BE%D0%BB%D1%8C%D1%84%D1%80%D0%B0%D0%BC" TargetMode="External"/><Relationship Id="rId10" Type="http://schemas.openxmlformats.org/officeDocument/2006/relationships/hyperlink" Target="http://ru.wikipedia.org/wiki/%D0%A3%D0%B4%D0%B0%D1%80%D0%BD%D0%B0%D1%8F_%D0%B2%D1%8F%D0%B7%D0%BA%D0%BE%D1%81%D1%82%D1%8C" TargetMode="External"/><Relationship Id="rId19" Type="http://schemas.openxmlformats.org/officeDocument/2006/relationships/hyperlink" Target="http://ru.wikipedia.org/wiki/%D0%91%D1%8B%D1%81%D1%82%D1%80%D0%BE%D1%80%D0%B5%D0%B6%D1%83%D1%89%D0%B0%D1%8F_%D1%81%D1%82%D0%B0%D0%BB%D1%8C" TargetMode="External"/><Relationship Id="rId4" Type="http://schemas.openxmlformats.org/officeDocument/2006/relationships/hyperlink" Target="http://ru.wikipedia.org/wiki/%D0%91%D1%83%D0%BB%D0%B0%D1%82_(%D0%BC%D0%B5%D1%82%D0%B0%D0%BB%D0%BB)" TargetMode="External"/><Relationship Id="rId9" Type="http://schemas.openxmlformats.org/officeDocument/2006/relationships/hyperlink" Target="http://ru.wikipedia.org/wiki/%D0%A2%D0%B2%D1%91%D1%80%D0%B4%D0%BE%D1%81%D1%82%D1%8C" TargetMode="External"/><Relationship Id="rId14" Type="http://schemas.openxmlformats.org/officeDocument/2006/relationships/hyperlink" Target="http://ru.wikipedia.org/wiki/%D0%A3%D0%B3%D0%BB%D0%B5%D1%80%D0%BE%D0%B4"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ru.wikipedia.org/wiki/%D0%9B%D0%B5%D0%B3%D0%B8%D1%80%D0%BE%D0%B2%D0%B0%D0%BD%D0%BD%D0%B0%D1%8F_%D1%81%D1%82%D0%B0%D0%BB%D1%8C"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ru.wikipedia.org/wiki/%D0%A1%D1%82%D0%B0%D0%BB%D1%8C_%D0%93%D0%B0%D0%B4%D1%84%D0%B8%D0%BB%D1%8C%D0%B4%D0%B0"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ru.wikipedia.org/wiki/%D0%9A%D1%80%D0%B0%D1%81%D0%BD%D0%BE%D0%BB%D0%BE%D0%BC%D0%BA%D0%BE%D1%81%D1%82%D1%8C" TargetMode="External"/><Relationship Id="rId3" Type="http://schemas.openxmlformats.org/officeDocument/2006/relationships/hyperlink" Target="http://ru.wikipedia.org/wiki/%D0%9C%D0%B0%D1%80%D0%B3%D0%B0%D0%BD%D0%B5%D1%86" TargetMode="External"/><Relationship Id="rId7" Type="http://schemas.openxmlformats.org/officeDocument/2006/relationships/hyperlink" Target="http://ru.wikipedia.org/wiki/%D0%A1%D0%B5%D1%80%D0%B0"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ru.wikipedia.org/wiki/%D0%A0%D0%B0%D1%81%D0%BA%D0%B8%D1%81%D0%BB%D0%B5%D0%BD%D0%B8%D0%B5_%D0%BC%D0%B5%D1%82%D0%B0%D0%BB%D0%BB%D0%BE%D0%B2" TargetMode="External"/><Relationship Id="rId5" Type="http://schemas.openxmlformats.org/officeDocument/2006/relationships/hyperlink" Target="http://ru.wikipedia.org/wiki/%D0%90%D0%BB%D1%8E%D0%BC%D0%B8%D0%BD%D0%B8%D0%B9" TargetMode="External"/><Relationship Id="rId10" Type="http://schemas.openxmlformats.org/officeDocument/2006/relationships/hyperlink" Target="http://ru.wikipedia.org/wiki/%D0%A4%D0%B5%D1%80%D1%80%D0%B8%D1%82" TargetMode="External"/><Relationship Id="rId4" Type="http://schemas.openxmlformats.org/officeDocument/2006/relationships/hyperlink" Target="http://ru.wikipedia.org/wiki/%D0%9A%D1%80%D0%B5%D0%BC%D0%BD%D0%B8%D0%B9" TargetMode="External"/><Relationship Id="rId9" Type="http://schemas.openxmlformats.org/officeDocument/2006/relationships/hyperlink" Target="http://ru.wikipedia.org/wiki/%D0%A5%D0%BB%D0%B0%D0%B4%D0%BD%D0%BE%D0%BB%D0%BE%D0%BC%D0%BA%D0%BE%D1%81%D1%82%D1%8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ru.wikipedia.org/wiki/%D0%9A%D0%BE%D0%BD%D1%81%D1%82%D1%80%D1%83%D0%BA%D1%86%D0%B8%D0%BE%D0%BD%D0%BD%D0%B0%D1%8F_%D1%81%D1%82%D0%B0%D0%BB%D1%8C"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mtomd.info/archives/1171"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609601"/>
            <a:ext cx="7772400" cy="1470422"/>
          </a:xfrm>
        </p:spPr>
        <p:txBody>
          <a:bodyPr/>
          <a:lstStyle/>
          <a:p>
            <a:pPr eaLnBrk="1" hangingPunct="1"/>
            <a:r>
              <a:rPr lang="ru-RU" altLang="ru-RU" sz="2800" b="1" smtClean="0"/>
              <a:t>ОСНОВЫ ЛЕГИРОВАНИЯ </a:t>
            </a:r>
            <a:r>
              <a:rPr lang="ru-RU" altLang="ru-RU" sz="2800" b="1" smtClean="0"/>
              <a:t>ЧЕРНЫХ МЕТАЛЛОВ </a:t>
            </a:r>
            <a:r>
              <a:rPr lang="ru-RU" altLang="ru-RU" sz="2400" smtClean="0"/>
              <a:t/>
            </a:r>
            <a:br>
              <a:rPr lang="ru-RU" altLang="ru-RU" sz="2400" smtClean="0"/>
            </a:br>
            <a:endParaRPr lang="ru-RU" altLang="ru-RU" sz="2400" smtClean="0"/>
          </a:p>
        </p:txBody>
      </p:sp>
      <p:sp>
        <p:nvSpPr>
          <p:cNvPr id="2051" name="Rectangle 3"/>
          <p:cNvSpPr>
            <a:spLocks noGrp="1" noChangeArrowheads="1"/>
          </p:cNvSpPr>
          <p:nvPr>
            <p:ph type="subTitle" idx="1"/>
          </p:nvPr>
        </p:nvSpPr>
        <p:spPr>
          <a:xfrm>
            <a:off x="1371600" y="1905000"/>
            <a:ext cx="6400800" cy="762000"/>
          </a:xfrm>
        </p:spPr>
        <p:txBody>
          <a:bodyPr/>
          <a:lstStyle/>
          <a:p>
            <a:pPr eaLnBrk="1" hangingPunct="1"/>
            <a:r>
              <a:rPr lang="ru-RU" altLang="ru-RU" sz="2000" b="1" i="1" smtClean="0">
                <a:latin typeface="Times New Roman" pitchFamily="18" charset="0"/>
              </a:rPr>
              <a:t>Профессор, д.т.н. Коджаспиров Г.Е.</a:t>
            </a:r>
          </a:p>
          <a:p>
            <a:pPr eaLnBrk="1" hangingPunct="1"/>
            <a:endParaRPr lang="ru-RU" altLang="ru-RU" sz="2000" i="1" smtClean="0">
              <a:latin typeface="Times New Roman" pitchFamily="18" charset="0"/>
            </a:endParaRPr>
          </a:p>
          <a:p>
            <a:pPr eaLnBrk="1" hangingPunct="1"/>
            <a:r>
              <a:rPr lang="ru-RU" altLang="ru-RU" sz="2400" i="1" smtClean="0">
                <a:latin typeface="Times New Roman" pitchFamily="18" charset="0"/>
              </a:rPr>
              <a:t>Литература</a:t>
            </a:r>
          </a:p>
          <a:p>
            <a:pPr algn="l" eaLnBrk="1" hangingPunct="1"/>
            <a:r>
              <a:rPr lang="ru-RU" altLang="ru-RU" sz="1600" i="1" smtClean="0">
                <a:latin typeface="Times New Roman" pitchFamily="18" charset="0"/>
              </a:rPr>
              <a:t>1.Гольдштей М.И.,Грачев С.В., Векслер Ю.Г.Специальные стали,М., МИСИС, 1999. 408 с.</a:t>
            </a:r>
          </a:p>
          <a:p>
            <a:pPr algn="l" eaLnBrk="1" hangingPunct="1"/>
            <a:r>
              <a:rPr lang="ru-RU" altLang="ru-RU" sz="1600" i="1" smtClean="0">
                <a:latin typeface="Times New Roman" pitchFamily="18" charset="0"/>
              </a:rPr>
              <a:t>2.Солнцев Ю.П., Пряхин Е.И., Пирайнен В.Ю. Специальные материалы в машиностроении., СПб., Химиздат, 2004, 640 с.</a:t>
            </a:r>
          </a:p>
        </p:txBody>
      </p:sp>
    </p:spTree>
    <p:extLst>
      <p:ext uri="{BB962C8B-B14F-4D97-AF65-F5344CB8AC3E}">
        <p14:creationId xmlns:p14="http://schemas.microsoft.com/office/powerpoint/2010/main" val="1218928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828800" y="1143001"/>
          <a:ext cx="3998384" cy="3429002"/>
        </p:xfrm>
        <a:graphic>
          <a:graphicData uri="http://schemas.openxmlformats.org/drawingml/2006/table">
            <a:tbl>
              <a:tblPr/>
              <a:tblGrid>
                <a:gridCol w="1307003"/>
                <a:gridCol w="672845"/>
                <a:gridCol w="672845"/>
                <a:gridCol w="672845"/>
                <a:gridCol w="672845"/>
              </a:tblGrid>
              <a:tr h="254000">
                <a:tc>
                  <a:txBody>
                    <a:bodyPr/>
                    <a:lstStyle/>
                    <a:p>
                      <a:r>
                        <a:rPr lang="ru-RU" sz="500"/>
                        <a:t>Европа (</a:t>
                      </a:r>
                      <a:r>
                        <a:rPr lang="en-US" sz="500"/>
                        <a:t>EN)</a:t>
                      </a:r>
                    </a:p>
                  </a:txBody>
                  <a:tcPr marL="0" marR="0" marT="0" marB="0" anchor="ctr">
                    <a:lnL>
                      <a:noFill/>
                    </a:lnL>
                    <a:lnR>
                      <a:noFill/>
                    </a:lnR>
                    <a:lnT>
                      <a:noFill/>
                    </a:lnT>
                    <a:lnB>
                      <a:noFill/>
                    </a:lnB>
                  </a:tcPr>
                </a:tc>
                <a:tc>
                  <a:txBody>
                    <a:bodyPr/>
                    <a:lstStyle/>
                    <a:p>
                      <a:r>
                        <a:rPr lang="ru-RU" sz="500"/>
                        <a:t>Германия (</a:t>
                      </a:r>
                      <a:r>
                        <a:rPr lang="en-US" sz="500"/>
                        <a:t>DIN)</a:t>
                      </a:r>
                    </a:p>
                  </a:txBody>
                  <a:tcPr marL="0" marR="0" marT="0" marB="0" anchor="ctr">
                    <a:lnL>
                      <a:noFill/>
                    </a:lnL>
                    <a:lnR>
                      <a:noFill/>
                    </a:lnR>
                    <a:lnT>
                      <a:noFill/>
                    </a:lnT>
                    <a:lnB>
                      <a:noFill/>
                    </a:lnB>
                  </a:tcPr>
                </a:tc>
                <a:tc>
                  <a:txBody>
                    <a:bodyPr/>
                    <a:lstStyle/>
                    <a:p>
                      <a:r>
                        <a:rPr lang="ru-RU" sz="500"/>
                        <a:t>США (</a:t>
                      </a:r>
                      <a:r>
                        <a:rPr lang="en-US" sz="500"/>
                        <a:t>AISI)</a:t>
                      </a:r>
                    </a:p>
                  </a:txBody>
                  <a:tcPr marL="0" marR="0" marT="0" marB="0" anchor="ctr">
                    <a:lnL>
                      <a:noFill/>
                    </a:lnL>
                    <a:lnR>
                      <a:noFill/>
                    </a:lnR>
                    <a:lnT>
                      <a:noFill/>
                    </a:lnT>
                    <a:lnB>
                      <a:noFill/>
                    </a:lnB>
                  </a:tcPr>
                </a:tc>
                <a:tc>
                  <a:txBody>
                    <a:bodyPr/>
                    <a:lstStyle/>
                    <a:p>
                      <a:r>
                        <a:rPr lang="ru-RU" sz="500"/>
                        <a:t>Япония (</a:t>
                      </a:r>
                      <a:r>
                        <a:rPr lang="en-US" sz="500"/>
                        <a:t>JIS)</a:t>
                      </a:r>
                    </a:p>
                  </a:txBody>
                  <a:tcPr marL="0" marR="0" marT="0" marB="0" anchor="ctr">
                    <a:lnL>
                      <a:noFill/>
                    </a:lnL>
                    <a:lnR>
                      <a:noFill/>
                    </a:lnR>
                    <a:lnT>
                      <a:noFill/>
                    </a:lnT>
                    <a:lnB>
                      <a:noFill/>
                    </a:lnB>
                  </a:tcPr>
                </a:tc>
                <a:tc>
                  <a:txBody>
                    <a:bodyPr/>
                    <a:lstStyle/>
                    <a:p>
                      <a:r>
                        <a:rPr lang="ru-RU" sz="500"/>
                        <a:t>СНГ (</a:t>
                      </a:r>
                      <a:r>
                        <a:rPr lang="en-US" sz="500"/>
                        <a:t>GOST)</a:t>
                      </a:r>
                    </a:p>
                  </a:txBody>
                  <a:tcPr marL="0" marR="0" marT="0" marB="0" anchor="ctr">
                    <a:lnL>
                      <a:noFill/>
                    </a:lnL>
                    <a:lnR>
                      <a:noFill/>
                    </a:lnR>
                    <a:lnT>
                      <a:noFill/>
                    </a:lnT>
                    <a:lnB>
                      <a:noFill/>
                    </a:lnB>
                  </a:tcPr>
                </a:tc>
              </a:tr>
              <a:tr h="254000">
                <a:tc>
                  <a:txBody>
                    <a:bodyPr/>
                    <a:lstStyle/>
                    <a:p>
                      <a:r>
                        <a:rPr lang="ru-RU" sz="500"/>
                        <a:t>1.4000</a:t>
                      </a:r>
                    </a:p>
                  </a:txBody>
                  <a:tcPr marL="0" marR="0" marT="0" marB="0" anchor="ctr">
                    <a:lnL>
                      <a:noFill/>
                    </a:lnL>
                    <a:lnR>
                      <a:noFill/>
                    </a:lnR>
                    <a:lnT>
                      <a:noFill/>
                    </a:lnT>
                    <a:lnB>
                      <a:noFill/>
                    </a:lnB>
                  </a:tcPr>
                </a:tc>
                <a:tc>
                  <a:txBody>
                    <a:bodyPr/>
                    <a:lstStyle/>
                    <a:p>
                      <a:r>
                        <a:rPr lang="en-US" sz="500"/>
                        <a:t>X6Cr13</a:t>
                      </a:r>
                    </a:p>
                  </a:txBody>
                  <a:tcPr marL="0" marR="0" marT="0" marB="0" anchor="ctr">
                    <a:lnL>
                      <a:noFill/>
                    </a:lnL>
                    <a:lnR>
                      <a:noFill/>
                    </a:lnR>
                    <a:lnT>
                      <a:noFill/>
                    </a:lnT>
                    <a:lnB>
                      <a:noFill/>
                    </a:lnB>
                  </a:tcPr>
                </a:tc>
                <a:tc>
                  <a:txBody>
                    <a:bodyPr/>
                    <a:lstStyle/>
                    <a:p>
                      <a:r>
                        <a:rPr lang="en-US" sz="500"/>
                        <a:t>410S</a:t>
                      </a:r>
                    </a:p>
                  </a:txBody>
                  <a:tcPr marL="0" marR="0" marT="0" marB="0" anchor="ctr">
                    <a:lnL>
                      <a:noFill/>
                    </a:lnL>
                    <a:lnR>
                      <a:noFill/>
                    </a:lnR>
                    <a:lnT>
                      <a:noFill/>
                    </a:lnT>
                    <a:lnB>
                      <a:noFill/>
                    </a:lnB>
                  </a:tcPr>
                </a:tc>
                <a:tc>
                  <a:txBody>
                    <a:bodyPr/>
                    <a:lstStyle/>
                    <a:p>
                      <a:r>
                        <a:rPr lang="en-US" sz="500"/>
                        <a:t>SUS 410 S</a:t>
                      </a:r>
                    </a:p>
                  </a:txBody>
                  <a:tcPr marL="0" marR="0" marT="0" marB="0" anchor="ctr">
                    <a:lnL>
                      <a:noFill/>
                    </a:lnL>
                    <a:lnR>
                      <a:noFill/>
                    </a:lnR>
                    <a:lnT>
                      <a:noFill/>
                    </a:lnT>
                    <a:lnB>
                      <a:noFill/>
                    </a:lnB>
                  </a:tcPr>
                </a:tc>
                <a:tc>
                  <a:txBody>
                    <a:bodyPr/>
                    <a:lstStyle/>
                    <a:p>
                      <a:r>
                        <a:rPr lang="ru-RU" sz="500"/>
                        <a:t>08Х13</a:t>
                      </a:r>
                    </a:p>
                  </a:txBody>
                  <a:tcPr marL="0" marR="0" marT="0" marB="0" anchor="ctr">
                    <a:lnL>
                      <a:noFill/>
                    </a:lnL>
                    <a:lnR>
                      <a:noFill/>
                    </a:lnR>
                    <a:lnT>
                      <a:noFill/>
                    </a:lnT>
                    <a:lnB>
                      <a:noFill/>
                    </a:lnB>
                  </a:tcPr>
                </a:tc>
              </a:tr>
              <a:tr h="254000">
                <a:tc>
                  <a:txBody>
                    <a:bodyPr/>
                    <a:lstStyle/>
                    <a:p>
                      <a:r>
                        <a:rPr lang="ru-RU" sz="500"/>
                        <a:t>1.4006</a:t>
                      </a:r>
                    </a:p>
                  </a:txBody>
                  <a:tcPr marL="0" marR="0" marT="0" marB="0" anchor="ctr">
                    <a:lnL>
                      <a:noFill/>
                    </a:lnL>
                    <a:lnR>
                      <a:noFill/>
                    </a:lnR>
                    <a:lnT>
                      <a:noFill/>
                    </a:lnT>
                    <a:lnB>
                      <a:noFill/>
                    </a:lnB>
                  </a:tcPr>
                </a:tc>
                <a:tc>
                  <a:txBody>
                    <a:bodyPr/>
                    <a:lstStyle/>
                    <a:p>
                      <a:r>
                        <a:rPr lang="en-US" sz="500"/>
                        <a:t>X12CrN13</a:t>
                      </a:r>
                    </a:p>
                  </a:txBody>
                  <a:tcPr marL="0" marR="0" marT="0" marB="0" anchor="ctr">
                    <a:lnL>
                      <a:noFill/>
                    </a:lnL>
                    <a:lnR>
                      <a:noFill/>
                    </a:lnR>
                    <a:lnT>
                      <a:noFill/>
                    </a:lnT>
                    <a:lnB>
                      <a:noFill/>
                    </a:lnB>
                  </a:tcPr>
                </a:tc>
                <a:tc>
                  <a:txBody>
                    <a:bodyPr/>
                    <a:lstStyle/>
                    <a:p>
                      <a:r>
                        <a:rPr lang="ru-RU" sz="500"/>
                        <a:t>410</a:t>
                      </a:r>
                    </a:p>
                  </a:txBody>
                  <a:tcPr marL="0" marR="0" marT="0" marB="0" anchor="ctr">
                    <a:lnL>
                      <a:noFill/>
                    </a:lnL>
                    <a:lnR>
                      <a:noFill/>
                    </a:lnR>
                    <a:lnT>
                      <a:noFill/>
                    </a:lnT>
                    <a:lnB>
                      <a:noFill/>
                    </a:lnB>
                  </a:tcPr>
                </a:tc>
                <a:tc>
                  <a:txBody>
                    <a:bodyPr/>
                    <a:lstStyle/>
                    <a:p>
                      <a:r>
                        <a:rPr lang="en-US" sz="500"/>
                        <a:t>SUS 410</a:t>
                      </a:r>
                    </a:p>
                  </a:txBody>
                  <a:tcPr marL="0" marR="0" marT="0" marB="0" anchor="ctr">
                    <a:lnL>
                      <a:noFill/>
                    </a:lnL>
                    <a:lnR>
                      <a:noFill/>
                    </a:lnR>
                    <a:lnT>
                      <a:noFill/>
                    </a:lnT>
                    <a:lnB>
                      <a:noFill/>
                    </a:lnB>
                  </a:tcPr>
                </a:tc>
                <a:tc>
                  <a:txBody>
                    <a:bodyPr/>
                    <a:lstStyle/>
                    <a:p>
                      <a:r>
                        <a:rPr lang="ru-RU" sz="500"/>
                        <a:t>12Х13</a:t>
                      </a:r>
                    </a:p>
                  </a:txBody>
                  <a:tcPr marL="0" marR="0" marT="0" marB="0" anchor="ctr">
                    <a:lnL>
                      <a:noFill/>
                    </a:lnL>
                    <a:lnR>
                      <a:noFill/>
                    </a:lnR>
                    <a:lnT>
                      <a:noFill/>
                    </a:lnT>
                    <a:lnB>
                      <a:noFill/>
                    </a:lnB>
                  </a:tcPr>
                </a:tc>
              </a:tr>
              <a:tr h="254000">
                <a:tc>
                  <a:txBody>
                    <a:bodyPr/>
                    <a:lstStyle/>
                    <a:p>
                      <a:r>
                        <a:rPr lang="ru-RU" sz="500"/>
                        <a:t>1.4021</a:t>
                      </a:r>
                    </a:p>
                  </a:txBody>
                  <a:tcPr marL="0" marR="0" marT="0" marB="0" anchor="ctr">
                    <a:lnL>
                      <a:noFill/>
                    </a:lnL>
                    <a:lnR>
                      <a:noFill/>
                    </a:lnR>
                    <a:lnT>
                      <a:noFill/>
                    </a:lnT>
                    <a:lnB>
                      <a:noFill/>
                    </a:lnB>
                  </a:tcPr>
                </a:tc>
                <a:tc>
                  <a:txBody>
                    <a:bodyPr/>
                    <a:lstStyle/>
                    <a:p>
                      <a:r>
                        <a:rPr lang="en-US" sz="500"/>
                        <a:t>X20Cr13</a:t>
                      </a:r>
                    </a:p>
                  </a:txBody>
                  <a:tcPr marL="0" marR="0" marT="0" marB="0" anchor="ctr">
                    <a:lnL>
                      <a:noFill/>
                    </a:lnL>
                    <a:lnR>
                      <a:noFill/>
                    </a:lnR>
                    <a:lnT>
                      <a:noFill/>
                    </a:lnT>
                    <a:lnB>
                      <a:noFill/>
                    </a:lnB>
                  </a:tcPr>
                </a:tc>
                <a:tc>
                  <a:txBody>
                    <a:bodyPr/>
                    <a:lstStyle/>
                    <a:p>
                      <a:r>
                        <a:rPr lang="ru-RU" sz="500"/>
                        <a:t>(420)</a:t>
                      </a:r>
                    </a:p>
                  </a:txBody>
                  <a:tcPr marL="0" marR="0" marT="0" marB="0" anchor="ctr">
                    <a:lnL>
                      <a:noFill/>
                    </a:lnL>
                    <a:lnR>
                      <a:noFill/>
                    </a:lnR>
                    <a:lnT>
                      <a:noFill/>
                    </a:lnT>
                    <a:lnB>
                      <a:noFill/>
                    </a:lnB>
                  </a:tcPr>
                </a:tc>
                <a:tc>
                  <a:txBody>
                    <a:bodyPr/>
                    <a:lstStyle/>
                    <a:p>
                      <a:r>
                        <a:rPr lang="en-US" sz="500"/>
                        <a:t>SUS 420 J1</a:t>
                      </a:r>
                    </a:p>
                  </a:txBody>
                  <a:tcPr marL="0" marR="0" marT="0" marB="0" anchor="ctr">
                    <a:lnL>
                      <a:noFill/>
                    </a:lnL>
                    <a:lnR>
                      <a:noFill/>
                    </a:lnR>
                    <a:lnT>
                      <a:noFill/>
                    </a:lnT>
                    <a:lnB>
                      <a:noFill/>
                    </a:lnB>
                  </a:tcPr>
                </a:tc>
                <a:tc>
                  <a:txBody>
                    <a:bodyPr/>
                    <a:lstStyle/>
                    <a:p>
                      <a:r>
                        <a:rPr lang="ru-RU" sz="500"/>
                        <a:t>20Х13</a:t>
                      </a:r>
                    </a:p>
                  </a:txBody>
                  <a:tcPr marL="0" marR="0" marT="0" marB="0" anchor="ctr">
                    <a:lnL>
                      <a:noFill/>
                    </a:lnL>
                    <a:lnR>
                      <a:noFill/>
                    </a:lnR>
                    <a:lnT>
                      <a:noFill/>
                    </a:lnT>
                    <a:lnB>
                      <a:noFill/>
                    </a:lnB>
                  </a:tcPr>
                </a:tc>
              </a:tr>
              <a:tr h="254000">
                <a:tc>
                  <a:txBody>
                    <a:bodyPr/>
                    <a:lstStyle/>
                    <a:p>
                      <a:r>
                        <a:rPr lang="ru-RU" sz="500"/>
                        <a:t>1.4028</a:t>
                      </a:r>
                    </a:p>
                  </a:txBody>
                  <a:tcPr marL="0" marR="0" marT="0" marB="0" anchor="ctr">
                    <a:lnL>
                      <a:noFill/>
                    </a:lnL>
                    <a:lnR>
                      <a:noFill/>
                    </a:lnR>
                    <a:lnT>
                      <a:noFill/>
                    </a:lnT>
                    <a:lnB>
                      <a:noFill/>
                    </a:lnB>
                  </a:tcPr>
                </a:tc>
                <a:tc>
                  <a:txBody>
                    <a:bodyPr/>
                    <a:lstStyle/>
                    <a:p>
                      <a:r>
                        <a:rPr lang="en-US" sz="500"/>
                        <a:t>X30Cr13</a:t>
                      </a:r>
                    </a:p>
                  </a:txBody>
                  <a:tcPr marL="0" marR="0" marT="0" marB="0" anchor="ctr">
                    <a:lnL>
                      <a:noFill/>
                    </a:lnL>
                    <a:lnR>
                      <a:noFill/>
                    </a:lnR>
                    <a:lnT>
                      <a:noFill/>
                    </a:lnT>
                    <a:lnB>
                      <a:noFill/>
                    </a:lnB>
                  </a:tcPr>
                </a:tc>
                <a:tc>
                  <a:txBody>
                    <a:bodyPr/>
                    <a:lstStyle/>
                    <a:p>
                      <a:r>
                        <a:rPr lang="ru-RU" sz="500"/>
                        <a:t>(420)</a:t>
                      </a:r>
                    </a:p>
                  </a:txBody>
                  <a:tcPr marL="0" marR="0" marT="0" marB="0" anchor="ctr">
                    <a:lnL>
                      <a:noFill/>
                    </a:lnL>
                    <a:lnR>
                      <a:noFill/>
                    </a:lnR>
                    <a:lnT>
                      <a:noFill/>
                    </a:lnT>
                    <a:lnB>
                      <a:noFill/>
                    </a:lnB>
                  </a:tcPr>
                </a:tc>
                <a:tc>
                  <a:txBody>
                    <a:bodyPr/>
                    <a:lstStyle/>
                    <a:p>
                      <a:r>
                        <a:rPr lang="en-US" sz="500"/>
                        <a:t>SUS 420 J2</a:t>
                      </a:r>
                    </a:p>
                  </a:txBody>
                  <a:tcPr marL="0" marR="0" marT="0" marB="0" anchor="ctr">
                    <a:lnL>
                      <a:noFill/>
                    </a:lnL>
                    <a:lnR>
                      <a:noFill/>
                    </a:lnR>
                    <a:lnT>
                      <a:noFill/>
                    </a:lnT>
                    <a:lnB>
                      <a:noFill/>
                    </a:lnB>
                  </a:tcPr>
                </a:tc>
                <a:tc>
                  <a:txBody>
                    <a:bodyPr/>
                    <a:lstStyle/>
                    <a:p>
                      <a:r>
                        <a:rPr lang="ru-RU" sz="500"/>
                        <a:t>30Х13</a:t>
                      </a:r>
                    </a:p>
                  </a:txBody>
                  <a:tcPr marL="0" marR="0" marT="0" marB="0" anchor="ctr">
                    <a:lnL>
                      <a:noFill/>
                    </a:lnL>
                    <a:lnR>
                      <a:noFill/>
                    </a:lnR>
                    <a:lnT>
                      <a:noFill/>
                    </a:lnT>
                    <a:lnB>
                      <a:noFill/>
                    </a:lnB>
                  </a:tcPr>
                </a:tc>
              </a:tr>
              <a:tr h="254000">
                <a:tc>
                  <a:txBody>
                    <a:bodyPr/>
                    <a:lstStyle/>
                    <a:p>
                      <a:r>
                        <a:rPr lang="ru-RU" sz="500"/>
                        <a:t>1.4031</a:t>
                      </a:r>
                    </a:p>
                  </a:txBody>
                  <a:tcPr marL="0" marR="0" marT="0" marB="0" anchor="ctr">
                    <a:lnL>
                      <a:noFill/>
                    </a:lnL>
                    <a:lnR>
                      <a:noFill/>
                    </a:lnR>
                    <a:lnT>
                      <a:noFill/>
                    </a:lnT>
                    <a:lnB>
                      <a:noFill/>
                    </a:lnB>
                  </a:tcPr>
                </a:tc>
                <a:tc>
                  <a:txBody>
                    <a:bodyPr/>
                    <a:lstStyle/>
                    <a:p>
                      <a:r>
                        <a:rPr lang="en-US" sz="500"/>
                        <a:t>X39Cr13</a:t>
                      </a:r>
                    </a:p>
                  </a:txBody>
                  <a:tcPr marL="0" marR="0" marT="0" marB="0" anchor="ctr">
                    <a:lnL>
                      <a:noFill/>
                    </a:lnL>
                    <a:lnR>
                      <a:noFill/>
                    </a:lnR>
                    <a:lnT>
                      <a:noFill/>
                    </a:lnT>
                    <a:lnB>
                      <a:noFill/>
                    </a:lnB>
                  </a:tcPr>
                </a:tc>
                <a:tc>
                  <a:txBody>
                    <a:bodyPr/>
                    <a:lstStyle/>
                    <a:p>
                      <a:r>
                        <a:rPr lang="ru-RU" sz="500"/>
                        <a:t> </a:t>
                      </a:r>
                    </a:p>
                  </a:txBody>
                  <a:tcPr marL="0" marR="0" marT="0" marB="0" anchor="ctr">
                    <a:lnL>
                      <a:noFill/>
                    </a:lnL>
                    <a:lnR>
                      <a:noFill/>
                    </a:lnR>
                    <a:lnT>
                      <a:noFill/>
                    </a:lnT>
                    <a:lnB>
                      <a:noFill/>
                    </a:lnB>
                  </a:tcPr>
                </a:tc>
                <a:tc>
                  <a:txBody>
                    <a:bodyPr/>
                    <a:lstStyle/>
                    <a:p>
                      <a:r>
                        <a:rPr lang="en-US" sz="500"/>
                        <a:t>SUS 420 J2</a:t>
                      </a:r>
                    </a:p>
                  </a:txBody>
                  <a:tcPr marL="0" marR="0" marT="0" marB="0" anchor="ctr">
                    <a:lnL>
                      <a:noFill/>
                    </a:lnL>
                    <a:lnR>
                      <a:noFill/>
                    </a:lnR>
                    <a:lnT>
                      <a:noFill/>
                    </a:lnT>
                    <a:lnB>
                      <a:noFill/>
                    </a:lnB>
                  </a:tcPr>
                </a:tc>
                <a:tc>
                  <a:txBody>
                    <a:bodyPr/>
                    <a:lstStyle/>
                    <a:p>
                      <a:r>
                        <a:rPr lang="ru-RU" sz="500"/>
                        <a:t>40Х13</a:t>
                      </a:r>
                    </a:p>
                  </a:txBody>
                  <a:tcPr marL="0" marR="0" marT="0" marB="0" anchor="ctr">
                    <a:lnL>
                      <a:noFill/>
                    </a:lnL>
                    <a:lnR>
                      <a:noFill/>
                    </a:lnR>
                    <a:lnT>
                      <a:noFill/>
                    </a:lnT>
                    <a:lnB>
                      <a:noFill/>
                    </a:lnB>
                  </a:tcPr>
                </a:tc>
              </a:tr>
              <a:tr h="127000">
                <a:tc>
                  <a:txBody>
                    <a:bodyPr/>
                    <a:lstStyle/>
                    <a:p>
                      <a:r>
                        <a:rPr lang="ru-RU" sz="500"/>
                        <a:t>1.4034</a:t>
                      </a:r>
                    </a:p>
                  </a:txBody>
                  <a:tcPr marL="0" marR="0" marT="0" marB="0" anchor="ctr">
                    <a:lnL>
                      <a:noFill/>
                    </a:lnL>
                    <a:lnR>
                      <a:noFill/>
                    </a:lnR>
                    <a:lnT>
                      <a:noFill/>
                    </a:lnT>
                    <a:lnB>
                      <a:noFill/>
                    </a:lnB>
                  </a:tcPr>
                </a:tc>
                <a:tc>
                  <a:txBody>
                    <a:bodyPr/>
                    <a:lstStyle/>
                    <a:p>
                      <a:r>
                        <a:rPr lang="en-US" sz="500"/>
                        <a:t>X46Cr13</a:t>
                      </a:r>
                    </a:p>
                  </a:txBody>
                  <a:tcPr marL="0" marR="0" marT="0" marB="0" anchor="ctr">
                    <a:lnL>
                      <a:noFill/>
                    </a:lnL>
                    <a:lnR>
                      <a:noFill/>
                    </a:lnR>
                    <a:lnT>
                      <a:noFill/>
                    </a:lnT>
                    <a:lnB>
                      <a:noFill/>
                    </a:lnB>
                  </a:tcPr>
                </a:tc>
                <a:tc>
                  <a:txBody>
                    <a:bodyPr/>
                    <a:lstStyle/>
                    <a:p>
                      <a:r>
                        <a:rPr lang="ru-RU" sz="500"/>
                        <a:t>(420)</a:t>
                      </a:r>
                    </a:p>
                  </a:txBody>
                  <a:tcPr marL="0" marR="0" marT="0" marB="0" anchor="ctr">
                    <a:lnL>
                      <a:noFill/>
                    </a:lnL>
                    <a:lnR>
                      <a:noFill/>
                    </a:lnR>
                    <a:lnT>
                      <a:noFill/>
                    </a:lnT>
                    <a:lnB>
                      <a:noFill/>
                    </a:lnB>
                  </a:tcPr>
                </a:tc>
                <a:tc>
                  <a:txBody>
                    <a:bodyPr/>
                    <a:lstStyle/>
                    <a:p>
                      <a:r>
                        <a:rPr lang="ru-RU" sz="500"/>
                        <a:t> </a:t>
                      </a:r>
                    </a:p>
                  </a:txBody>
                  <a:tcPr marL="0" marR="0" marT="0" marB="0" anchor="ctr">
                    <a:lnL>
                      <a:noFill/>
                    </a:lnL>
                    <a:lnR>
                      <a:noFill/>
                    </a:lnR>
                    <a:lnT>
                      <a:noFill/>
                    </a:lnT>
                    <a:lnB>
                      <a:noFill/>
                    </a:lnB>
                  </a:tcPr>
                </a:tc>
                <a:tc>
                  <a:txBody>
                    <a:bodyPr/>
                    <a:lstStyle/>
                    <a:p>
                      <a:r>
                        <a:rPr lang="ru-RU" sz="500"/>
                        <a:t>40Х13</a:t>
                      </a:r>
                    </a:p>
                  </a:txBody>
                  <a:tcPr marL="0" marR="0" marT="0" marB="0" anchor="ctr">
                    <a:lnL>
                      <a:noFill/>
                    </a:lnL>
                    <a:lnR>
                      <a:noFill/>
                    </a:lnR>
                    <a:lnT>
                      <a:noFill/>
                    </a:lnT>
                    <a:lnB>
                      <a:noFill/>
                    </a:lnB>
                  </a:tcPr>
                </a:tc>
              </a:tr>
              <a:tr h="127000">
                <a:tc>
                  <a:txBody>
                    <a:bodyPr/>
                    <a:lstStyle/>
                    <a:p>
                      <a:r>
                        <a:rPr lang="ru-RU" sz="500"/>
                        <a:t>1.4016</a:t>
                      </a:r>
                    </a:p>
                  </a:txBody>
                  <a:tcPr marL="0" marR="0" marT="0" marB="0" anchor="ctr">
                    <a:lnL>
                      <a:noFill/>
                    </a:lnL>
                    <a:lnR>
                      <a:noFill/>
                    </a:lnR>
                    <a:lnT>
                      <a:noFill/>
                    </a:lnT>
                    <a:lnB>
                      <a:noFill/>
                    </a:lnB>
                  </a:tcPr>
                </a:tc>
                <a:tc>
                  <a:txBody>
                    <a:bodyPr/>
                    <a:lstStyle/>
                    <a:p>
                      <a:r>
                        <a:rPr lang="en-US" sz="500"/>
                        <a:t>X6Cr17</a:t>
                      </a:r>
                    </a:p>
                  </a:txBody>
                  <a:tcPr marL="0" marR="0" marT="0" marB="0" anchor="ctr">
                    <a:lnL>
                      <a:noFill/>
                    </a:lnL>
                    <a:lnR>
                      <a:noFill/>
                    </a:lnR>
                    <a:lnT>
                      <a:noFill/>
                    </a:lnT>
                    <a:lnB>
                      <a:noFill/>
                    </a:lnB>
                  </a:tcPr>
                </a:tc>
                <a:tc>
                  <a:txBody>
                    <a:bodyPr/>
                    <a:lstStyle/>
                    <a:p>
                      <a:r>
                        <a:rPr lang="ru-RU" sz="500"/>
                        <a:t>430</a:t>
                      </a:r>
                    </a:p>
                  </a:txBody>
                  <a:tcPr marL="0" marR="0" marT="0" marB="0" anchor="ctr">
                    <a:lnL>
                      <a:noFill/>
                    </a:lnL>
                    <a:lnR>
                      <a:noFill/>
                    </a:lnR>
                    <a:lnT>
                      <a:noFill/>
                    </a:lnT>
                    <a:lnB>
                      <a:noFill/>
                    </a:lnB>
                  </a:tcPr>
                </a:tc>
                <a:tc>
                  <a:txBody>
                    <a:bodyPr/>
                    <a:lstStyle/>
                    <a:p>
                      <a:r>
                        <a:rPr lang="en-US" sz="500"/>
                        <a:t>SUS 430</a:t>
                      </a:r>
                    </a:p>
                  </a:txBody>
                  <a:tcPr marL="0" marR="0" marT="0" marB="0" anchor="ctr">
                    <a:lnL>
                      <a:noFill/>
                    </a:lnL>
                    <a:lnR>
                      <a:noFill/>
                    </a:lnR>
                    <a:lnT>
                      <a:noFill/>
                    </a:lnT>
                    <a:lnB>
                      <a:noFill/>
                    </a:lnB>
                  </a:tcPr>
                </a:tc>
                <a:tc>
                  <a:txBody>
                    <a:bodyPr/>
                    <a:lstStyle/>
                    <a:p>
                      <a:r>
                        <a:rPr lang="ru-RU" sz="500"/>
                        <a:t>12Х17</a:t>
                      </a:r>
                    </a:p>
                  </a:txBody>
                  <a:tcPr marL="0" marR="0" marT="0" marB="0" anchor="ctr">
                    <a:lnL>
                      <a:noFill/>
                    </a:lnL>
                    <a:lnR>
                      <a:noFill/>
                    </a:lnR>
                    <a:lnT>
                      <a:noFill/>
                    </a:lnT>
                    <a:lnB>
                      <a:noFill/>
                    </a:lnB>
                  </a:tcPr>
                </a:tc>
              </a:tr>
              <a:tr h="254000">
                <a:tc>
                  <a:txBody>
                    <a:bodyPr/>
                    <a:lstStyle/>
                    <a:p>
                      <a:r>
                        <a:rPr lang="ru-RU" sz="500"/>
                        <a:t>1.4510</a:t>
                      </a:r>
                    </a:p>
                  </a:txBody>
                  <a:tcPr marL="0" marR="0" marT="0" marB="0" anchor="ctr">
                    <a:lnL>
                      <a:noFill/>
                    </a:lnL>
                    <a:lnR>
                      <a:noFill/>
                    </a:lnR>
                    <a:lnT>
                      <a:noFill/>
                    </a:lnT>
                    <a:lnB>
                      <a:noFill/>
                    </a:lnB>
                  </a:tcPr>
                </a:tc>
                <a:tc>
                  <a:txBody>
                    <a:bodyPr/>
                    <a:lstStyle/>
                    <a:p>
                      <a:r>
                        <a:rPr lang="en-US" sz="500"/>
                        <a:t>X3CrTi17</a:t>
                      </a:r>
                    </a:p>
                  </a:txBody>
                  <a:tcPr marL="0" marR="0" marT="0" marB="0" anchor="ctr">
                    <a:lnL>
                      <a:noFill/>
                    </a:lnL>
                    <a:lnR>
                      <a:noFill/>
                    </a:lnR>
                    <a:lnT>
                      <a:noFill/>
                    </a:lnT>
                    <a:lnB>
                      <a:noFill/>
                    </a:lnB>
                  </a:tcPr>
                </a:tc>
                <a:tc>
                  <a:txBody>
                    <a:bodyPr/>
                    <a:lstStyle/>
                    <a:p>
                      <a:r>
                        <a:rPr lang="ru-RU" sz="500"/>
                        <a:t>439</a:t>
                      </a:r>
                    </a:p>
                  </a:txBody>
                  <a:tcPr marL="0" marR="0" marT="0" marB="0" anchor="ctr">
                    <a:lnL>
                      <a:noFill/>
                    </a:lnL>
                    <a:lnR>
                      <a:noFill/>
                    </a:lnR>
                    <a:lnT>
                      <a:noFill/>
                    </a:lnT>
                    <a:lnB>
                      <a:noFill/>
                    </a:lnB>
                  </a:tcPr>
                </a:tc>
                <a:tc>
                  <a:txBody>
                    <a:bodyPr/>
                    <a:lstStyle/>
                    <a:p>
                      <a:r>
                        <a:rPr lang="en-US" sz="500"/>
                        <a:t>SUS 430 LX</a:t>
                      </a:r>
                    </a:p>
                  </a:txBody>
                  <a:tcPr marL="0" marR="0" marT="0" marB="0" anchor="ctr">
                    <a:lnL>
                      <a:noFill/>
                    </a:lnL>
                    <a:lnR>
                      <a:noFill/>
                    </a:lnR>
                    <a:lnT>
                      <a:noFill/>
                    </a:lnT>
                    <a:lnB>
                      <a:noFill/>
                    </a:lnB>
                  </a:tcPr>
                </a:tc>
                <a:tc>
                  <a:txBody>
                    <a:bodyPr/>
                    <a:lstStyle/>
                    <a:p>
                      <a:r>
                        <a:rPr lang="ru-RU" sz="500"/>
                        <a:t>08Х17Т</a:t>
                      </a:r>
                    </a:p>
                  </a:txBody>
                  <a:tcPr marL="0" marR="0" marT="0" marB="0" anchor="ctr">
                    <a:lnL>
                      <a:noFill/>
                    </a:lnL>
                    <a:lnR>
                      <a:noFill/>
                    </a:lnR>
                    <a:lnT>
                      <a:noFill/>
                    </a:lnT>
                    <a:lnB>
                      <a:noFill/>
                    </a:lnB>
                  </a:tcPr>
                </a:tc>
              </a:tr>
              <a:tr h="254000">
                <a:tc>
                  <a:txBody>
                    <a:bodyPr/>
                    <a:lstStyle/>
                    <a:p>
                      <a:r>
                        <a:rPr lang="ru-RU" sz="500"/>
                        <a:t>1.4301</a:t>
                      </a:r>
                    </a:p>
                  </a:txBody>
                  <a:tcPr marL="0" marR="0" marT="0" marB="0" anchor="ctr">
                    <a:lnL>
                      <a:noFill/>
                    </a:lnL>
                    <a:lnR>
                      <a:noFill/>
                    </a:lnR>
                    <a:lnT>
                      <a:noFill/>
                    </a:lnT>
                    <a:lnB>
                      <a:noFill/>
                    </a:lnB>
                  </a:tcPr>
                </a:tc>
                <a:tc>
                  <a:txBody>
                    <a:bodyPr/>
                    <a:lstStyle/>
                    <a:p>
                      <a:r>
                        <a:rPr lang="en-US" sz="500"/>
                        <a:t>X5CrNI18-10</a:t>
                      </a:r>
                    </a:p>
                  </a:txBody>
                  <a:tcPr marL="0" marR="0" marT="0" marB="0" anchor="ctr">
                    <a:lnL>
                      <a:noFill/>
                    </a:lnL>
                    <a:lnR>
                      <a:noFill/>
                    </a:lnR>
                    <a:lnT>
                      <a:noFill/>
                    </a:lnT>
                    <a:lnB>
                      <a:noFill/>
                    </a:lnB>
                  </a:tcPr>
                </a:tc>
                <a:tc>
                  <a:txBody>
                    <a:bodyPr/>
                    <a:lstStyle/>
                    <a:p>
                      <a:r>
                        <a:rPr lang="ru-RU" sz="500"/>
                        <a:t>304</a:t>
                      </a:r>
                    </a:p>
                  </a:txBody>
                  <a:tcPr marL="0" marR="0" marT="0" marB="0" anchor="ctr">
                    <a:lnL>
                      <a:noFill/>
                    </a:lnL>
                    <a:lnR>
                      <a:noFill/>
                    </a:lnR>
                    <a:lnT>
                      <a:noFill/>
                    </a:lnT>
                    <a:lnB>
                      <a:noFill/>
                    </a:lnB>
                  </a:tcPr>
                </a:tc>
                <a:tc>
                  <a:txBody>
                    <a:bodyPr/>
                    <a:lstStyle/>
                    <a:p>
                      <a:r>
                        <a:rPr lang="en-US" sz="500"/>
                        <a:t>SUS 304</a:t>
                      </a:r>
                    </a:p>
                  </a:txBody>
                  <a:tcPr marL="0" marR="0" marT="0" marB="0" anchor="ctr">
                    <a:lnL>
                      <a:noFill/>
                    </a:lnL>
                    <a:lnR>
                      <a:noFill/>
                    </a:lnR>
                    <a:lnT>
                      <a:noFill/>
                    </a:lnT>
                    <a:lnB>
                      <a:noFill/>
                    </a:lnB>
                  </a:tcPr>
                </a:tc>
                <a:tc>
                  <a:txBody>
                    <a:bodyPr/>
                    <a:lstStyle/>
                    <a:p>
                      <a:r>
                        <a:rPr lang="ru-RU" sz="500"/>
                        <a:t>08Х18Н10</a:t>
                      </a:r>
                    </a:p>
                  </a:txBody>
                  <a:tcPr marL="0" marR="0" marT="0" marB="0" anchor="ctr">
                    <a:lnL>
                      <a:noFill/>
                    </a:lnL>
                    <a:lnR>
                      <a:noFill/>
                    </a:lnR>
                    <a:lnT>
                      <a:noFill/>
                    </a:lnT>
                    <a:lnB>
                      <a:noFill/>
                    </a:lnB>
                  </a:tcPr>
                </a:tc>
              </a:tr>
              <a:tr h="254000">
                <a:tc>
                  <a:txBody>
                    <a:bodyPr/>
                    <a:lstStyle/>
                    <a:p>
                      <a:r>
                        <a:rPr lang="ru-RU" sz="500"/>
                        <a:t>1.4303</a:t>
                      </a:r>
                    </a:p>
                  </a:txBody>
                  <a:tcPr marL="0" marR="0" marT="0" marB="0" anchor="ctr">
                    <a:lnL>
                      <a:noFill/>
                    </a:lnL>
                    <a:lnR>
                      <a:noFill/>
                    </a:lnR>
                    <a:lnT>
                      <a:noFill/>
                    </a:lnT>
                    <a:lnB>
                      <a:noFill/>
                    </a:lnB>
                  </a:tcPr>
                </a:tc>
                <a:tc>
                  <a:txBody>
                    <a:bodyPr/>
                    <a:lstStyle/>
                    <a:p>
                      <a:r>
                        <a:rPr lang="en-US" sz="500"/>
                        <a:t>X4CrNi18-12</a:t>
                      </a:r>
                    </a:p>
                  </a:txBody>
                  <a:tcPr marL="0" marR="0" marT="0" marB="0" anchor="ctr">
                    <a:lnL>
                      <a:noFill/>
                    </a:lnL>
                    <a:lnR>
                      <a:noFill/>
                    </a:lnR>
                    <a:lnT>
                      <a:noFill/>
                    </a:lnT>
                    <a:lnB>
                      <a:noFill/>
                    </a:lnB>
                  </a:tcPr>
                </a:tc>
                <a:tc>
                  <a:txBody>
                    <a:bodyPr/>
                    <a:lstStyle/>
                    <a:p>
                      <a:r>
                        <a:rPr lang="ru-RU" sz="500"/>
                        <a:t>(305)</a:t>
                      </a:r>
                    </a:p>
                  </a:txBody>
                  <a:tcPr marL="0" marR="0" marT="0" marB="0" anchor="ctr">
                    <a:lnL>
                      <a:noFill/>
                    </a:lnL>
                    <a:lnR>
                      <a:noFill/>
                    </a:lnR>
                    <a:lnT>
                      <a:noFill/>
                    </a:lnT>
                    <a:lnB>
                      <a:noFill/>
                    </a:lnB>
                  </a:tcPr>
                </a:tc>
                <a:tc>
                  <a:txBody>
                    <a:bodyPr/>
                    <a:lstStyle/>
                    <a:p>
                      <a:r>
                        <a:rPr lang="en-US" sz="500"/>
                        <a:t>SUS 305</a:t>
                      </a:r>
                    </a:p>
                  </a:txBody>
                  <a:tcPr marL="0" marR="0" marT="0" marB="0" anchor="ctr">
                    <a:lnL>
                      <a:noFill/>
                    </a:lnL>
                    <a:lnR>
                      <a:noFill/>
                    </a:lnR>
                    <a:lnT>
                      <a:noFill/>
                    </a:lnT>
                    <a:lnB>
                      <a:noFill/>
                    </a:lnB>
                  </a:tcPr>
                </a:tc>
                <a:tc>
                  <a:txBody>
                    <a:bodyPr/>
                    <a:lstStyle/>
                    <a:p>
                      <a:r>
                        <a:rPr lang="ru-RU" sz="500"/>
                        <a:t>12Х18Н12</a:t>
                      </a:r>
                    </a:p>
                  </a:txBody>
                  <a:tcPr marL="0" marR="0" marT="0" marB="0" anchor="ctr">
                    <a:lnL>
                      <a:noFill/>
                    </a:lnL>
                    <a:lnR>
                      <a:noFill/>
                    </a:lnR>
                    <a:lnT>
                      <a:noFill/>
                    </a:lnT>
                    <a:lnB>
                      <a:noFill/>
                    </a:lnB>
                  </a:tcPr>
                </a:tc>
              </a:tr>
              <a:tr h="254000">
                <a:tc>
                  <a:txBody>
                    <a:bodyPr/>
                    <a:lstStyle/>
                    <a:p>
                      <a:r>
                        <a:rPr lang="ru-RU" sz="500"/>
                        <a:t>1.4306</a:t>
                      </a:r>
                    </a:p>
                  </a:txBody>
                  <a:tcPr marL="0" marR="0" marT="0" marB="0" anchor="ctr">
                    <a:lnL>
                      <a:noFill/>
                    </a:lnL>
                    <a:lnR>
                      <a:noFill/>
                    </a:lnR>
                    <a:lnT>
                      <a:noFill/>
                    </a:lnT>
                    <a:lnB>
                      <a:noFill/>
                    </a:lnB>
                  </a:tcPr>
                </a:tc>
                <a:tc>
                  <a:txBody>
                    <a:bodyPr/>
                    <a:lstStyle/>
                    <a:p>
                      <a:r>
                        <a:rPr lang="en-US" sz="500"/>
                        <a:t>X2CrNi19-11</a:t>
                      </a:r>
                    </a:p>
                  </a:txBody>
                  <a:tcPr marL="0" marR="0" marT="0" marB="0" anchor="ctr">
                    <a:lnL>
                      <a:noFill/>
                    </a:lnL>
                    <a:lnR>
                      <a:noFill/>
                    </a:lnR>
                    <a:lnT>
                      <a:noFill/>
                    </a:lnT>
                    <a:lnB>
                      <a:noFill/>
                    </a:lnB>
                  </a:tcPr>
                </a:tc>
                <a:tc>
                  <a:txBody>
                    <a:bodyPr/>
                    <a:lstStyle/>
                    <a:p>
                      <a:r>
                        <a:rPr lang="en-US" sz="500"/>
                        <a:t>304 L</a:t>
                      </a:r>
                    </a:p>
                  </a:txBody>
                  <a:tcPr marL="0" marR="0" marT="0" marB="0" anchor="ctr">
                    <a:lnL>
                      <a:noFill/>
                    </a:lnL>
                    <a:lnR>
                      <a:noFill/>
                    </a:lnR>
                    <a:lnT>
                      <a:noFill/>
                    </a:lnT>
                    <a:lnB>
                      <a:noFill/>
                    </a:lnB>
                  </a:tcPr>
                </a:tc>
                <a:tc>
                  <a:txBody>
                    <a:bodyPr/>
                    <a:lstStyle/>
                    <a:p>
                      <a:r>
                        <a:rPr lang="en-US" sz="500"/>
                        <a:t>SUS 304 L</a:t>
                      </a:r>
                    </a:p>
                  </a:txBody>
                  <a:tcPr marL="0" marR="0" marT="0" marB="0" anchor="ctr">
                    <a:lnL>
                      <a:noFill/>
                    </a:lnL>
                    <a:lnR>
                      <a:noFill/>
                    </a:lnR>
                    <a:lnT>
                      <a:noFill/>
                    </a:lnT>
                    <a:lnB>
                      <a:noFill/>
                    </a:lnB>
                  </a:tcPr>
                </a:tc>
                <a:tc>
                  <a:txBody>
                    <a:bodyPr/>
                    <a:lstStyle/>
                    <a:p>
                      <a:r>
                        <a:rPr lang="ru-RU" sz="500"/>
                        <a:t>03Х18Н11</a:t>
                      </a:r>
                    </a:p>
                  </a:txBody>
                  <a:tcPr marL="0" marR="0" marT="0" marB="0" anchor="ctr">
                    <a:lnL>
                      <a:noFill/>
                    </a:lnL>
                    <a:lnR>
                      <a:noFill/>
                    </a:lnR>
                    <a:lnT>
                      <a:noFill/>
                    </a:lnT>
                    <a:lnB>
                      <a:noFill/>
                    </a:lnB>
                  </a:tcPr>
                </a:tc>
              </a:tr>
              <a:tr h="254000">
                <a:tc>
                  <a:txBody>
                    <a:bodyPr/>
                    <a:lstStyle/>
                    <a:p>
                      <a:r>
                        <a:rPr lang="ru-RU" sz="500"/>
                        <a:t>1.4541</a:t>
                      </a:r>
                    </a:p>
                  </a:txBody>
                  <a:tcPr marL="0" marR="0" marT="0" marB="0" anchor="ctr">
                    <a:lnL>
                      <a:noFill/>
                    </a:lnL>
                    <a:lnR>
                      <a:noFill/>
                    </a:lnR>
                    <a:lnT>
                      <a:noFill/>
                    </a:lnT>
                    <a:lnB>
                      <a:noFill/>
                    </a:lnB>
                  </a:tcPr>
                </a:tc>
                <a:tc>
                  <a:txBody>
                    <a:bodyPr/>
                    <a:lstStyle/>
                    <a:p>
                      <a:r>
                        <a:rPr lang="en-US" sz="500"/>
                        <a:t>X6CrNiTi18-10</a:t>
                      </a:r>
                    </a:p>
                  </a:txBody>
                  <a:tcPr marL="0" marR="0" marT="0" marB="0" anchor="ctr">
                    <a:lnL>
                      <a:noFill/>
                    </a:lnL>
                    <a:lnR>
                      <a:noFill/>
                    </a:lnR>
                    <a:lnT>
                      <a:noFill/>
                    </a:lnT>
                    <a:lnB>
                      <a:noFill/>
                    </a:lnB>
                  </a:tcPr>
                </a:tc>
                <a:tc>
                  <a:txBody>
                    <a:bodyPr/>
                    <a:lstStyle/>
                    <a:p>
                      <a:r>
                        <a:rPr lang="ru-RU" sz="500"/>
                        <a:t>321</a:t>
                      </a:r>
                    </a:p>
                  </a:txBody>
                  <a:tcPr marL="0" marR="0" marT="0" marB="0" anchor="ctr">
                    <a:lnL>
                      <a:noFill/>
                    </a:lnL>
                    <a:lnR>
                      <a:noFill/>
                    </a:lnR>
                    <a:lnT>
                      <a:noFill/>
                    </a:lnT>
                    <a:lnB>
                      <a:noFill/>
                    </a:lnB>
                  </a:tcPr>
                </a:tc>
                <a:tc>
                  <a:txBody>
                    <a:bodyPr/>
                    <a:lstStyle/>
                    <a:p>
                      <a:r>
                        <a:rPr lang="en-US" sz="500"/>
                        <a:t>SUS 321</a:t>
                      </a:r>
                    </a:p>
                  </a:txBody>
                  <a:tcPr marL="0" marR="0" marT="0" marB="0" anchor="ctr">
                    <a:lnL>
                      <a:noFill/>
                    </a:lnL>
                    <a:lnR>
                      <a:noFill/>
                    </a:lnR>
                    <a:lnT>
                      <a:noFill/>
                    </a:lnT>
                    <a:lnB>
                      <a:noFill/>
                    </a:lnB>
                  </a:tcPr>
                </a:tc>
                <a:tc>
                  <a:txBody>
                    <a:bodyPr/>
                    <a:lstStyle/>
                    <a:p>
                      <a:r>
                        <a:rPr lang="ru-RU" sz="500"/>
                        <a:t>08Х18Н10Т</a:t>
                      </a:r>
                    </a:p>
                  </a:txBody>
                  <a:tcPr marL="0" marR="0" marT="0" marB="0" anchor="ctr">
                    <a:lnL>
                      <a:noFill/>
                    </a:lnL>
                    <a:lnR>
                      <a:noFill/>
                    </a:lnR>
                    <a:lnT>
                      <a:noFill/>
                    </a:lnT>
                    <a:lnB>
                      <a:noFill/>
                    </a:lnB>
                  </a:tcPr>
                </a:tc>
              </a:tr>
              <a:tr h="381000">
                <a:tc>
                  <a:txBody>
                    <a:bodyPr/>
                    <a:lstStyle/>
                    <a:p>
                      <a:r>
                        <a:rPr lang="ru-RU" sz="500"/>
                        <a:t>1.4571</a:t>
                      </a:r>
                    </a:p>
                  </a:txBody>
                  <a:tcPr marL="0" marR="0" marT="0" marB="0" anchor="ctr">
                    <a:lnL>
                      <a:noFill/>
                    </a:lnL>
                    <a:lnR>
                      <a:noFill/>
                    </a:lnR>
                    <a:lnT>
                      <a:noFill/>
                    </a:lnT>
                    <a:lnB>
                      <a:noFill/>
                    </a:lnB>
                  </a:tcPr>
                </a:tc>
                <a:tc>
                  <a:txBody>
                    <a:bodyPr/>
                    <a:lstStyle/>
                    <a:p>
                      <a:r>
                        <a:rPr lang="en-US" sz="500"/>
                        <a:t>X6CrNiMoTi17-12-2</a:t>
                      </a:r>
                    </a:p>
                  </a:txBody>
                  <a:tcPr marL="0" marR="0" marT="0" marB="0" anchor="ctr">
                    <a:lnL>
                      <a:noFill/>
                    </a:lnL>
                    <a:lnR>
                      <a:noFill/>
                    </a:lnR>
                    <a:lnT>
                      <a:noFill/>
                    </a:lnT>
                    <a:lnB>
                      <a:noFill/>
                    </a:lnB>
                  </a:tcPr>
                </a:tc>
                <a:tc>
                  <a:txBody>
                    <a:bodyPr/>
                    <a:lstStyle/>
                    <a:p>
                      <a:r>
                        <a:rPr lang="en-US" sz="500"/>
                        <a:t>316 Ti</a:t>
                      </a:r>
                    </a:p>
                  </a:txBody>
                  <a:tcPr marL="0" marR="0" marT="0" marB="0" anchor="ctr">
                    <a:lnL>
                      <a:noFill/>
                    </a:lnL>
                    <a:lnR>
                      <a:noFill/>
                    </a:lnR>
                    <a:lnT>
                      <a:noFill/>
                    </a:lnT>
                    <a:lnB>
                      <a:noFill/>
                    </a:lnB>
                  </a:tcPr>
                </a:tc>
                <a:tc>
                  <a:txBody>
                    <a:bodyPr/>
                    <a:lstStyle/>
                    <a:p>
                      <a:r>
                        <a:rPr lang="en-US" sz="500"/>
                        <a:t>SUS 316 Ti</a:t>
                      </a:r>
                    </a:p>
                  </a:txBody>
                  <a:tcPr marL="0" marR="0" marT="0" marB="0" anchor="ctr">
                    <a:lnL>
                      <a:noFill/>
                    </a:lnL>
                    <a:lnR>
                      <a:noFill/>
                    </a:lnR>
                    <a:lnT>
                      <a:noFill/>
                    </a:lnT>
                    <a:lnB>
                      <a:noFill/>
                    </a:lnB>
                  </a:tcPr>
                </a:tc>
                <a:tc>
                  <a:txBody>
                    <a:bodyPr/>
                    <a:lstStyle/>
                    <a:p>
                      <a:r>
                        <a:rPr lang="ru-RU" sz="500" dirty="0"/>
                        <a:t>10Х17Н13М2Т</a:t>
                      </a:r>
                    </a:p>
                  </a:txBody>
                  <a:tcPr marL="0" marR="0" marT="0" marB="0" anchor="ctr">
                    <a:lnL>
                      <a:noFill/>
                    </a:lnL>
                    <a:lnR>
                      <a:noFill/>
                    </a:lnR>
                    <a:lnT>
                      <a:noFill/>
                    </a:lnT>
                    <a:lnB>
                      <a:noFill/>
                    </a:lnB>
                  </a:tcPr>
                </a:tc>
              </a:tr>
            </a:tbl>
          </a:graphicData>
        </a:graphic>
      </p:graphicFrame>
      <p:sp>
        <p:nvSpPr>
          <p:cNvPr id="11337" name="Rectangle 1"/>
          <p:cNvSpPr>
            <a:spLocks noChangeArrowheads="1"/>
          </p:cNvSpPr>
          <p:nvPr/>
        </p:nvSpPr>
        <p:spPr bwMode="auto">
          <a:xfrm>
            <a:off x="0" y="564148"/>
            <a:ext cx="8636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fontAlgn="base">
              <a:spcBef>
                <a:spcPct val="0"/>
              </a:spcBef>
              <a:spcAft>
                <a:spcPct val="0"/>
              </a:spcAft>
              <a:buFontTx/>
              <a:buNone/>
            </a:pPr>
            <a:r>
              <a:rPr lang="ru-RU" altLang="ru-RU" sz="1600" b="1" smtClean="0">
                <a:solidFill>
                  <a:srgbClr val="000000"/>
                </a:solidFill>
                <a:latin typeface="Times New Roman" pitchFamily="18" charset="0"/>
              </a:rPr>
              <a:t>Международные аналоги коррозионно-стойких и жаропрочных сталей </a:t>
            </a:r>
            <a:endParaRPr lang="ru-RU" altLang="ru-RU" sz="1600" smtClean="0">
              <a:solidFill>
                <a:srgbClr val="000000"/>
              </a:solidFill>
              <a:latin typeface="Times New Roman" pitchFamily="18" charset="0"/>
            </a:endParaRPr>
          </a:p>
        </p:txBody>
      </p:sp>
    </p:spTree>
    <p:extLst>
      <p:ext uri="{BB962C8B-B14F-4D97-AF65-F5344CB8AC3E}">
        <p14:creationId xmlns:p14="http://schemas.microsoft.com/office/powerpoint/2010/main" val="3601600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406400" y="603916"/>
            <a:ext cx="7645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fontAlgn="base">
              <a:spcBef>
                <a:spcPct val="0"/>
              </a:spcBef>
              <a:spcAft>
                <a:spcPct val="0"/>
              </a:spcAft>
              <a:buFontTx/>
              <a:buNone/>
            </a:pPr>
            <a:r>
              <a:rPr lang="ru-RU" altLang="ru-RU" sz="1600" b="1" smtClean="0">
                <a:solidFill>
                  <a:srgbClr val="000000"/>
                </a:solidFill>
              </a:rPr>
              <a:t>Системы маркировки сталей в США. AISI, UNS, ASTM.</a:t>
            </a:r>
            <a:r>
              <a:rPr lang="ru-RU" altLang="ru-RU" sz="1600" smtClean="0">
                <a:solidFill>
                  <a:srgbClr val="000000"/>
                </a:solidFill>
              </a:rPr>
              <a:t> </a:t>
            </a:r>
          </a:p>
          <a:p>
            <a:pPr fontAlgn="base">
              <a:spcBef>
                <a:spcPct val="0"/>
              </a:spcBef>
              <a:spcAft>
                <a:spcPct val="0"/>
              </a:spcAft>
              <a:buFontTx/>
              <a:buNone/>
            </a:pPr>
            <a:r>
              <a:rPr lang="ru-RU" altLang="ru-RU" sz="1600" smtClean="0">
                <a:solidFill>
                  <a:srgbClr val="000000"/>
                </a:solidFill>
              </a:rPr>
              <a:t>В США используется несколько систем обозначения металлов и сплавов, связанных с существующими организациями по стандартизации. Наиболее известными организациями являются: </a:t>
            </a:r>
          </a:p>
          <a:p>
            <a:pPr fontAlgn="base">
              <a:spcBef>
                <a:spcPct val="0"/>
              </a:spcBef>
              <a:spcAft>
                <a:spcPct val="0"/>
              </a:spcAft>
            </a:pPr>
            <a:r>
              <a:rPr lang="ru-RU" altLang="ru-RU" sz="1600" b="1" smtClean="0">
                <a:solidFill>
                  <a:srgbClr val="000000"/>
                </a:solidFill>
                <a:hlinkClick r:id="rId2"/>
              </a:rPr>
              <a:t>AISI</a:t>
            </a:r>
            <a:r>
              <a:rPr lang="ru-RU" altLang="ru-RU" sz="1600" smtClean="0">
                <a:solidFill>
                  <a:srgbClr val="000000"/>
                </a:solidFill>
                <a:hlinkClick r:id="rId2"/>
              </a:rPr>
              <a:t> - Американский Институт Чугуна и Стали </a:t>
            </a:r>
          </a:p>
          <a:p>
            <a:pPr fontAlgn="base">
              <a:spcBef>
                <a:spcPct val="0"/>
              </a:spcBef>
              <a:spcAft>
                <a:spcPct val="0"/>
              </a:spcAft>
            </a:pPr>
            <a:r>
              <a:rPr lang="ru-RU" altLang="ru-RU" sz="1600" b="1" smtClean="0">
                <a:solidFill>
                  <a:srgbClr val="000000"/>
                </a:solidFill>
                <a:hlinkClick r:id="rId2"/>
              </a:rPr>
              <a:t>ACI</a:t>
            </a:r>
            <a:r>
              <a:rPr lang="ru-RU" altLang="ru-RU" sz="1600" smtClean="0">
                <a:solidFill>
                  <a:srgbClr val="000000"/>
                </a:solidFill>
                <a:hlinkClick r:id="rId2"/>
              </a:rPr>
              <a:t> - Американский институт Литья </a:t>
            </a:r>
          </a:p>
          <a:p>
            <a:pPr fontAlgn="base">
              <a:spcBef>
                <a:spcPct val="0"/>
              </a:spcBef>
              <a:spcAft>
                <a:spcPct val="0"/>
              </a:spcAft>
            </a:pPr>
            <a:r>
              <a:rPr lang="ru-RU" altLang="ru-RU" sz="1600" b="1" smtClean="0">
                <a:solidFill>
                  <a:srgbClr val="000000"/>
                </a:solidFill>
                <a:hlinkClick r:id="rId2"/>
              </a:rPr>
              <a:t>ANSI</a:t>
            </a:r>
            <a:r>
              <a:rPr lang="ru-RU" altLang="ru-RU" sz="1600" smtClean="0">
                <a:solidFill>
                  <a:srgbClr val="000000"/>
                </a:solidFill>
                <a:hlinkClick r:id="rId2"/>
              </a:rPr>
              <a:t> - Американский Национальный Институт Стандартизации </a:t>
            </a:r>
          </a:p>
          <a:p>
            <a:pPr fontAlgn="base">
              <a:spcBef>
                <a:spcPct val="0"/>
              </a:spcBef>
              <a:spcAft>
                <a:spcPct val="0"/>
              </a:spcAft>
            </a:pPr>
            <a:r>
              <a:rPr lang="ru-RU" altLang="ru-RU" sz="1600" b="1" smtClean="0">
                <a:solidFill>
                  <a:srgbClr val="000000"/>
                </a:solidFill>
                <a:hlinkClick r:id="rId2"/>
              </a:rPr>
              <a:t>AMS</a:t>
            </a:r>
            <a:r>
              <a:rPr lang="ru-RU" altLang="ru-RU" sz="1600" smtClean="0">
                <a:solidFill>
                  <a:srgbClr val="000000"/>
                </a:solidFill>
                <a:hlinkClick r:id="rId2"/>
              </a:rPr>
              <a:t> - Спецификация Аэрокосмических Материалов </a:t>
            </a:r>
          </a:p>
          <a:p>
            <a:pPr fontAlgn="base">
              <a:spcBef>
                <a:spcPct val="0"/>
              </a:spcBef>
              <a:spcAft>
                <a:spcPct val="0"/>
              </a:spcAft>
            </a:pPr>
            <a:r>
              <a:rPr lang="ru-RU" altLang="ru-RU" sz="1600" b="1" smtClean="0">
                <a:solidFill>
                  <a:srgbClr val="000000"/>
                </a:solidFill>
                <a:hlinkClick r:id="rId2"/>
              </a:rPr>
              <a:t>ASME</a:t>
            </a:r>
            <a:r>
              <a:rPr lang="ru-RU" altLang="ru-RU" sz="1600" smtClean="0">
                <a:solidFill>
                  <a:srgbClr val="000000"/>
                </a:solidFill>
                <a:hlinkClick r:id="rId2"/>
              </a:rPr>
              <a:t> - Американское Общество Инженеров - Механиков </a:t>
            </a:r>
          </a:p>
          <a:p>
            <a:pPr fontAlgn="base">
              <a:spcBef>
                <a:spcPct val="0"/>
              </a:spcBef>
              <a:spcAft>
                <a:spcPct val="0"/>
              </a:spcAft>
            </a:pPr>
            <a:r>
              <a:rPr lang="ru-RU" altLang="ru-RU" sz="1600" b="1" smtClean="0">
                <a:solidFill>
                  <a:srgbClr val="000000"/>
                </a:solidFill>
                <a:hlinkClick r:id="rId2"/>
              </a:rPr>
              <a:t>ASTM</a:t>
            </a:r>
            <a:r>
              <a:rPr lang="ru-RU" altLang="ru-RU" sz="1600" smtClean="0">
                <a:solidFill>
                  <a:srgbClr val="000000"/>
                </a:solidFill>
                <a:hlinkClick r:id="rId2"/>
              </a:rPr>
              <a:t> - Американское Общество Испытания Материалов </a:t>
            </a:r>
          </a:p>
          <a:p>
            <a:pPr fontAlgn="base">
              <a:spcBef>
                <a:spcPct val="0"/>
              </a:spcBef>
              <a:spcAft>
                <a:spcPct val="0"/>
              </a:spcAft>
            </a:pPr>
            <a:r>
              <a:rPr lang="ru-RU" altLang="ru-RU" sz="1600" b="1" smtClean="0">
                <a:solidFill>
                  <a:srgbClr val="000000"/>
                </a:solidFill>
                <a:hlinkClick r:id="rId2"/>
              </a:rPr>
              <a:t>AWS</a:t>
            </a:r>
            <a:r>
              <a:rPr lang="ru-RU" altLang="ru-RU" sz="1600" smtClean="0">
                <a:solidFill>
                  <a:srgbClr val="000000"/>
                </a:solidFill>
                <a:hlinkClick r:id="rId2"/>
              </a:rPr>
              <a:t> - Американское Общество Сварщиков </a:t>
            </a:r>
          </a:p>
          <a:p>
            <a:pPr fontAlgn="base">
              <a:spcBef>
                <a:spcPct val="0"/>
              </a:spcBef>
              <a:spcAft>
                <a:spcPct val="0"/>
              </a:spcAft>
            </a:pPr>
            <a:r>
              <a:rPr lang="ru-RU" altLang="ru-RU" sz="1600" b="1" smtClean="0">
                <a:solidFill>
                  <a:srgbClr val="000000"/>
                </a:solidFill>
                <a:hlinkClick r:id="rId2"/>
              </a:rPr>
              <a:t>SAE</a:t>
            </a:r>
            <a:r>
              <a:rPr lang="ru-RU" altLang="ru-RU" sz="1600" smtClean="0">
                <a:solidFill>
                  <a:srgbClr val="000000"/>
                </a:solidFill>
                <a:hlinkClick r:id="rId2"/>
              </a:rPr>
              <a:t> - Общество Инженеров - Автомобилистов. </a:t>
            </a:r>
            <a:endParaRPr lang="en-US" altLang="ru-RU" sz="1600" smtClean="0">
              <a:solidFill>
                <a:srgbClr val="000000"/>
              </a:solidFill>
            </a:endParaRPr>
          </a:p>
          <a:p>
            <a:pPr fontAlgn="base">
              <a:spcBef>
                <a:spcPct val="0"/>
              </a:spcBef>
              <a:spcAft>
                <a:spcPct val="0"/>
              </a:spcAft>
              <a:buFontTx/>
              <a:buNone/>
            </a:pPr>
            <a:endParaRPr lang="en-US" altLang="ru-RU" sz="1600" smtClean="0">
              <a:solidFill>
                <a:srgbClr val="000000"/>
              </a:solidFill>
            </a:endParaRPr>
          </a:p>
          <a:p>
            <a:pPr fontAlgn="base">
              <a:spcBef>
                <a:spcPct val="0"/>
              </a:spcBef>
              <a:spcAft>
                <a:spcPct val="0"/>
              </a:spcAft>
              <a:buFontTx/>
              <a:buNone/>
            </a:pPr>
            <a:endParaRPr lang="ru-RU" altLang="ru-RU" sz="1600" smtClean="0">
              <a:solidFill>
                <a:srgbClr val="000000"/>
              </a:solidFill>
            </a:endParaRPr>
          </a:p>
          <a:p>
            <a:pPr fontAlgn="base">
              <a:spcBef>
                <a:spcPct val="0"/>
              </a:spcBef>
              <a:spcAft>
                <a:spcPct val="0"/>
              </a:spcAft>
              <a:buFontTx/>
              <a:buNone/>
            </a:pPr>
            <a:endParaRPr lang="ru-RU" altLang="ru-RU" sz="1600" smtClean="0">
              <a:solidFill>
                <a:srgbClr val="000000"/>
              </a:solidFill>
              <a:latin typeface="Times New Roman" pitchFamily="18" charset="0"/>
            </a:endParaRPr>
          </a:p>
        </p:txBody>
      </p:sp>
      <p:sp>
        <p:nvSpPr>
          <p:cNvPr id="12291" name="Прямоугольник 2"/>
          <p:cNvSpPr>
            <a:spLocks noChangeArrowheads="1"/>
          </p:cNvSpPr>
          <p:nvPr/>
        </p:nvSpPr>
        <p:spPr bwMode="auto">
          <a:xfrm>
            <a:off x="508000" y="3714751"/>
            <a:ext cx="7924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Системы обозначений, используемые той или иной организацией, вытекают из их исторического развития, а также развития связанных с ними отраслей промышленности. </a:t>
            </a:r>
          </a:p>
        </p:txBody>
      </p:sp>
    </p:spTree>
    <p:extLst>
      <p:ext uri="{BB962C8B-B14F-4D97-AF65-F5344CB8AC3E}">
        <p14:creationId xmlns:p14="http://schemas.microsoft.com/office/powerpoint/2010/main" val="850319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258235" y="279262"/>
            <a:ext cx="8885767" cy="597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lnSpc>
                <a:spcPct val="150000"/>
              </a:lnSpc>
              <a:spcBef>
                <a:spcPct val="0"/>
              </a:spcBef>
              <a:spcAft>
                <a:spcPct val="0"/>
              </a:spcAft>
              <a:buFontTx/>
              <a:buNone/>
            </a:pPr>
            <a:r>
              <a:rPr lang="ru-RU" altLang="ru-RU" sz="2000" smtClean="0">
                <a:solidFill>
                  <a:srgbClr val="000000"/>
                </a:solidFill>
                <a:hlinkClick r:id="rId3"/>
              </a:rPr>
              <a:t>Классификация сталей</a:t>
            </a:r>
            <a:endParaRPr lang="ru-RU" altLang="ru-RU" sz="2000" smtClean="0">
              <a:solidFill>
                <a:srgbClr val="000000"/>
              </a:solidFill>
            </a:endParaRPr>
          </a:p>
          <a:p>
            <a:pPr algn="ctr" eaLnBrk="1" fontAlgn="base" hangingPunct="1">
              <a:spcBef>
                <a:spcPct val="0"/>
              </a:spcBef>
              <a:spcAft>
                <a:spcPct val="0"/>
              </a:spcAft>
              <a:buFontTx/>
              <a:buNone/>
            </a:pPr>
            <a:r>
              <a:rPr lang="ru-RU" altLang="ru-RU" sz="1600" b="1" smtClean="0">
                <a:solidFill>
                  <a:srgbClr val="000000"/>
                </a:solidFill>
                <a:latin typeface="Times New Roman" pitchFamily="18" charset="0"/>
              </a:rPr>
              <a:t>Качественные углеродистые стали</a:t>
            </a:r>
          </a:p>
          <a:p>
            <a:pPr eaLnBrk="1" fontAlgn="base" hangingPunct="1">
              <a:lnSpc>
                <a:spcPct val="80000"/>
              </a:lnSpc>
              <a:spcBef>
                <a:spcPct val="0"/>
              </a:spcBef>
              <a:spcAft>
                <a:spcPct val="0"/>
              </a:spcAft>
              <a:buFontTx/>
              <a:buNone/>
            </a:pPr>
            <a:r>
              <a:rPr lang="ru-RU" altLang="ru-RU" sz="1600" smtClean="0">
                <a:solidFill>
                  <a:srgbClr val="000000"/>
                </a:solidFill>
                <a:latin typeface="Times New Roman" pitchFamily="18" charset="0"/>
              </a:rPr>
              <a:t>	Качественные стали поставляют с гарантированными механическими свойствами и химическим составом (группа В). Степень раскисленности, в основном,</a:t>
            </a:r>
            <a:r>
              <a:rPr lang="en-US"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rPr>
              <a:t>спокойная.</a:t>
            </a:r>
            <a:br>
              <a:rPr lang="ru-RU" altLang="ru-RU" sz="1600" smtClean="0">
                <a:solidFill>
                  <a:srgbClr val="000000"/>
                </a:solidFill>
                <a:latin typeface="Times New Roman" pitchFamily="18" charset="0"/>
              </a:rPr>
            </a:br>
            <a:r>
              <a:rPr lang="ru-RU" altLang="ru-RU" sz="1600" smtClean="0">
                <a:solidFill>
                  <a:srgbClr val="000000"/>
                </a:solidFill>
                <a:latin typeface="Times New Roman" pitchFamily="18" charset="0"/>
              </a:rPr>
              <a:t>Конструкционные качественные </a:t>
            </a:r>
            <a:r>
              <a:rPr lang="ru-RU" altLang="ru-RU" sz="1600" smtClean="0">
                <a:solidFill>
                  <a:srgbClr val="000000"/>
                </a:solidFill>
                <a:latin typeface="Times New Roman" pitchFamily="18" charset="0"/>
                <a:hlinkClick r:id="rId4"/>
              </a:rPr>
              <a:t>углеродистые стали</a:t>
            </a:r>
            <a:r>
              <a:rPr lang="ru-RU" altLang="ru-RU" sz="1600" smtClean="0">
                <a:solidFill>
                  <a:srgbClr val="000000"/>
                </a:solidFill>
                <a:latin typeface="Times New Roman" pitchFamily="18" charset="0"/>
              </a:rPr>
              <a:t>. Маркируются двухзначным </a:t>
            </a:r>
            <a:r>
              <a:rPr lang="ru-RU" altLang="ru-RU" sz="1600" u="sng" smtClean="0">
                <a:solidFill>
                  <a:srgbClr val="000000"/>
                </a:solidFill>
                <a:latin typeface="Times New Roman" pitchFamily="18" charset="0"/>
              </a:rPr>
              <a:t>числом, указывающим среднее содержание углерода в сотых долях процента.</a:t>
            </a:r>
            <a:r>
              <a:rPr lang="ru-RU" altLang="ru-RU" sz="1600" smtClean="0">
                <a:solidFill>
                  <a:srgbClr val="000000"/>
                </a:solidFill>
                <a:latin typeface="Times New Roman" pitchFamily="18" charset="0"/>
              </a:rPr>
              <a:t> Указывается степень раскисленности, если она отличается от спокойной.</a:t>
            </a:r>
            <a:br>
              <a:rPr lang="ru-RU" altLang="ru-RU" sz="1600" smtClean="0">
                <a:solidFill>
                  <a:srgbClr val="000000"/>
                </a:solidFill>
                <a:latin typeface="Times New Roman" pitchFamily="18" charset="0"/>
              </a:rPr>
            </a:br>
            <a:r>
              <a:rPr lang="ru-RU" altLang="ru-RU" sz="1600" u="sng" smtClean="0">
                <a:solidFill>
                  <a:srgbClr val="000000"/>
                </a:solidFill>
                <a:latin typeface="Times New Roman" pitchFamily="18" charset="0"/>
              </a:rPr>
              <a:t>Пример</a:t>
            </a:r>
            <a:r>
              <a:rPr lang="ru-RU" altLang="ru-RU" sz="1600" smtClean="0">
                <a:solidFill>
                  <a:srgbClr val="000000"/>
                </a:solidFill>
                <a:latin typeface="Times New Roman" pitchFamily="18" charset="0"/>
              </a:rPr>
              <a:t>: сталь 08 кп, сталь 10 пс, сталь 45. Содержание углерода, соответственно, 0,08 %, 0,10 %, 0.45 %.</a:t>
            </a:r>
          </a:p>
          <a:p>
            <a:pPr eaLnBrk="1" fontAlgn="base" hangingPunct="1">
              <a:lnSpc>
                <a:spcPct val="80000"/>
              </a:lnSpc>
              <a:spcBef>
                <a:spcPct val="0"/>
              </a:spcBef>
              <a:spcAft>
                <a:spcPct val="0"/>
              </a:spcAft>
              <a:buFontTx/>
              <a:buNone/>
            </a:pPr>
            <a:endParaRPr lang="ru-RU" altLang="ru-RU" sz="1600" smtClean="0">
              <a:solidFill>
                <a:srgbClr val="000000"/>
              </a:solidFill>
              <a:latin typeface="Times New Roman" pitchFamily="18" charset="0"/>
            </a:endParaRPr>
          </a:p>
          <a:p>
            <a:pPr eaLnBrk="1" fontAlgn="base" hangingPunct="1">
              <a:lnSpc>
                <a:spcPct val="80000"/>
              </a:lnSpc>
              <a:spcBef>
                <a:spcPct val="0"/>
              </a:spcBef>
              <a:spcAft>
                <a:spcPct val="0"/>
              </a:spcAft>
              <a:buFontTx/>
              <a:buNone/>
            </a:pPr>
            <a:r>
              <a:rPr lang="ru-RU" altLang="ru-RU" sz="1600" smtClean="0">
                <a:solidFill>
                  <a:srgbClr val="000000"/>
                </a:solidFill>
                <a:latin typeface="Times New Roman" pitchFamily="18" charset="0"/>
              </a:rPr>
              <a:t>Инструментальные качественные углеродистые стали маркируются буквой У (углеродистая инструментальная сталь) и </a:t>
            </a:r>
            <a:r>
              <a:rPr lang="ru-RU" altLang="ru-RU" sz="1600" u="sng" smtClean="0">
                <a:solidFill>
                  <a:srgbClr val="000000"/>
                </a:solidFill>
                <a:latin typeface="Times New Roman" pitchFamily="18" charset="0"/>
              </a:rPr>
              <a:t>числом, указывающим содержание углерода в десятых долях процента.</a:t>
            </a:r>
            <a:br>
              <a:rPr lang="ru-RU" altLang="ru-RU" sz="1600" u="sng" smtClean="0">
                <a:solidFill>
                  <a:srgbClr val="000000"/>
                </a:solidFill>
                <a:latin typeface="Times New Roman" pitchFamily="18" charset="0"/>
              </a:rPr>
            </a:br>
            <a:r>
              <a:rPr lang="ru-RU" altLang="ru-RU" sz="1600" u="sng" smtClean="0">
                <a:solidFill>
                  <a:srgbClr val="000000"/>
                </a:solidFill>
                <a:latin typeface="Times New Roman" pitchFamily="18" charset="0"/>
              </a:rPr>
              <a:t>Пример</a:t>
            </a:r>
            <a:r>
              <a:rPr lang="ru-RU" altLang="ru-RU" sz="1600" smtClean="0">
                <a:solidFill>
                  <a:srgbClr val="000000"/>
                </a:solidFill>
                <a:latin typeface="Times New Roman" pitchFamily="18" charset="0"/>
              </a:rPr>
              <a:t>: сталь У8, сталь У13. Содержание углерода, соответственно, 0,8 % и 1,3 %</a:t>
            </a:r>
          </a:p>
          <a:p>
            <a:pPr eaLnBrk="1" fontAlgn="base" hangingPunct="1">
              <a:lnSpc>
                <a:spcPct val="80000"/>
              </a:lnSpc>
              <a:spcBef>
                <a:spcPct val="0"/>
              </a:spcBef>
              <a:spcAft>
                <a:spcPct val="0"/>
              </a:spcAft>
              <a:buFontTx/>
              <a:buNone/>
            </a:pPr>
            <a:r>
              <a:rPr lang="ru-RU" altLang="ru-RU" sz="1600" smtClean="0">
                <a:solidFill>
                  <a:srgbClr val="000000"/>
                </a:solidFill>
                <a:latin typeface="Times New Roman" pitchFamily="18" charset="0"/>
              </a:rPr>
              <a:t>Инструментальные </a:t>
            </a:r>
            <a:r>
              <a:rPr lang="ru-RU" altLang="ru-RU" sz="1600" smtClean="0">
                <a:solidFill>
                  <a:srgbClr val="000000"/>
                </a:solidFill>
                <a:latin typeface="Times New Roman" pitchFamily="18" charset="0"/>
                <a:hlinkClick r:id="rId4"/>
              </a:rPr>
              <a:t>высококачественные углеродистые стали</a:t>
            </a:r>
            <a:r>
              <a:rPr lang="ru-RU" altLang="ru-RU" sz="1600" smtClean="0">
                <a:solidFill>
                  <a:srgbClr val="000000"/>
                </a:solidFill>
                <a:latin typeface="Times New Roman" pitchFamily="18" charset="0"/>
              </a:rPr>
              <a:t>. Маркируются аналогично качественным инструментальным углеродистым сталям, только в конце марки ставят букву А, для обозначения высокого качества стали.</a:t>
            </a:r>
            <a:br>
              <a:rPr lang="ru-RU" altLang="ru-RU" sz="1600" smtClean="0">
                <a:solidFill>
                  <a:srgbClr val="000000"/>
                </a:solidFill>
                <a:latin typeface="Times New Roman" pitchFamily="18" charset="0"/>
              </a:rPr>
            </a:br>
            <a:r>
              <a:rPr lang="ru-RU" altLang="ru-RU" sz="1600" u="sng" smtClean="0">
                <a:solidFill>
                  <a:srgbClr val="000000"/>
                </a:solidFill>
                <a:latin typeface="Times New Roman" pitchFamily="18" charset="0"/>
              </a:rPr>
              <a:t>Пример</a:t>
            </a:r>
            <a:r>
              <a:rPr lang="ru-RU" altLang="ru-RU" sz="1600" smtClean="0">
                <a:solidFill>
                  <a:srgbClr val="000000"/>
                </a:solidFill>
                <a:latin typeface="Times New Roman" pitchFamily="18" charset="0"/>
              </a:rPr>
              <a:t>: сталь У10А. </a:t>
            </a:r>
            <a:endParaRPr lang="en-US" altLang="ru-RU" sz="1600" smtClean="0">
              <a:solidFill>
                <a:srgbClr val="000000"/>
              </a:solidFill>
              <a:latin typeface="Times New Roman" pitchFamily="18" charset="0"/>
            </a:endParaRPr>
          </a:p>
          <a:p>
            <a:pPr eaLnBrk="1" fontAlgn="base" hangingPunct="1">
              <a:lnSpc>
                <a:spcPct val="80000"/>
              </a:lnSpc>
              <a:spcBef>
                <a:spcPct val="0"/>
              </a:spcBef>
              <a:spcAft>
                <a:spcPct val="0"/>
              </a:spcAft>
              <a:buFontTx/>
              <a:buNone/>
            </a:pPr>
            <a:endParaRPr lang="en-US" altLang="ru-RU" sz="1600" smtClean="0">
              <a:solidFill>
                <a:srgbClr val="000000"/>
              </a:solidFill>
              <a:latin typeface="Times New Roman" pitchFamily="18" charset="0"/>
            </a:endParaRPr>
          </a:p>
          <a:p>
            <a:pPr eaLnBrk="1" fontAlgn="base" hangingPunct="1">
              <a:lnSpc>
                <a:spcPct val="80000"/>
              </a:lnSpc>
              <a:spcBef>
                <a:spcPct val="0"/>
              </a:spcBef>
              <a:spcAft>
                <a:spcPct val="0"/>
              </a:spcAft>
              <a:buFontTx/>
              <a:buNone/>
            </a:pPr>
            <a:r>
              <a:rPr lang="ru-RU" altLang="ru-RU" sz="1600" smtClean="0">
                <a:solidFill>
                  <a:srgbClr val="000000"/>
                </a:solidFill>
                <a:latin typeface="Times New Roman" pitchFamily="18" charset="0"/>
              </a:rPr>
              <a:t>Главными качественными признаками стали являются более жесткие требования по химическому составу и прежде всего по содержанию вредных примесей, таких как фосфора и серы. Ниже приведено предельное содержание фосфора и серы, % (не более), в сталях разной категории качества:</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a:t>
            </a:r>
            <a:r>
              <a:rPr lang="en-US"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rPr>
              <a:t>Р </a:t>
            </a:r>
            <a:r>
              <a:rPr lang="en-US"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rPr>
              <a:t>S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Обыкновенного качества 		 0,040 0,050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Качественная			 0,035 0,035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Вы</a:t>
            </a:r>
            <a:r>
              <a:rPr lang="en-US" altLang="ru-RU" sz="1600" smtClean="0">
                <a:solidFill>
                  <a:srgbClr val="000000"/>
                </a:solidFill>
                <a:latin typeface="Times New Roman" pitchFamily="18" charset="0"/>
              </a:rPr>
              <a:t>c</a:t>
            </a:r>
            <a:r>
              <a:rPr lang="ru-RU" altLang="ru-RU" sz="1600" smtClean="0">
                <a:solidFill>
                  <a:srgbClr val="000000"/>
                </a:solidFill>
                <a:latin typeface="Times New Roman" pitchFamily="18" charset="0"/>
              </a:rPr>
              <a:t>ококачественная 		 0,025 0,025 ,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Особовысококачественная		</a:t>
            </a:r>
            <a:r>
              <a:rPr lang="en-US"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rPr>
              <a:t>0,025 0,015</a:t>
            </a:r>
          </a:p>
        </p:txBody>
      </p:sp>
    </p:spTree>
    <p:extLst>
      <p:ext uri="{BB962C8B-B14F-4D97-AF65-F5344CB8AC3E}">
        <p14:creationId xmlns:p14="http://schemas.microsoft.com/office/powerpoint/2010/main" val="2887174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100013"/>
            <a:ext cx="8915400" cy="669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lnSpc>
                <a:spcPct val="120000"/>
              </a:lnSpc>
              <a:spcBef>
                <a:spcPct val="0"/>
              </a:spcBef>
              <a:spcAft>
                <a:spcPct val="0"/>
              </a:spcAft>
              <a:buFontTx/>
              <a:buNone/>
            </a:pPr>
            <a:r>
              <a:rPr lang="ru-RU" altLang="ru-RU" sz="1800" b="1" smtClean="0">
                <a:solidFill>
                  <a:srgbClr val="000000"/>
                </a:solidFill>
              </a:rPr>
              <a:t>Легированные инструментальные стали</a:t>
            </a:r>
          </a:p>
          <a:p>
            <a:pPr algn="just" eaLnBrk="1" fontAlgn="base" hangingPunct="1">
              <a:lnSpc>
                <a:spcPct val="120000"/>
              </a:lnSpc>
              <a:spcBef>
                <a:spcPct val="0"/>
              </a:spcBef>
              <a:spcAft>
                <a:spcPct val="0"/>
              </a:spcAft>
              <a:buFontTx/>
              <a:buNone/>
            </a:pPr>
            <a:r>
              <a:rPr lang="ru-RU" altLang="ru-RU" sz="1800" smtClean="0">
                <a:solidFill>
                  <a:srgbClr val="000000"/>
                </a:solidFill>
              </a:rPr>
              <a:t>	В начале марки указывается однозначное число, показывающее содержание углерода в десятых долях процента. При содержании углерода более 1 %, число не указывается. Далее перечисляются легирующие элементы, с указанием их содержания. Некоторые стали имеют нестандартные обозначения.</a:t>
            </a:r>
          </a:p>
          <a:p>
            <a:pPr algn="just" eaLnBrk="1" fontAlgn="base" hangingPunct="1">
              <a:lnSpc>
                <a:spcPct val="120000"/>
              </a:lnSpc>
              <a:spcBef>
                <a:spcPct val="0"/>
              </a:spcBef>
              <a:spcAft>
                <a:spcPct val="0"/>
              </a:spcAft>
              <a:buFontTx/>
              <a:buNone/>
            </a:pPr>
            <a:r>
              <a:rPr lang="ru-RU" altLang="ru-RU" sz="1800" smtClean="0">
                <a:solidFill>
                  <a:srgbClr val="000000"/>
                </a:solidFill>
                <a:hlinkClick r:id="rId3"/>
              </a:rPr>
              <a:t>Инструментальные легированные стали. Маркировка инструментальных легированных сталей. </a:t>
            </a:r>
            <a:endParaRPr lang="ru-RU" altLang="ru-RU" sz="1800" smtClean="0">
              <a:solidFill>
                <a:srgbClr val="000000"/>
              </a:solidFill>
            </a:endParaRPr>
          </a:p>
          <a:p>
            <a:pPr algn="just" eaLnBrk="1" fontAlgn="base" hangingPunct="1">
              <a:lnSpc>
                <a:spcPct val="120000"/>
              </a:lnSpc>
              <a:spcBef>
                <a:spcPct val="0"/>
              </a:spcBef>
              <a:spcAft>
                <a:spcPct val="0"/>
              </a:spcAft>
              <a:buFontTx/>
              <a:buNone/>
            </a:pPr>
            <a:r>
              <a:rPr lang="ru-RU" altLang="ru-RU" sz="1800" smtClean="0">
                <a:solidFill>
                  <a:srgbClr val="000000"/>
                </a:solidFill>
              </a:rPr>
              <a:t>Пример: сталь 9ХС, сталь ХВГ.</a:t>
            </a:r>
            <a:endParaRPr lang="ru-RU" altLang="ru-RU" sz="1800" b="1" smtClean="0">
              <a:solidFill>
                <a:srgbClr val="000000"/>
              </a:solidFill>
            </a:endParaRPr>
          </a:p>
          <a:p>
            <a:pPr algn="ctr" eaLnBrk="1" fontAlgn="base" hangingPunct="1">
              <a:lnSpc>
                <a:spcPct val="120000"/>
              </a:lnSpc>
              <a:spcBef>
                <a:spcPct val="0"/>
              </a:spcBef>
              <a:spcAft>
                <a:spcPct val="0"/>
              </a:spcAft>
              <a:buFontTx/>
              <a:buNone/>
            </a:pPr>
            <a:r>
              <a:rPr lang="ru-RU" altLang="ru-RU" sz="1800" b="1" smtClean="0">
                <a:solidFill>
                  <a:srgbClr val="000000"/>
                </a:solidFill>
              </a:rPr>
              <a:t>Быстрорежущие инструментальные стали</a:t>
            </a:r>
          </a:p>
          <a:p>
            <a:pPr algn="just" eaLnBrk="1" fontAlgn="base" hangingPunct="1">
              <a:lnSpc>
                <a:spcPct val="120000"/>
              </a:lnSpc>
              <a:spcBef>
                <a:spcPct val="0"/>
              </a:spcBef>
              <a:spcAft>
                <a:spcPct val="0"/>
              </a:spcAft>
              <a:buFontTx/>
              <a:buNone/>
            </a:pPr>
            <a:r>
              <a:rPr lang="ru-RU" altLang="ru-RU" sz="1800" smtClean="0">
                <a:solidFill>
                  <a:srgbClr val="000000"/>
                </a:solidFill>
              </a:rPr>
              <a:t>Р – индекс данной группы сталей (от rapid – скорость). Содержание углерода более 1%. Число показывает содержание основного легирующего элемента – вольфрама. Если стали содержат легирующие элементы, то их содержание указывается после обозначения соответствующего элемента.</a:t>
            </a:r>
          </a:p>
          <a:p>
            <a:pPr algn="just" eaLnBrk="1" fontAlgn="base" hangingPunct="1">
              <a:lnSpc>
                <a:spcPct val="120000"/>
              </a:lnSpc>
              <a:spcBef>
                <a:spcPct val="0"/>
              </a:spcBef>
              <a:spcAft>
                <a:spcPct val="0"/>
              </a:spcAft>
              <a:buFontTx/>
              <a:buNone/>
            </a:pPr>
            <a:r>
              <a:rPr lang="ru-RU" altLang="ru-RU" sz="1800" u="sng" smtClean="0">
                <a:solidFill>
                  <a:srgbClr val="000000"/>
                </a:solidFill>
              </a:rPr>
              <a:t>Пример</a:t>
            </a:r>
            <a:r>
              <a:rPr lang="ru-RU" altLang="ru-RU" sz="1800" smtClean="0">
                <a:solidFill>
                  <a:srgbClr val="000000"/>
                </a:solidFill>
              </a:rPr>
              <a:t>: сталь Р18. В указанной стали содержание вольфрама – 18 %.</a:t>
            </a:r>
            <a:endParaRPr lang="ru-RU" altLang="ru-RU" sz="1800" b="1" smtClean="0">
              <a:solidFill>
                <a:srgbClr val="000000"/>
              </a:solidFill>
            </a:endParaRPr>
          </a:p>
          <a:p>
            <a:pPr algn="ctr" eaLnBrk="1" fontAlgn="base" hangingPunct="1">
              <a:lnSpc>
                <a:spcPct val="120000"/>
              </a:lnSpc>
              <a:spcBef>
                <a:spcPct val="0"/>
              </a:spcBef>
              <a:spcAft>
                <a:spcPct val="0"/>
              </a:spcAft>
              <a:buFontTx/>
              <a:buNone/>
            </a:pPr>
            <a:r>
              <a:rPr lang="ru-RU" altLang="ru-RU" sz="1800" b="1" smtClean="0">
                <a:solidFill>
                  <a:srgbClr val="000000"/>
                </a:solidFill>
              </a:rPr>
              <a:t>Шарикоподшипниковые стали</a:t>
            </a:r>
          </a:p>
          <a:p>
            <a:pPr algn="just" eaLnBrk="1" fontAlgn="base" hangingPunct="1">
              <a:lnSpc>
                <a:spcPct val="120000"/>
              </a:lnSpc>
              <a:spcBef>
                <a:spcPct val="0"/>
              </a:spcBef>
              <a:spcAft>
                <a:spcPct val="0"/>
              </a:spcAft>
              <a:buFontTx/>
              <a:buNone/>
            </a:pPr>
            <a:r>
              <a:rPr lang="ru-RU" altLang="ru-RU" sz="1800" smtClean="0">
                <a:solidFill>
                  <a:srgbClr val="000000"/>
                </a:solidFill>
              </a:rPr>
              <a:t>Ш – индекс данной группы сталей. Х – указывает на наличие в стали хрома. Последующее число показывает содержание хрома в десятых долях процента, в указанных сталях, соответственно, 0,6 % и 1,5 %. Также указываются входящие с состав стали легирующие элементы. Содержание углерода более 1 %.</a:t>
            </a:r>
          </a:p>
        </p:txBody>
      </p:sp>
    </p:spTree>
    <p:extLst>
      <p:ext uri="{BB962C8B-B14F-4D97-AF65-F5344CB8AC3E}">
        <p14:creationId xmlns:p14="http://schemas.microsoft.com/office/powerpoint/2010/main" val="453955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ChangeArrowheads="1"/>
          </p:cNvSpPr>
          <p:nvPr/>
        </p:nvSpPr>
        <p:spPr bwMode="auto">
          <a:xfrm>
            <a:off x="304800" y="744272"/>
            <a:ext cx="8839200" cy="51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lnSpc>
                <a:spcPct val="140000"/>
              </a:lnSpc>
              <a:spcBef>
                <a:spcPct val="0"/>
              </a:spcBef>
              <a:spcAft>
                <a:spcPct val="0"/>
              </a:spcAft>
              <a:buFontTx/>
              <a:buNone/>
            </a:pPr>
            <a:r>
              <a:rPr lang="ru-RU" altLang="ru-RU" sz="1800" smtClean="0">
                <a:solidFill>
                  <a:srgbClr val="000000"/>
                </a:solidFill>
                <a:cs typeface="Times New Roman" pitchFamily="18" charset="0"/>
                <a:hlinkClick r:id="rId3"/>
              </a:rPr>
              <a:t>Шарикоподшипниковые стали. Шарикоподшипниковые марки стали.</a:t>
            </a:r>
            <a:endParaRPr lang="ru-RU" altLang="ru-RU" sz="1800" smtClean="0">
              <a:solidFill>
                <a:srgbClr val="000000"/>
              </a:solidFill>
              <a:cs typeface="Times New Roman" pitchFamily="18" charset="0"/>
            </a:endParaRPr>
          </a:p>
          <a:p>
            <a:pPr fontAlgn="base">
              <a:lnSpc>
                <a:spcPct val="140000"/>
              </a:lnSpc>
              <a:spcBef>
                <a:spcPct val="0"/>
              </a:spcBef>
              <a:spcAft>
                <a:spcPct val="0"/>
              </a:spcAft>
              <a:buFontTx/>
              <a:buNone/>
            </a:pPr>
            <a:r>
              <a:rPr lang="ru-RU" altLang="ru-RU" sz="1800" smtClean="0">
                <a:solidFill>
                  <a:srgbClr val="000000"/>
                </a:solidFill>
                <a:cs typeface="Times New Roman" pitchFamily="18" charset="0"/>
              </a:rPr>
              <a:t>Пример: сталь ШХ6, сталь ШХ15ГС.</a:t>
            </a:r>
          </a:p>
          <a:p>
            <a:pPr fontAlgn="base">
              <a:lnSpc>
                <a:spcPct val="140000"/>
              </a:lnSpc>
              <a:spcBef>
                <a:spcPct val="0"/>
              </a:spcBef>
              <a:spcAft>
                <a:spcPct val="0"/>
              </a:spcAft>
              <a:buFontTx/>
              <a:buNone/>
            </a:pPr>
            <a:r>
              <a:rPr lang="ru-RU" altLang="ru-RU" sz="1800" smtClean="0">
                <a:solidFill>
                  <a:srgbClr val="000000"/>
                </a:solidFill>
                <a:cs typeface="Times New Roman" pitchFamily="18" charset="0"/>
                <a:hlinkClick r:id="rId4"/>
              </a:rPr>
              <a:t>Автоматные стали</a:t>
            </a:r>
            <a:r>
              <a:rPr lang="ru-RU" altLang="ru-RU" sz="1800" smtClean="0">
                <a:solidFill>
                  <a:srgbClr val="000000"/>
                </a:solidFill>
                <a:cs typeface="Times New Roman" pitchFamily="18" charset="0"/>
              </a:rPr>
              <a:t> обозначают буквой (А) и цифрой обозначают содержание углерода в сотых долях процента. </a:t>
            </a:r>
            <a:endParaRPr lang="ru-RU" altLang="ru-RU" sz="1800" b="1" smtClean="0">
              <a:solidFill>
                <a:srgbClr val="000000"/>
              </a:solidFill>
              <a:latin typeface="Times New Roman" pitchFamily="18" charset="0"/>
              <a:cs typeface="Times New Roman" pitchFamily="18" charset="0"/>
            </a:endParaRPr>
          </a:p>
          <a:p>
            <a:pPr fontAlgn="base">
              <a:lnSpc>
                <a:spcPct val="140000"/>
              </a:lnSpc>
              <a:spcBef>
                <a:spcPct val="0"/>
              </a:spcBef>
              <a:spcAft>
                <a:spcPct val="0"/>
              </a:spcAft>
              <a:buFontTx/>
              <a:buNone/>
            </a:pPr>
            <a:r>
              <a:rPr lang="ru-RU" altLang="ru-RU" sz="1800" b="1" smtClean="0">
                <a:solidFill>
                  <a:srgbClr val="000000"/>
                </a:solidFill>
                <a:latin typeface="Times New Roman" pitchFamily="18" charset="0"/>
                <a:cs typeface="Times New Roman" pitchFamily="18" charset="0"/>
              </a:rPr>
              <a:t>Классификация легированных сталей</a:t>
            </a:r>
          </a:p>
          <a:p>
            <a:pPr fontAlgn="base">
              <a:lnSpc>
                <a:spcPct val="140000"/>
              </a:lnSpc>
              <a:spcBef>
                <a:spcPct val="0"/>
              </a:spcBef>
              <a:spcAft>
                <a:spcPct val="0"/>
              </a:spcAft>
              <a:buFontTx/>
              <a:buNone/>
            </a:pPr>
            <a:r>
              <a:rPr lang="ru-RU" altLang="ru-RU" sz="1800" smtClean="0">
                <a:solidFill>
                  <a:srgbClr val="000000"/>
                </a:solidFill>
                <a:cs typeface="Times New Roman" pitchFamily="18" charset="0"/>
              </a:rPr>
              <a:t>1. По структуре после охлаждения на воздухе выделяются три основных класса сталей:</a:t>
            </a:r>
            <a:endParaRPr lang="ru-RU" altLang="ru-RU" sz="1800" smtClean="0">
              <a:solidFill>
                <a:srgbClr val="000000"/>
              </a:solidFill>
            </a:endParaRPr>
          </a:p>
          <a:p>
            <a:pPr fontAlgn="base">
              <a:lnSpc>
                <a:spcPct val="140000"/>
              </a:lnSpc>
              <a:spcBef>
                <a:spcPct val="0"/>
              </a:spcBef>
              <a:spcAft>
                <a:spcPct val="0"/>
              </a:spcAft>
              <a:buFont typeface="Symbol" pitchFamily="18" charset="2"/>
              <a:buChar char=""/>
            </a:pPr>
            <a:r>
              <a:rPr lang="ru-RU" altLang="ru-RU" sz="1800" smtClean="0">
                <a:solidFill>
                  <a:srgbClr val="000000"/>
                </a:solidFill>
              </a:rPr>
              <a:t>- </a:t>
            </a:r>
            <a:r>
              <a:rPr lang="ru-RU" altLang="ru-RU" sz="1800" smtClean="0">
                <a:solidFill>
                  <a:srgbClr val="000000"/>
                </a:solidFill>
                <a:cs typeface="Times New Roman" pitchFamily="18" charset="0"/>
              </a:rPr>
              <a:t>перлитный; </a:t>
            </a:r>
          </a:p>
          <a:p>
            <a:pPr fontAlgn="base">
              <a:lnSpc>
                <a:spcPct val="140000"/>
              </a:lnSpc>
              <a:spcBef>
                <a:spcPct val="0"/>
              </a:spcBef>
              <a:spcAft>
                <a:spcPct val="0"/>
              </a:spcAft>
              <a:buFont typeface="Symbol" pitchFamily="18" charset="2"/>
              <a:buChar char=""/>
            </a:pPr>
            <a:r>
              <a:rPr lang="ru-RU" altLang="ru-RU" sz="1800" smtClean="0">
                <a:solidFill>
                  <a:srgbClr val="000000"/>
                </a:solidFill>
              </a:rPr>
              <a:t>- </a:t>
            </a:r>
            <a:r>
              <a:rPr lang="ru-RU" altLang="ru-RU" sz="1800" smtClean="0">
                <a:solidFill>
                  <a:srgbClr val="000000"/>
                </a:solidFill>
                <a:cs typeface="Times New Roman" pitchFamily="18" charset="0"/>
              </a:rPr>
              <a:t>мартенситный; </a:t>
            </a:r>
          </a:p>
          <a:p>
            <a:pPr fontAlgn="base">
              <a:lnSpc>
                <a:spcPct val="140000"/>
              </a:lnSpc>
              <a:spcBef>
                <a:spcPct val="0"/>
              </a:spcBef>
              <a:spcAft>
                <a:spcPct val="0"/>
              </a:spcAft>
              <a:buFont typeface="Symbol" pitchFamily="18" charset="2"/>
              <a:buChar char=""/>
            </a:pPr>
            <a:r>
              <a:rPr lang="ru-RU" altLang="ru-RU" sz="1800" smtClean="0">
                <a:solidFill>
                  <a:srgbClr val="000000"/>
                </a:solidFill>
              </a:rPr>
              <a:t>- </a:t>
            </a:r>
            <a:r>
              <a:rPr lang="ru-RU" altLang="ru-RU" sz="1800" smtClean="0">
                <a:solidFill>
                  <a:srgbClr val="000000"/>
                </a:solidFill>
                <a:cs typeface="Times New Roman" pitchFamily="18" charset="0"/>
              </a:rPr>
              <a:t>аустенитный. </a:t>
            </a:r>
            <a:endParaRPr lang="ru-RU" altLang="ru-RU" sz="1800" smtClean="0">
              <a:solidFill>
                <a:srgbClr val="000000"/>
              </a:solidFill>
            </a:endParaRPr>
          </a:p>
          <a:p>
            <a:pPr fontAlgn="base">
              <a:lnSpc>
                <a:spcPct val="140000"/>
              </a:lnSpc>
              <a:spcBef>
                <a:spcPct val="0"/>
              </a:spcBef>
              <a:spcAft>
                <a:spcPct val="0"/>
              </a:spcAft>
              <a:buFontTx/>
              <a:buNone/>
            </a:pPr>
            <a:r>
              <a:rPr lang="ru-RU" altLang="ru-RU" sz="1800" smtClean="0">
                <a:solidFill>
                  <a:srgbClr val="000000"/>
                </a:solidFill>
              </a:rPr>
              <a:t>	</a:t>
            </a:r>
            <a:r>
              <a:rPr lang="ru-RU" altLang="ru-RU" sz="1800" smtClean="0">
                <a:solidFill>
                  <a:srgbClr val="000000"/>
                </a:solidFill>
                <a:cs typeface="Times New Roman" pitchFamily="18" charset="0"/>
              </a:rPr>
              <a:t>Стали перлитного класса характеризуются малым содержанием легирующих элементов; мартенситного – более значительным содержанием; аустенитного – высоким содержанием легирующих элементов.</a:t>
            </a:r>
          </a:p>
        </p:txBody>
      </p:sp>
    </p:spTree>
    <p:extLst>
      <p:ext uri="{BB962C8B-B14F-4D97-AF65-F5344CB8AC3E}">
        <p14:creationId xmlns:p14="http://schemas.microsoft.com/office/powerpoint/2010/main" val="412709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304800" y="3169236"/>
            <a:ext cx="8839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800" i="1" smtClean="0">
                <a:solidFill>
                  <a:srgbClr val="000000"/>
                </a:solidFill>
                <a:cs typeface="Times New Roman" pitchFamily="18" charset="0"/>
              </a:rPr>
              <a:t>а – для сталей перлитного класса; б – для сталей мартенситного класса; в – для сталей аустенитного класса</a:t>
            </a:r>
            <a:endParaRPr lang="ru-RU" altLang="ru-RU" sz="1800" smtClean="0">
              <a:solidFill>
                <a:srgbClr val="000000"/>
              </a:solidFill>
              <a:cs typeface="Times New Roman" pitchFamily="18" charset="0"/>
            </a:endParaRPr>
          </a:p>
          <a:p>
            <a:pPr algn="just" fontAlgn="base">
              <a:spcBef>
                <a:spcPct val="0"/>
              </a:spcBef>
              <a:spcAft>
                <a:spcPct val="0"/>
              </a:spcAft>
              <a:buFontTx/>
              <a:buNone/>
            </a:pPr>
            <a:r>
              <a:rPr lang="ru-RU" altLang="ru-RU" sz="1800" smtClean="0">
                <a:solidFill>
                  <a:srgbClr val="000000"/>
                </a:solidFill>
                <a:cs typeface="Times New Roman" pitchFamily="18" charset="0"/>
              </a:rPr>
              <a:t>По мере увеличения содержания легирующих элементов устойчивость аустенита в перлитной области возрастает, а температурная область </a:t>
            </a:r>
            <a:r>
              <a:rPr lang="ru-RU" altLang="ru-RU" sz="1800" smtClean="0">
                <a:solidFill>
                  <a:srgbClr val="000000"/>
                </a:solidFill>
                <a:cs typeface="Times New Roman" pitchFamily="18" charset="0"/>
                <a:hlinkClick r:id="rId3"/>
              </a:rPr>
              <a:t>мартенситного превращения</a:t>
            </a:r>
            <a:r>
              <a:rPr lang="ru-RU" altLang="ru-RU" sz="1800" smtClean="0">
                <a:solidFill>
                  <a:srgbClr val="000000"/>
                </a:solidFill>
                <a:cs typeface="Times New Roman" pitchFamily="18" charset="0"/>
              </a:rPr>
              <a:t> снижается.</a:t>
            </a:r>
            <a:br>
              <a:rPr lang="ru-RU" altLang="ru-RU" sz="1800" smtClean="0">
                <a:solidFill>
                  <a:srgbClr val="000000"/>
                </a:solidFill>
                <a:cs typeface="Times New Roman" pitchFamily="18" charset="0"/>
              </a:rPr>
            </a:br>
            <a:r>
              <a:rPr lang="ru-RU" altLang="ru-RU" sz="1800" smtClean="0">
                <a:solidFill>
                  <a:srgbClr val="000000"/>
                </a:solidFill>
                <a:cs typeface="Times New Roman" pitchFamily="18" charset="0"/>
              </a:rPr>
              <a:t>Для сталей перлитного класса кривая скорости охлаждения на воздухе пересекает область перлитного распада (рисунок, позиция а), поэтому образуются структуры </a:t>
            </a:r>
            <a:r>
              <a:rPr lang="ru-RU" altLang="ru-RU" sz="1800" smtClean="0">
                <a:solidFill>
                  <a:srgbClr val="000000"/>
                </a:solidFill>
                <a:cs typeface="Times New Roman" pitchFamily="18" charset="0"/>
                <a:hlinkClick r:id="rId4"/>
              </a:rPr>
              <a:t>перлита</a:t>
            </a:r>
            <a:r>
              <a:rPr lang="ru-RU" altLang="ru-RU" sz="1800" smtClean="0">
                <a:solidFill>
                  <a:srgbClr val="000000"/>
                </a:solidFill>
                <a:cs typeface="Times New Roman" pitchFamily="18" charset="0"/>
              </a:rPr>
              <a:t>, </a:t>
            </a:r>
            <a:r>
              <a:rPr lang="ru-RU" altLang="ru-RU" sz="1800" smtClean="0">
                <a:solidFill>
                  <a:srgbClr val="000000"/>
                </a:solidFill>
                <a:cs typeface="Times New Roman" pitchFamily="18" charset="0"/>
                <a:hlinkClick r:id="rId4"/>
              </a:rPr>
              <a:t>сорбита</a:t>
            </a:r>
            <a:r>
              <a:rPr lang="ru-RU" altLang="ru-RU" sz="1800" smtClean="0">
                <a:solidFill>
                  <a:srgbClr val="000000"/>
                </a:solidFill>
                <a:cs typeface="Times New Roman" pitchFamily="18" charset="0"/>
              </a:rPr>
              <a:t> или </a:t>
            </a:r>
            <a:r>
              <a:rPr lang="ru-RU" altLang="ru-RU" sz="1800" smtClean="0">
                <a:solidFill>
                  <a:srgbClr val="000000"/>
                </a:solidFill>
                <a:cs typeface="Times New Roman" pitchFamily="18" charset="0"/>
                <a:hlinkClick r:id="rId4"/>
              </a:rPr>
              <a:t>троостита</a:t>
            </a:r>
            <a:r>
              <a:rPr lang="ru-RU" altLang="ru-RU" sz="1800" smtClean="0">
                <a:solidFill>
                  <a:srgbClr val="000000"/>
                </a:solidFill>
                <a:cs typeface="Times New Roman" pitchFamily="18" charset="0"/>
              </a:rPr>
              <a:t>. Для сталей мартенситного класса область перлитного распада сдвинута вправо (рисунок, позиция б). Охлаждение на воздухе не приводит к превращению в перлитной области. Аустенит переохлаждается до температуры мартенситного превращения и происходит образование </a:t>
            </a:r>
            <a:r>
              <a:rPr lang="ru-RU" altLang="ru-RU" sz="1800" smtClean="0">
                <a:solidFill>
                  <a:srgbClr val="000000"/>
                </a:solidFill>
                <a:cs typeface="Times New Roman" pitchFamily="18" charset="0"/>
                <a:hlinkClick r:id="rId3"/>
              </a:rPr>
              <a:t>мартенсита</a:t>
            </a:r>
            <a:r>
              <a:rPr lang="ru-RU" altLang="ru-RU" sz="1800" smtClean="0">
                <a:solidFill>
                  <a:srgbClr val="000000"/>
                </a:solidFill>
                <a:cs typeface="Times New Roman" pitchFamily="18" charset="0"/>
              </a:rPr>
              <a:t>.</a:t>
            </a:r>
            <a:endParaRPr lang="ru-RU" altLang="ru-RU" sz="1800" smtClean="0">
              <a:solidFill>
                <a:srgbClr val="000000"/>
              </a:solidFill>
            </a:endParaRPr>
          </a:p>
        </p:txBody>
      </p:sp>
      <p:pic>
        <p:nvPicPr>
          <p:cNvPr id="16387" name="Picture 7" descr="diagramma_raspad_aus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1" y="1066801"/>
            <a:ext cx="5048251" cy="212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8"/>
          <p:cNvSpPr>
            <a:spLocks noChangeArrowheads="1"/>
          </p:cNvSpPr>
          <p:nvPr/>
        </p:nvSpPr>
        <p:spPr bwMode="auto">
          <a:xfrm>
            <a:off x="1447801" y="532092"/>
            <a:ext cx="54468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800" smtClean="0">
                <a:solidFill>
                  <a:srgbClr val="000000"/>
                </a:solidFill>
              </a:rPr>
              <a:t>Диаграммы изотермического распада аустенита </a:t>
            </a:r>
          </a:p>
        </p:txBody>
      </p:sp>
    </p:spTree>
    <p:extLst>
      <p:ext uri="{BB962C8B-B14F-4D97-AF65-F5344CB8AC3E}">
        <p14:creationId xmlns:p14="http://schemas.microsoft.com/office/powerpoint/2010/main" val="588849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228600" y="286411"/>
            <a:ext cx="8754533" cy="4413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30000"/>
              </a:lnSpc>
              <a:spcBef>
                <a:spcPct val="0"/>
              </a:spcBef>
              <a:spcAft>
                <a:spcPct val="0"/>
              </a:spcAft>
              <a:buFontTx/>
              <a:buNone/>
            </a:pPr>
            <a:r>
              <a:rPr lang="ru-RU" altLang="ru-RU" sz="1800" smtClean="0">
                <a:solidFill>
                  <a:srgbClr val="000000"/>
                </a:solidFill>
                <a:latin typeface="Times New Roman" pitchFamily="18" charset="0"/>
                <a:hlinkClick r:id="rId3"/>
              </a:rPr>
              <a:t>Влияние углерода на сталь. Влияние углерода на свойства стали.</a:t>
            </a:r>
            <a:r>
              <a:rPr lang="ru-RU" altLang="ru-RU" sz="1800" smtClean="0">
                <a:solidFill>
                  <a:srgbClr val="000000"/>
                </a:solidFill>
                <a:latin typeface="Times New Roman" pitchFamily="18" charset="0"/>
              </a:rPr>
              <a:t/>
            </a:r>
            <a:br>
              <a:rPr lang="ru-RU" altLang="ru-RU" sz="1800" smtClean="0">
                <a:solidFill>
                  <a:srgbClr val="000000"/>
                </a:solidFill>
                <a:latin typeface="Times New Roman" pitchFamily="18" charset="0"/>
              </a:rPr>
            </a:br>
            <a:r>
              <a:rPr lang="ru-RU" altLang="ru-RU" sz="1800" smtClean="0">
                <a:solidFill>
                  <a:srgbClr val="000000"/>
                </a:solidFill>
                <a:latin typeface="Times New Roman" pitchFamily="18" charset="0"/>
              </a:rPr>
              <a:t>Для сталей аустенитного класса увеличение содержания углерода и легирующих элементов сдвигает вправо область перлитного распада, а также снижает мартенситную точку, переводя ее в область отрицательных температур (рисунок, позиция в). Сталь охлаждается на воздухе до комнатной температуры, сохраняя аустенитное состояние.</a:t>
            </a:r>
          </a:p>
          <a:p>
            <a:pPr eaLnBrk="1" fontAlgn="base" hangingPunct="1">
              <a:lnSpc>
                <a:spcPct val="130000"/>
              </a:lnSpc>
              <a:spcBef>
                <a:spcPct val="0"/>
              </a:spcBef>
              <a:spcAft>
                <a:spcPct val="0"/>
              </a:spcAft>
              <a:buFontTx/>
              <a:buNone/>
            </a:pPr>
            <a:r>
              <a:rPr lang="ru-RU" altLang="ru-RU" sz="1800" smtClean="0">
                <a:solidFill>
                  <a:srgbClr val="000000"/>
                </a:solidFill>
                <a:latin typeface="Times New Roman" pitchFamily="18" charset="0"/>
              </a:rPr>
              <a:t>2. По степени легирования (по содержанию легирующих элементов):</a:t>
            </a:r>
            <a:br>
              <a:rPr lang="ru-RU" altLang="ru-RU" sz="1800" smtClean="0">
                <a:solidFill>
                  <a:srgbClr val="000000"/>
                </a:solidFill>
                <a:latin typeface="Times New Roman" pitchFamily="18" charset="0"/>
              </a:rPr>
            </a:br>
            <a:r>
              <a:rPr lang="ru-RU" altLang="ru-RU" sz="1800" smtClean="0">
                <a:solidFill>
                  <a:srgbClr val="000000"/>
                </a:solidFill>
                <a:latin typeface="Times New Roman" pitchFamily="18" charset="0"/>
              </a:rPr>
              <a:t>низколегированные – 2,5…5 %; </a:t>
            </a:r>
          </a:p>
          <a:p>
            <a:pPr algn="just" eaLnBrk="1" fontAlgn="base" hangingPunct="1">
              <a:lnSpc>
                <a:spcPct val="130000"/>
              </a:lnSpc>
              <a:spcBef>
                <a:spcPct val="0"/>
              </a:spcBef>
              <a:spcAft>
                <a:spcPct val="0"/>
              </a:spcAft>
              <a:buFontTx/>
              <a:buNone/>
            </a:pPr>
            <a:r>
              <a:rPr lang="ru-RU" altLang="ru-RU" sz="1800" smtClean="0">
                <a:solidFill>
                  <a:srgbClr val="000000"/>
                </a:solidFill>
                <a:latin typeface="Times New Roman" pitchFamily="18" charset="0"/>
              </a:rPr>
              <a:t>среднелегированные – от 5 до 10 %; </a:t>
            </a:r>
          </a:p>
          <a:p>
            <a:pPr algn="just" eaLnBrk="1" fontAlgn="base" hangingPunct="1">
              <a:lnSpc>
                <a:spcPct val="130000"/>
              </a:lnSpc>
              <a:spcBef>
                <a:spcPct val="0"/>
              </a:spcBef>
              <a:spcAft>
                <a:spcPct val="0"/>
              </a:spcAft>
              <a:buFontTx/>
              <a:buNone/>
            </a:pPr>
            <a:r>
              <a:rPr lang="ru-RU" altLang="ru-RU" sz="1800" smtClean="0">
                <a:solidFill>
                  <a:srgbClr val="000000"/>
                </a:solidFill>
                <a:latin typeface="Times New Roman" pitchFamily="18" charset="0"/>
              </a:rPr>
              <a:t>высоколегированные – более 10%. </a:t>
            </a:r>
            <a:endParaRPr lang="en-US" altLang="ru-RU" sz="1800" smtClean="0">
              <a:solidFill>
                <a:srgbClr val="000000"/>
              </a:solidFill>
              <a:latin typeface="Times New Roman" pitchFamily="18" charset="0"/>
            </a:endParaRPr>
          </a:p>
          <a:p>
            <a:pPr algn="just" eaLnBrk="1" fontAlgn="base" hangingPunct="1">
              <a:lnSpc>
                <a:spcPct val="130000"/>
              </a:lnSpc>
              <a:spcBef>
                <a:spcPct val="0"/>
              </a:spcBef>
              <a:spcAft>
                <a:spcPct val="0"/>
              </a:spcAft>
              <a:buFontTx/>
              <a:buNone/>
            </a:pPr>
            <a:r>
              <a:rPr lang="ru-RU" altLang="ru-RU" sz="1800" smtClean="0">
                <a:solidFill>
                  <a:srgbClr val="000000"/>
                </a:solidFill>
                <a:latin typeface="Times New Roman" pitchFamily="18" charset="0"/>
              </a:rPr>
              <a:t>Сплавы на основе железа содержат железа менее 45 % но его количество больше, чем любого другого легирующего элемента.</a:t>
            </a:r>
          </a:p>
        </p:txBody>
      </p:sp>
      <p:sp>
        <p:nvSpPr>
          <p:cNvPr id="17411" name="Rectangle 5"/>
          <p:cNvSpPr>
            <a:spLocks noChangeArrowheads="1"/>
          </p:cNvSpPr>
          <p:nvPr/>
        </p:nvSpPr>
        <p:spPr bwMode="auto">
          <a:xfrm>
            <a:off x="304800" y="4731873"/>
            <a:ext cx="8610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20000"/>
              </a:lnSpc>
              <a:spcBef>
                <a:spcPct val="0"/>
              </a:spcBef>
              <a:spcAft>
                <a:spcPct val="0"/>
              </a:spcAft>
              <a:buFontTx/>
              <a:buNone/>
            </a:pPr>
            <a:r>
              <a:rPr lang="ru-RU" altLang="ru-RU" sz="1800" smtClean="0">
                <a:solidFill>
                  <a:srgbClr val="000000"/>
                </a:solidFill>
                <a:latin typeface="Times New Roman" pitchFamily="18" charset="0"/>
              </a:rPr>
              <a:t>3. По числу </a:t>
            </a:r>
            <a:r>
              <a:rPr lang="ru-RU" altLang="ru-RU" sz="1800" smtClean="0">
                <a:solidFill>
                  <a:srgbClr val="000000"/>
                </a:solidFill>
                <a:latin typeface="Times New Roman" pitchFamily="18" charset="0"/>
                <a:hlinkClick r:id="rId4"/>
              </a:rPr>
              <a:t>легирующих элементов</a:t>
            </a:r>
            <a:r>
              <a:rPr lang="ru-RU" altLang="ru-RU" sz="1800" smtClean="0">
                <a:solidFill>
                  <a:srgbClr val="000000"/>
                </a:solidFill>
                <a:latin typeface="Times New Roman" pitchFamily="18" charset="0"/>
              </a:rPr>
              <a:t>:</a:t>
            </a:r>
            <a:br>
              <a:rPr lang="ru-RU" altLang="ru-RU" sz="1800" smtClean="0">
                <a:solidFill>
                  <a:srgbClr val="000000"/>
                </a:solidFill>
                <a:latin typeface="Times New Roman" pitchFamily="18" charset="0"/>
              </a:rPr>
            </a:br>
            <a:r>
              <a:rPr lang="ru-RU" altLang="ru-RU" sz="1800" smtClean="0">
                <a:solidFill>
                  <a:srgbClr val="000000"/>
                </a:solidFill>
                <a:latin typeface="Times New Roman" pitchFamily="18" charset="0"/>
              </a:rPr>
              <a:t>     - трехкомпонентные (железо, углерод, легирующий элемент); </a:t>
            </a:r>
            <a:br>
              <a:rPr lang="ru-RU" altLang="ru-RU" sz="1800" smtClean="0">
                <a:solidFill>
                  <a:srgbClr val="000000"/>
                </a:solidFill>
                <a:latin typeface="Times New Roman" pitchFamily="18" charset="0"/>
              </a:rPr>
            </a:br>
            <a:r>
              <a:rPr lang="ru-RU" altLang="ru-RU" sz="1800" smtClean="0">
                <a:solidFill>
                  <a:srgbClr val="000000"/>
                </a:solidFill>
                <a:latin typeface="Times New Roman" pitchFamily="18" charset="0"/>
              </a:rPr>
              <a:t>     - четырехкомпонентные (железо, углерод, два легирующих элемента) и так далее. </a:t>
            </a:r>
          </a:p>
          <a:p>
            <a:pPr algn="just" eaLnBrk="1" fontAlgn="base" hangingPunct="1">
              <a:lnSpc>
                <a:spcPct val="120000"/>
              </a:lnSpc>
              <a:spcBef>
                <a:spcPct val="0"/>
              </a:spcBef>
              <a:spcAft>
                <a:spcPct val="0"/>
              </a:spcAft>
              <a:buFontTx/>
              <a:buNone/>
            </a:pPr>
            <a:r>
              <a:rPr lang="ru-RU" altLang="ru-RU" sz="1800" smtClean="0">
                <a:solidFill>
                  <a:srgbClr val="000000"/>
                </a:solidFill>
                <a:latin typeface="Times New Roman" pitchFamily="18" charset="0"/>
              </a:rPr>
              <a:t>4. По составу: никелевые, хромистые, хромоникелевые, хромоникельмолибденовые и так далее (признак– наличие тех или иных легирующих элементов).</a:t>
            </a:r>
          </a:p>
        </p:txBody>
      </p:sp>
    </p:spTree>
    <p:extLst>
      <p:ext uri="{BB962C8B-B14F-4D97-AF65-F5344CB8AC3E}">
        <p14:creationId xmlns:p14="http://schemas.microsoft.com/office/powerpoint/2010/main" val="2076947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228600" y="434313"/>
            <a:ext cx="8686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800" smtClean="0">
                <a:solidFill>
                  <a:srgbClr val="000000"/>
                </a:solidFill>
              </a:rPr>
              <a:t>5. По назначению:</a:t>
            </a:r>
          </a:p>
          <a:p>
            <a:pPr algn="just" eaLnBrk="1" fontAlgn="base" hangingPunct="1">
              <a:spcBef>
                <a:spcPct val="0"/>
              </a:spcBef>
              <a:spcAft>
                <a:spcPct val="0"/>
              </a:spcAft>
              <a:buFontTx/>
              <a:buNone/>
            </a:pPr>
            <a:r>
              <a:rPr lang="ru-RU" altLang="ru-RU" sz="1800" smtClean="0">
                <a:solidFill>
                  <a:srgbClr val="000000"/>
                </a:solidFill>
              </a:rPr>
              <a:t>конструкционные; инструментальные (режущие, мерительные, </a:t>
            </a:r>
            <a:r>
              <a:rPr lang="ru-RU" altLang="ru-RU" sz="1800" smtClean="0">
                <a:solidFill>
                  <a:srgbClr val="000000"/>
                </a:solidFill>
                <a:hlinkClick r:id="rId3"/>
              </a:rPr>
              <a:t>штамповые</a:t>
            </a:r>
            <a:r>
              <a:rPr lang="ru-RU" altLang="ru-RU" sz="1800" smtClean="0">
                <a:solidFill>
                  <a:srgbClr val="000000"/>
                </a:solidFill>
              </a:rPr>
              <a:t>); стали и сплавы с особыми свойствами (резко выраженные свойства – </a:t>
            </a:r>
            <a:r>
              <a:rPr lang="ru-RU" altLang="ru-RU" sz="1800" smtClean="0">
                <a:solidFill>
                  <a:srgbClr val="000000"/>
                </a:solidFill>
                <a:hlinkClick r:id="rId4"/>
              </a:rPr>
              <a:t>нержавеющие</a:t>
            </a:r>
            <a:r>
              <a:rPr lang="ru-RU" altLang="ru-RU" sz="1800" smtClean="0">
                <a:solidFill>
                  <a:srgbClr val="000000"/>
                </a:solidFill>
              </a:rPr>
              <a:t>, жаропрочные и термоустойчивые, износоустойчивые, с особыми свойствами (магнитными и др.)</a:t>
            </a:r>
          </a:p>
          <a:p>
            <a:pPr algn="ctr" fontAlgn="base">
              <a:spcBef>
                <a:spcPct val="0"/>
              </a:spcBef>
              <a:spcAft>
                <a:spcPct val="0"/>
              </a:spcAft>
              <a:buFontTx/>
              <a:buNone/>
            </a:pPr>
            <a:endParaRPr lang="ru-RU" altLang="ru-RU" sz="1800" smtClean="0">
              <a:solidFill>
                <a:srgbClr val="000000"/>
              </a:solidFill>
            </a:endParaRPr>
          </a:p>
        </p:txBody>
      </p:sp>
      <p:sp>
        <p:nvSpPr>
          <p:cNvPr id="18435" name="Rectangle 5"/>
          <p:cNvSpPr>
            <a:spLocks noChangeArrowheads="1"/>
          </p:cNvSpPr>
          <p:nvPr/>
        </p:nvSpPr>
        <p:spPr bwMode="auto">
          <a:xfrm>
            <a:off x="304800" y="1773289"/>
            <a:ext cx="85344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49263"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800" b="1" smtClean="0">
                <a:solidFill>
                  <a:srgbClr val="000000"/>
                </a:solidFill>
                <a:latin typeface="Times New Roman" pitchFamily="18" charset="0"/>
                <a:cs typeface="Times New Roman" pitchFamily="18" charset="0"/>
              </a:rPr>
              <a:t>Пружинные стали. Рессорно-пружинные стали. Пружинная сталь свойства. Релаксация напряжений.</a:t>
            </a:r>
          </a:p>
          <a:p>
            <a:pPr algn="just" fontAlgn="base">
              <a:spcBef>
                <a:spcPct val="0"/>
              </a:spcBef>
              <a:spcAft>
                <a:spcPct val="0"/>
              </a:spcAft>
              <a:buFontTx/>
              <a:buNone/>
            </a:pPr>
            <a:r>
              <a:rPr lang="ru-RU" altLang="ru-RU" sz="1800" smtClean="0">
                <a:solidFill>
                  <a:srgbClr val="000000"/>
                </a:solidFill>
                <a:cs typeface="Times New Roman" pitchFamily="18" charset="0"/>
              </a:rPr>
              <a:t>Пружины, рессоры и другие упругие элементы являются важнейшими </a:t>
            </a:r>
            <a:r>
              <a:rPr lang="ru-RU" altLang="ru-RU" sz="1800" smtClean="0">
                <a:solidFill>
                  <a:srgbClr val="000000"/>
                </a:solidFill>
                <a:cs typeface="Times New Roman" pitchFamily="18" charset="0"/>
                <a:hlinkClick r:id="rId5"/>
              </a:rPr>
              <a:t>деталями</a:t>
            </a:r>
            <a:r>
              <a:rPr lang="ru-RU" altLang="ru-RU" sz="1800" smtClean="0">
                <a:solidFill>
                  <a:srgbClr val="000000"/>
                </a:solidFill>
                <a:cs typeface="Times New Roman" pitchFamily="18" charset="0"/>
              </a:rPr>
              <a:t> различных машин и механизмов. В работе они испытывают многократные переменные нагрузки. Под действием нагрузки пружины и рессоры упруго деформируются, а после прекращения действия нагрузки восстанавливают свою первоначальную форму и размеры. Особенностью работы является то, что при значительных статических и ударных нагрузках они должны испытывать только упругую деформацию, остаточная деформация не допускается. Основные требования к пружинным сталям – обеспечение высоких значений пределов </a:t>
            </a:r>
            <a:r>
              <a:rPr lang="ru-RU" altLang="ru-RU" sz="1800" smtClean="0">
                <a:solidFill>
                  <a:srgbClr val="000000"/>
                </a:solidFill>
                <a:cs typeface="Times New Roman" pitchFamily="18" charset="0"/>
                <a:hlinkClick r:id="rId6"/>
              </a:rPr>
              <a:t>упругости</a:t>
            </a:r>
            <a:r>
              <a:rPr lang="ru-RU" altLang="ru-RU" sz="1800" smtClean="0">
                <a:solidFill>
                  <a:srgbClr val="000000"/>
                </a:solidFill>
                <a:cs typeface="Times New Roman" pitchFamily="18" charset="0"/>
              </a:rPr>
              <a:t>, </a:t>
            </a:r>
            <a:r>
              <a:rPr lang="ru-RU" altLang="ru-RU" sz="1800" smtClean="0">
                <a:solidFill>
                  <a:srgbClr val="000000"/>
                </a:solidFill>
                <a:cs typeface="Times New Roman" pitchFamily="18" charset="0"/>
                <a:hlinkClick r:id="rId6"/>
              </a:rPr>
              <a:t>текучести</a:t>
            </a:r>
            <a:r>
              <a:rPr lang="ru-RU" altLang="ru-RU" sz="1800" smtClean="0">
                <a:solidFill>
                  <a:srgbClr val="000000"/>
                </a:solidFill>
                <a:cs typeface="Times New Roman" pitchFamily="18" charset="0"/>
              </a:rPr>
              <a:t>, </a:t>
            </a:r>
            <a:r>
              <a:rPr lang="ru-RU" altLang="ru-RU" sz="1800" smtClean="0">
                <a:solidFill>
                  <a:srgbClr val="000000"/>
                </a:solidFill>
                <a:cs typeface="Times New Roman" pitchFamily="18" charset="0"/>
                <a:hlinkClick r:id="rId7"/>
              </a:rPr>
              <a:t>выносливости</a:t>
            </a:r>
            <a:r>
              <a:rPr lang="ru-RU" altLang="ru-RU" sz="1800" smtClean="0">
                <a:solidFill>
                  <a:srgbClr val="000000"/>
                </a:solidFill>
                <a:cs typeface="Times New Roman" pitchFamily="18" charset="0"/>
              </a:rPr>
              <a:t>, а также необходимой пластичности и сопротивления </a:t>
            </a:r>
            <a:r>
              <a:rPr lang="ru-RU" altLang="ru-RU" sz="1800" smtClean="0">
                <a:solidFill>
                  <a:srgbClr val="000000"/>
                </a:solidFill>
                <a:cs typeface="Times New Roman" pitchFamily="18" charset="0"/>
                <a:hlinkClick r:id="rId8"/>
              </a:rPr>
              <a:t>хрупкому разрушению</a:t>
            </a:r>
            <a:r>
              <a:rPr lang="ru-RU" altLang="ru-RU" sz="1800" smtClean="0">
                <a:solidFill>
                  <a:srgbClr val="000000"/>
                </a:solidFill>
                <a:cs typeface="Times New Roman" pitchFamily="18" charset="0"/>
              </a:rPr>
              <a:t>, стойкости к релаксации напряжений.</a:t>
            </a:r>
            <a:endParaRPr lang="ru-RU" altLang="ru-RU" sz="1800" smtClean="0">
              <a:solidFill>
                <a:srgbClr val="000000"/>
              </a:solidFill>
            </a:endParaRPr>
          </a:p>
          <a:p>
            <a:pPr algn="just" fontAlgn="base">
              <a:spcBef>
                <a:spcPct val="0"/>
              </a:spcBef>
              <a:spcAft>
                <a:spcPct val="0"/>
              </a:spcAft>
              <a:buFontTx/>
              <a:buNone/>
            </a:pPr>
            <a:r>
              <a:rPr lang="ru-RU" altLang="ru-RU" sz="1800" smtClean="0">
                <a:solidFill>
                  <a:srgbClr val="000000"/>
                </a:solidFill>
                <a:cs typeface="Times New Roman" pitchFamily="18" charset="0"/>
              </a:rPr>
              <a:t>Пружины работают в области упругих деформаций, когда между действующим напряжением и деформацией наблюдается пропорциональность. При длительной работе пропорциональность нарушается из-за перехода части энергии упругой деформации в энергию пластической деформации. Напряжения при этом снижаются.</a:t>
            </a:r>
            <a:endParaRPr lang="ru-RU" altLang="ru-RU" sz="1800" smtClean="0">
              <a:solidFill>
                <a:srgbClr val="000000"/>
              </a:solidFill>
            </a:endParaRPr>
          </a:p>
        </p:txBody>
      </p:sp>
    </p:spTree>
    <p:extLst>
      <p:ext uri="{BB962C8B-B14F-4D97-AF65-F5344CB8AC3E}">
        <p14:creationId xmlns:p14="http://schemas.microsoft.com/office/powerpoint/2010/main" val="1347324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228600" y="559727"/>
            <a:ext cx="8686800" cy="51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30000"/>
              </a:lnSpc>
              <a:spcBef>
                <a:spcPct val="0"/>
              </a:spcBef>
              <a:spcAft>
                <a:spcPct val="0"/>
              </a:spcAft>
              <a:buFontTx/>
              <a:buNone/>
            </a:pPr>
            <a:r>
              <a:rPr lang="ru-RU" altLang="ru-RU" sz="1800" smtClean="0">
                <a:solidFill>
                  <a:srgbClr val="000000"/>
                </a:solidFill>
              </a:rPr>
              <a:t>	Самопроизвольное снижение напряжений при постоянной суммарной деформации называется </a:t>
            </a:r>
            <a:r>
              <a:rPr lang="ru-RU" altLang="ru-RU" sz="1800" b="1" smtClean="0">
                <a:solidFill>
                  <a:srgbClr val="000000"/>
                </a:solidFill>
              </a:rPr>
              <a:t>релаксацией напряжений</a:t>
            </a:r>
            <a:r>
              <a:rPr lang="ru-RU" altLang="ru-RU" sz="1800" i="1" smtClean="0">
                <a:solidFill>
                  <a:srgbClr val="000000"/>
                </a:solidFill>
              </a:rPr>
              <a:t>. </a:t>
            </a:r>
            <a:r>
              <a:rPr lang="ru-RU" altLang="ru-RU" sz="1800" smtClean="0">
                <a:solidFill>
                  <a:srgbClr val="000000"/>
                </a:solidFill>
              </a:rPr>
              <a:t>Релаксация приводит к снижению упругости и надежности работы пружин.</a:t>
            </a:r>
          </a:p>
          <a:p>
            <a:pPr algn="just" eaLnBrk="1" fontAlgn="base" hangingPunct="1">
              <a:lnSpc>
                <a:spcPct val="130000"/>
              </a:lnSpc>
              <a:spcBef>
                <a:spcPct val="0"/>
              </a:spcBef>
              <a:spcAft>
                <a:spcPct val="0"/>
              </a:spcAft>
              <a:buFontTx/>
              <a:buNone/>
            </a:pPr>
            <a:r>
              <a:rPr lang="ru-RU" altLang="ru-RU" sz="1800" smtClean="0">
                <a:solidFill>
                  <a:srgbClr val="000000"/>
                </a:solidFill>
              </a:rPr>
              <a:t>Пружины изготавливают из </a:t>
            </a:r>
            <a:r>
              <a:rPr lang="ru-RU" altLang="ru-RU" sz="1800" smtClean="0">
                <a:solidFill>
                  <a:srgbClr val="000000"/>
                </a:solidFill>
                <a:hlinkClick r:id="rId3"/>
              </a:rPr>
              <a:t>углеродистых</a:t>
            </a:r>
            <a:r>
              <a:rPr lang="ru-RU" altLang="ru-RU" sz="1800" smtClean="0">
                <a:solidFill>
                  <a:srgbClr val="000000"/>
                </a:solidFill>
              </a:rPr>
              <a:t> (65, 70) и </a:t>
            </a:r>
            <a:r>
              <a:rPr lang="ru-RU" altLang="ru-RU" sz="1800" smtClean="0">
                <a:solidFill>
                  <a:srgbClr val="000000"/>
                </a:solidFill>
                <a:hlinkClick r:id="rId4"/>
              </a:rPr>
              <a:t>легированных</a:t>
            </a:r>
            <a:r>
              <a:rPr lang="ru-RU" altLang="ru-RU" sz="1800" smtClean="0">
                <a:solidFill>
                  <a:srgbClr val="000000"/>
                </a:solidFill>
              </a:rPr>
              <a:t> (60С2, 50ХГС, 60С2ХФА, 55ХГР) конструкционных сталей.</a:t>
            </a:r>
          </a:p>
          <a:p>
            <a:pPr algn="just" eaLnBrk="1" fontAlgn="base" hangingPunct="1">
              <a:lnSpc>
                <a:spcPct val="130000"/>
              </a:lnSpc>
              <a:spcBef>
                <a:spcPct val="0"/>
              </a:spcBef>
              <a:spcAft>
                <a:spcPct val="0"/>
              </a:spcAft>
              <a:buFontTx/>
              <a:buNone/>
            </a:pPr>
            <a:r>
              <a:rPr lang="ru-RU" altLang="ru-RU" sz="1800" smtClean="0">
                <a:solidFill>
                  <a:srgbClr val="000000"/>
                </a:solidFill>
              </a:rPr>
              <a:t>	Для упрочнения пружинных углеродистых сталей применяют </a:t>
            </a:r>
            <a:r>
              <a:rPr lang="ru-RU" altLang="ru-RU" sz="1800" smtClean="0">
                <a:solidFill>
                  <a:srgbClr val="000000"/>
                </a:solidFill>
                <a:hlinkClick r:id="rId5"/>
              </a:rPr>
              <a:t>холодную пластическую деформацию</a:t>
            </a:r>
            <a:r>
              <a:rPr lang="ru-RU" altLang="ru-RU" sz="1800" smtClean="0">
                <a:solidFill>
                  <a:srgbClr val="000000"/>
                </a:solidFill>
              </a:rPr>
              <a:t> посредством дробеструйной и гидроабразивной обработок, в процессе которых в поверхностном слое деталей наводятся остаточные напряжения сжатия.</a:t>
            </a:r>
          </a:p>
          <a:p>
            <a:pPr algn="just" eaLnBrk="1" fontAlgn="base" hangingPunct="1">
              <a:lnSpc>
                <a:spcPct val="130000"/>
              </a:lnSpc>
              <a:spcBef>
                <a:spcPct val="0"/>
              </a:spcBef>
              <a:spcAft>
                <a:spcPct val="0"/>
              </a:spcAft>
              <a:buFontTx/>
              <a:buNone/>
            </a:pPr>
            <a:r>
              <a:rPr lang="ru-RU" altLang="ru-RU" sz="1800" smtClean="0">
                <a:solidFill>
                  <a:srgbClr val="000000"/>
                </a:solidFill>
              </a:rPr>
              <a:t>	Повышенные значения предела упругости получают после </a:t>
            </a:r>
            <a:r>
              <a:rPr lang="ru-RU" altLang="ru-RU" sz="1800" smtClean="0">
                <a:solidFill>
                  <a:srgbClr val="000000"/>
                </a:solidFill>
                <a:hlinkClick r:id="rId6"/>
              </a:rPr>
              <a:t>закалки</a:t>
            </a:r>
            <a:r>
              <a:rPr lang="ru-RU" altLang="ru-RU" sz="1800" smtClean="0">
                <a:solidFill>
                  <a:srgbClr val="000000"/>
                </a:solidFill>
              </a:rPr>
              <a:t> со </a:t>
            </a:r>
            <a:r>
              <a:rPr lang="ru-RU" altLang="ru-RU" sz="1800" smtClean="0">
                <a:solidFill>
                  <a:srgbClr val="000000"/>
                </a:solidFill>
                <a:hlinkClick r:id="rId7"/>
              </a:rPr>
              <a:t>средним отпуском</a:t>
            </a:r>
            <a:r>
              <a:rPr lang="ru-RU" altLang="ru-RU" sz="1800" smtClean="0">
                <a:solidFill>
                  <a:srgbClr val="000000"/>
                </a:solidFill>
              </a:rPr>
              <a:t> при температуре 400…480</a:t>
            </a:r>
            <a:r>
              <a:rPr lang="ru-RU" altLang="ru-RU" sz="1800" baseline="30000" smtClean="0">
                <a:solidFill>
                  <a:srgbClr val="000000"/>
                </a:solidFill>
              </a:rPr>
              <a:t>o</a:t>
            </a:r>
            <a:r>
              <a:rPr lang="ru-RU" altLang="ru-RU" sz="1800" smtClean="0">
                <a:solidFill>
                  <a:srgbClr val="000000"/>
                </a:solidFill>
              </a:rPr>
              <a:t>С.</a:t>
            </a:r>
          </a:p>
          <a:p>
            <a:pPr algn="just" eaLnBrk="1" fontAlgn="base" hangingPunct="1">
              <a:lnSpc>
                <a:spcPct val="130000"/>
              </a:lnSpc>
              <a:spcBef>
                <a:spcPct val="0"/>
              </a:spcBef>
              <a:spcAft>
                <a:spcPct val="0"/>
              </a:spcAft>
              <a:buFontTx/>
              <a:buNone/>
            </a:pPr>
            <a:r>
              <a:rPr lang="ru-RU" altLang="ru-RU" sz="1800" smtClean="0">
                <a:solidFill>
                  <a:srgbClr val="000000"/>
                </a:solidFill>
              </a:rPr>
              <a:t>	Для сталей, используемых для пружин, необходимо обеспечить сквозную </a:t>
            </a:r>
            <a:r>
              <a:rPr lang="ru-RU" altLang="ru-RU" sz="1800" smtClean="0">
                <a:solidFill>
                  <a:srgbClr val="000000"/>
                </a:solidFill>
                <a:hlinkClick r:id="rId6"/>
              </a:rPr>
              <a:t>прокаливаемость</a:t>
            </a:r>
            <a:r>
              <a:rPr lang="ru-RU" altLang="ru-RU" sz="1800" smtClean="0">
                <a:solidFill>
                  <a:srgbClr val="000000"/>
                </a:solidFill>
              </a:rPr>
              <a:t>, чтобы получить структуру </a:t>
            </a:r>
            <a:r>
              <a:rPr lang="ru-RU" altLang="ru-RU" sz="1800" smtClean="0">
                <a:solidFill>
                  <a:srgbClr val="000000"/>
                </a:solidFill>
                <a:hlinkClick r:id="rId8"/>
              </a:rPr>
              <a:t>троостита</a:t>
            </a:r>
            <a:r>
              <a:rPr lang="ru-RU" altLang="ru-RU" sz="1800" smtClean="0">
                <a:solidFill>
                  <a:srgbClr val="000000"/>
                </a:solidFill>
              </a:rPr>
              <a:t> по всему сечению.</a:t>
            </a:r>
          </a:p>
        </p:txBody>
      </p:sp>
    </p:spTree>
    <p:extLst>
      <p:ext uri="{BB962C8B-B14F-4D97-AF65-F5344CB8AC3E}">
        <p14:creationId xmlns:p14="http://schemas.microsoft.com/office/powerpoint/2010/main" val="2421519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304800" y="53997"/>
            <a:ext cx="8534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25000"/>
              </a:lnSpc>
              <a:spcBef>
                <a:spcPct val="0"/>
              </a:spcBef>
              <a:spcAft>
                <a:spcPct val="0"/>
              </a:spcAft>
              <a:buFontTx/>
              <a:buNone/>
            </a:pPr>
            <a:r>
              <a:rPr lang="ru-RU" altLang="ru-RU" sz="1800" smtClean="0">
                <a:solidFill>
                  <a:srgbClr val="000000"/>
                </a:solidFill>
              </a:rPr>
              <a:t>Упругие и прочностные свойства пружинных сталей достигаются при </a:t>
            </a:r>
            <a:r>
              <a:rPr lang="ru-RU" altLang="ru-RU" sz="1800" smtClean="0">
                <a:solidFill>
                  <a:srgbClr val="000000"/>
                </a:solidFill>
                <a:hlinkClick r:id="rId3"/>
              </a:rPr>
              <a:t>изотермической закалке</a:t>
            </a:r>
            <a:r>
              <a:rPr lang="ru-RU" altLang="ru-RU" sz="1800" smtClean="0">
                <a:solidFill>
                  <a:srgbClr val="000000"/>
                </a:solidFill>
              </a:rPr>
              <a:t>.</a:t>
            </a:r>
          </a:p>
          <a:p>
            <a:pPr algn="just" eaLnBrk="1" fontAlgn="base" hangingPunct="1">
              <a:lnSpc>
                <a:spcPct val="125000"/>
              </a:lnSpc>
              <a:spcBef>
                <a:spcPct val="0"/>
              </a:spcBef>
              <a:spcAft>
                <a:spcPct val="0"/>
              </a:spcAft>
              <a:buFontTx/>
              <a:buNone/>
            </a:pPr>
            <a:r>
              <a:rPr lang="ru-RU" altLang="ru-RU" sz="1800" smtClean="0">
                <a:solidFill>
                  <a:srgbClr val="000000"/>
                </a:solidFill>
              </a:rPr>
              <a:t>	Пружинные стали легируют элементами, которые повышают предел упругости – кремнием, марганцем, хромом, вольфрамом, ванадием, бором.</a:t>
            </a:r>
          </a:p>
          <a:p>
            <a:pPr algn="just" eaLnBrk="1" fontAlgn="base" hangingPunct="1">
              <a:lnSpc>
                <a:spcPct val="125000"/>
              </a:lnSpc>
              <a:spcBef>
                <a:spcPct val="0"/>
              </a:spcBef>
              <a:spcAft>
                <a:spcPct val="0"/>
              </a:spcAft>
              <a:buFontTx/>
              <a:buNone/>
            </a:pPr>
            <a:r>
              <a:rPr lang="ru-RU" altLang="ru-RU" sz="1800" smtClean="0">
                <a:solidFill>
                  <a:srgbClr val="000000"/>
                </a:solidFill>
              </a:rPr>
              <a:t>	В целях повышения </a:t>
            </a:r>
            <a:r>
              <a:rPr lang="ru-RU" altLang="ru-RU" sz="1800" smtClean="0">
                <a:solidFill>
                  <a:srgbClr val="000000"/>
                </a:solidFill>
                <a:hlinkClick r:id="rId4"/>
              </a:rPr>
              <a:t>усталостной прочности</a:t>
            </a:r>
            <a:r>
              <a:rPr lang="ru-RU" altLang="ru-RU" sz="1800" smtClean="0">
                <a:solidFill>
                  <a:srgbClr val="000000"/>
                </a:solidFill>
              </a:rPr>
              <a:t> не допускается обезуглероживание при нагреве под закалку и требуется высокое качество поверхности.</a:t>
            </a:r>
          </a:p>
          <a:p>
            <a:pPr algn="just" eaLnBrk="1" fontAlgn="base" hangingPunct="1">
              <a:lnSpc>
                <a:spcPct val="125000"/>
              </a:lnSpc>
              <a:spcBef>
                <a:spcPct val="0"/>
              </a:spcBef>
              <a:spcAft>
                <a:spcPct val="0"/>
              </a:spcAft>
              <a:buFontTx/>
              <a:buNone/>
            </a:pPr>
            <a:r>
              <a:rPr lang="ru-RU" altLang="ru-RU" sz="1800" smtClean="0">
                <a:solidFill>
                  <a:srgbClr val="000000"/>
                </a:solidFill>
              </a:rPr>
              <a:t>	Пружины и другие элементы специального назначения изготавливают из высокохромистых мартенситных (30Х13), мартенситно-стареющих (03Х12Н10Д2Т), </a:t>
            </a:r>
            <a:r>
              <a:rPr lang="ru-RU" altLang="ru-RU" sz="1800" smtClean="0">
                <a:solidFill>
                  <a:srgbClr val="000000"/>
                </a:solidFill>
                <a:hlinkClick r:id="rId5"/>
              </a:rPr>
              <a:t>аустенитных нержавеющих</a:t>
            </a:r>
            <a:r>
              <a:rPr lang="ru-RU" altLang="ru-RU" sz="1800" smtClean="0">
                <a:solidFill>
                  <a:srgbClr val="000000"/>
                </a:solidFill>
              </a:rPr>
              <a:t> (12Х18Н10Т), аустенитно-мартенситных (09Х15Н8Ю), </a:t>
            </a:r>
            <a:r>
              <a:rPr lang="ru-RU" altLang="ru-RU" sz="1800" smtClean="0">
                <a:solidFill>
                  <a:srgbClr val="000000"/>
                </a:solidFill>
                <a:hlinkClick r:id="rId6"/>
              </a:rPr>
              <a:t>быстрорежущих</a:t>
            </a:r>
            <a:r>
              <a:rPr lang="ru-RU" altLang="ru-RU" sz="1800" smtClean="0">
                <a:solidFill>
                  <a:srgbClr val="000000"/>
                </a:solidFill>
              </a:rPr>
              <a:t> (Р18) и </a:t>
            </a:r>
            <a:r>
              <a:rPr lang="ru-RU" altLang="ru-RU" sz="1800" smtClean="0">
                <a:solidFill>
                  <a:srgbClr val="000000"/>
                </a:solidFill>
                <a:hlinkClick r:id="rId7"/>
              </a:rPr>
              <a:t>других сталей</a:t>
            </a:r>
            <a:r>
              <a:rPr lang="ru-RU" altLang="ru-RU" sz="1800" smtClean="0">
                <a:solidFill>
                  <a:srgbClr val="000000"/>
                </a:solidFill>
              </a:rPr>
              <a:t> и сплавов.</a:t>
            </a:r>
          </a:p>
        </p:txBody>
      </p:sp>
    </p:spTree>
    <p:extLst>
      <p:ext uri="{BB962C8B-B14F-4D97-AF65-F5344CB8AC3E}">
        <p14:creationId xmlns:p14="http://schemas.microsoft.com/office/powerpoint/2010/main" val="117530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228600" y="804863"/>
            <a:ext cx="8686800" cy="4244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35000"/>
              </a:lnSpc>
              <a:spcBef>
                <a:spcPct val="0"/>
              </a:spcBef>
              <a:spcAft>
                <a:spcPct val="0"/>
              </a:spcAft>
              <a:buFontTx/>
              <a:buNone/>
            </a:pPr>
            <a:r>
              <a:rPr lang="ru-RU" altLang="ru-RU" sz="1800" b="1" smtClean="0">
                <a:solidFill>
                  <a:srgbClr val="000000"/>
                </a:solidFill>
              </a:rPr>
              <a:t>Легирование</a:t>
            </a:r>
            <a:r>
              <a:rPr lang="ru-RU" altLang="ru-RU" sz="1800" smtClean="0">
                <a:solidFill>
                  <a:srgbClr val="000000"/>
                </a:solidFill>
              </a:rPr>
              <a:t> (</a:t>
            </a:r>
            <a:r>
              <a:rPr lang="ru-RU" altLang="ru-RU" sz="1800" smtClean="0">
                <a:solidFill>
                  <a:srgbClr val="000000"/>
                </a:solidFill>
                <a:hlinkClick r:id="rId3" tooltip="Немецкий язык"/>
              </a:rPr>
              <a:t>нем.</a:t>
            </a:r>
            <a:r>
              <a:rPr lang="ru-RU" altLang="ru-RU" sz="1800" smtClean="0">
                <a:solidFill>
                  <a:srgbClr val="000000"/>
                </a:solidFill>
              </a:rPr>
              <a:t> </a:t>
            </a:r>
            <a:r>
              <a:rPr lang="de-DE" altLang="ru-RU" sz="1800" i="1" smtClean="0">
                <a:solidFill>
                  <a:srgbClr val="000000"/>
                </a:solidFill>
              </a:rPr>
              <a:t>legieren</a:t>
            </a:r>
            <a:r>
              <a:rPr lang="ru-RU" altLang="ru-RU" sz="1800" smtClean="0">
                <a:solidFill>
                  <a:srgbClr val="000000"/>
                </a:solidFill>
              </a:rPr>
              <a:t> — «</a:t>
            </a:r>
            <a:r>
              <a:rPr lang="ru-RU" altLang="ru-RU" sz="1800" smtClean="0">
                <a:solidFill>
                  <a:srgbClr val="000000"/>
                </a:solidFill>
                <a:hlinkClick r:id="rId4" tooltip="Сплав"/>
              </a:rPr>
              <a:t>сплавлять</a:t>
            </a:r>
            <a:r>
              <a:rPr lang="ru-RU" altLang="ru-RU" sz="1800" smtClean="0">
                <a:solidFill>
                  <a:srgbClr val="000000"/>
                </a:solidFill>
              </a:rPr>
              <a:t>», от </a:t>
            </a:r>
            <a:r>
              <a:rPr lang="ru-RU" altLang="ru-RU" sz="1800" smtClean="0">
                <a:solidFill>
                  <a:srgbClr val="000000"/>
                </a:solidFill>
                <a:hlinkClick r:id="rId5" tooltip="Латинский язык"/>
              </a:rPr>
              <a:t>лат.</a:t>
            </a:r>
            <a:r>
              <a:rPr lang="ru-RU" altLang="ru-RU" sz="1800" smtClean="0">
                <a:solidFill>
                  <a:srgbClr val="000000"/>
                </a:solidFill>
              </a:rPr>
              <a:t> </a:t>
            </a:r>
            <a:r>
              <a:rPr lang="ru-RU" altLang="ru-RU" sz="1800" i="1" smtClean="0">
                <a:solidFill>
                  <a:srgbClr val="000000"/>
                </a:solidFill>
              </a:rPr>
              <a:t>ligare</a:t>
            </a:r>
            <a:r>
              <a:rPr lang="ru-RU" altLang="ru-RU" sz="1800" smtClean="0">
                <a:solidFill>
                  <a:srgbClr val="000000"/>
                </a:solidFill>
              </a:rPr>
              <a:t> — «связывать») — добавление в состав </a:t>
            </a:r>
            <a:r>
              <a:rPr lang="ru-RU" altLang="ru-RU" sz="1800" smtClean="0">
                <a:solidFill>
                  <a:srgbClr val="000000"/>
                </a:solidFill>
                <a:hlinkClick r:id="rId6" tooltip="Материал"/>
              </a:rPr>
              <a:t>материалов</a:t>
            </a:r>
            <a:r>
              <a:rPr lang="ru-RU" altLang="ru-RU" sz="1800" smtClean="0">
                <a:solidFill>
                  <a:srgbClr val="000000"/>
                </a:solidFill>
              </a:rPr>
              <a:t> примесей для изменения (улучшения) </a:t>
            </a:r>
            <a:r>
              <a:rPr lang="ru-RU" altLang="ru-RU" sz="1800" smtClean="0">
                <a:solidFill>
                  <a:srgbClr val="000000"/>
                </a:solidFill>
                <a:hlinkClick r:id="rId7" tooltip="Физические свойства"/>
              </a:rPr>
              <a:t>физических</a:t>
            </a:r>
            <a:r>
              <a:rPr lang="ru-RU" altLang="ru-RU" sz="1800" smtClean="0">
                <a:solidFill>
                  <a:srgbClr val="000000"/>
                </a:solidFill>
              </a:rPr>
              <a:t> и </a:t>
            </a:r>
            <a:r>
              <a:rPr lang="ru-RU" altLang="ru-RU" sz="1800" smtClean="0">
                <a:solidFill>
                  <a:srgbClr val="000000"/>
                </a:solidFill>
                <a:hlinkClick r:id="rId8" tooltip="Химические свойства"/>
              </a:rPr>
              <a:t>химических</a:t>
            </a:r>
            <a:r>
              <a:rPr lang="ru-RU" altLang="ru-RU" sz="1800" smtClean="0">
                <a:solidFill>
                  <a:srgbClr val="000000"/>
                </a:solidFill>
              </a:rPr>
              <a:t> свойств основного материала. Легирование является обобщающим понятием ряда технологических процедур. В разных отраслях применяются разные технологии легирования.</a:t>
            </a:r>
            <a:br>
              <a:rPr lang="ru-RU" altLang="ru-RU" sz="1800" smtClean="0">
                <a:solidFill>
                  <a:srgbClr val="000000"/>
                </a:solidFill>
              </a:rPr>
            </a:br>
            <a:r>
              <a:rPr lang="ru-RU" altLang="ru-RU" sz="1800" smtClean="0">
                <a:solidFill>
                  <a:srgbClr val="000000"/>
                </a:solidFill>
              </a:rPr>
              <a:t> 	В металлургии легирование производится введением в </a:t>
            </a:r>
            <a:r>
              <a:rPr lang="ru-RU" altLang="ru-RU" sz="1800" smtClean="0">
                <a:solidFill>
                  <a:srgbClr val="000000"/>
                </a:solidFill>
                <a:hlinkClick r:id="rId9" tooltip="Расплав"/>
              </a:rPr>
              <a:t>расплав</a:t>
            </a:r>
            <a:r>
              <a:rPr lang="ru-RU" altLang="ru-RU" sz="1800" smtClean="0">
                <a:solidFill>
                  <a:srgbClr val="000000"/>
                </a:solidFill>
              </a:rPr>
              <a:t> или </a:t>
            </a:r>
            <a:r>
              <a:rPr lang="ru-RU" altLang="ru-RU" sz="1800" smtClean="0">
                <a:solidFill>
                  <a:srgbClr val="000000"/>
                </a:solidFill>
                <a:hlinkClick r:id="rId10" tooltip="Шихта"/>
              </a:rPr>
              <a:t>шихту</a:t>
            </a:r>
            <a:r>
              <a:rPr lang="ru-RU" altLang="ru-RU" sz="1800" smtClean="0">
                <a:solidFill>
                  <a:srgbClr val="000000"/>
                </a:solidFill>
              </a:rPr>
              <a:t> дополнительных элементов (например, в </a:t>
            </a:r>
            <a:r>
              <a:rPr lang="ru-RU" altLang="ru-RU" sz="1800" smtClean="0">
                <a:solidFill>
                  <a:srgbClr val="000000"/>
                </a:solidFill>
                <a:hlinkClick r:id="rId11" tooltip="Сталь"/>
              </a:rPr>
              <a:t>сталь</a:t>
            </a:r>
            <a:r>
              <a:rPr lang="ru-RU" altLang="ru-RU" sz="1800" smtClean="0">
                <a:solidFill>
                  <a:srgbClr val="000000"/>
                </a:solidFill>
              </a:rPr>
              <a:t> — </a:t>
            </a:r>
            <a:r>
              <a:rPr lang="ru-RU" altLang="ru-RU" sz="1800" smtClean="0">
                <a:solidFill>
                  <a:srgbClr val="000000"/>
                </a:solidFill>
                <a:hlinkClick r:id="rId12" tooltip="Хром"/>
              </a:rPr>
              <a:t>хрома</a:t>
            </a:r>
            <a:r>
              <a:rPr lang="ru-RU" altLang="ru-RU" sz="1800" smtClean="0">
                <a:solidFill>
                  <a:srgbClr val="000000"/>
                </a:solidFill>
              </a:rPr>
              <a:t>, </a:t>
            </a:r>
            <a:r>
              <a:rPr lang="ru-RU" altLang="ru-RU" sz="1800" smtClean="0">
                <a:solidFill>
                  <a:srgbClr val="000000"/>
                </a:solidFill>
                <a:hlinkClick r:id="rId13" tooltip="Никель"/>
              </a:rPr>
              <a:t>никеля</a:t>
            </a:r>
            <a:r>
              <a:rPr lang="ru-RU" altLang="ru-RU" sz="1800" smtClean="0">
                <a:solidFill>
                  <a:srgbClr val="000000"/>
                </a:solidFill>
              </a:rPr>
              <a:t>, </a:t>
            </a:r>
            <a:r>
              <a:rPr lang="ru-RU" altLang="ru-RU" sz="1800" smtClean="0">
                <a:solidFill>
                  <a:srgbClr val="000000"/>
                </a:solidFill>
                <a:hlinkClick r:id="rId14" tooltip="Молибден"/>
              </a:rPr>
              <a:t>молибдена</a:t>
            </a:r>
            <a:r>
              <a:rPr lang="ru-RU" altLang="ru-RU" sz="1800" smtClean="0">
                <a:solidFill>
                  <a:srgbClr val="000000"/>
                </a:solidFill>
              </a:rPr>
              <a:t>, </a:t>
            </a:r>
            <a:r>
              <a:rPr lang="ru-RU" altLang="ru-RU" sz="1800" smtClean="0">
                <a:solidFill>
                  <a:srgbClr val="000000"/>
                </a:solidFill>
                <a:hlinkClick r:id="rId15" tooltip="Вольфрам"/>
              </a:rPr>
              <a:t>вольфрама</a:t>
            </a:r>
            <a:r>
              <a:rPr lang="ru-RU" altLang="ru-RU" sz="1800" smtClean="0">
                <a:solidFill>
                  <a:srgbClr val="000000"/>
                </a:solidFill>
              </a:rPr>
              <a:t>, </a:t>
            </a:r>
            <a:r>
              <a:rPr lang="ru-RU" altLang="ru-RU" sz="1800" smtClean="0">
                <a:solidFill>
                  <a:srgbClr val="000000"/>
                </a:solidFill>
                <a:hlinkClick r:id="rId16" tooltip="Ванадий"/>
              </a:rPr>
              <a:t>ванадия</a:t>
            </a:r>
            <a:r>
              <a:rPr lang="ru-RU" altLang="ru-RU" sz="1800" smtClean="0">
                <a:solidFill>
                  <a:srgbClr val="000000"/>
                </a:solidFill>
              </a:rPr>
              <a:t>, </a:t>
            </a:r>
            <a:r>
              <a:rPr lang="ru-RU" altLang="ru-RU" sz="1800" smtClean="0">
                <a:solidFill>
                  <a:srgbClr val="000000"/>
                </a:solidFill>
                <a:hlinkClick r:id="rId17" tooltip="Ниобий"/>
              </a:rPr>
              <a:t>ниобия</a:t>
            </a:r>
            <a:r>
              <a:rPr lang="ru-RU" altLang="ru-RU" sz="1800" smtClean="0">
                <a:solidFill>
                  <a:srgbClr val="000000"/>
                </a:solidFill>
              </a:rPr>
              <a:t>, </a:t>
            </a:r>
            <a:r>
              <a:rPr lang="ru-RU" altLang="ru-RU" sz="1800" smtClean="0">
                <a:solidFill>
                  <a:srgbClr val="000000"/>
                </a:solidFill>
                <a:hlinkClick r:id="rId18" tooltip="Титан (элемент)"/>
              </a:rPr>
              <a:t>титана</a:t>
            </a:r>
            <a:r>
              <a:rPr lang="ru-RU" altLang="ru-RU" sz="1800" smtClean="0">
                <a:solidFill>
                  <a:srgbClr val="000000"/>
                </a:solidFill>
              </a:rPr>
              <a:t>), улучшающих </a:t>
            </a:r>
            <a:r>
              <a:rPr lang="ru-RU" altLang="ru-RU" sz="1800" smtClean="0">
                <a:solidFill>
                  <a:srgbClr val="000000"/>
                </a:solidFill>
                <a:hlinkClick r:id="rId19" tooltip="Механические свойства"/>
              </a:rPr>
              <a:t>механические</a:t>
            </a:r>
            <a:r>
              <a:rPr lang="ru-RU" altLang="ru-RU" sz="1800" smtClean="0">
                <a:solidFill>
                  <a:srgbClr val="000000"/>
                </a:solidFill>
              </a:rPr>
              <a:t>, физические и химические свойства сплава. Легирование проводится на различных этапах получения металлического материала с целями повышения качества металлургической продукции.</a:t>
            </a:r>
          </a:p>
        </p:txBody>
      </p:sp>
    </p:spTree>
    <p:extLst>
      <p:ext uri="{BB962C8B-B14F-4D97-AF65-F5344CB8AC3E}">
        <p14:creationId xmlns:p14="http://schemas.microsoft.com/office/powerpoint/2010/main" val="1801215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78317" y="-58542"/>
            <a:ext cx="9065683" cy="628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49263"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30000"/>
              </a:lnSpc>
              <a:spcBef>
                <a:spcPct val="0"/>
              </a:spcBef>
              <a:spcAft>
                <a:spcPct val="0"/>
              </a:spcAft>
              <a:buFontTx/>
              <a:buNone/>
            </a:pPr>
            <a:r>
              <a:rPr lang="ru-RU" altLang="ru-RU" sz="1800" b="1" smtClean="0">
                <a:solidFill>
                  <a:srgbClr val="000000"/>
                </a:solidFill>
                <a:latin typeface="Times New Roman" pitchFamily="18" charset="0"/>
                <a:cs typeface="Times New Roman" pitchFamily="18" charset="0"/>
              </a:rPr>
              <a:t>Улучшаемые стали</a:t>
            </a:r>
          </a:p>
          <a:p>
            <a:pPr algn="just" fontAlgn="base">
              <a:lnSpc>
                <a:spcPct val="130000"/>
              </a:lnSpc>
              <a:spcBef>
                <a:spcPct val="0"/>
              </a:spcBef>
              <a:spcAft>
                <a:spcPct val="0"/>
              </a:spcAft>
              <a:buFontTx/>
              <a:buNone/>
            </a:pPr>
            <a:r>
              <a:rPr lang="ru-RU" altLang="ru-RU" sz="1800" smtClean="0">
                <a:solidFill>
                  <a:srgbClr val="000000"/>
                </a:solidFill>
                <a:cs typeface="Times New Roman" pitchFamily="18" charset="0"/>
              </a:rPr>
              <a:t>Стали, подвергаемые </a:t>
            </a:r>
            <a:r>
              <a:rPr lang="ru-RU" altLang="ru-RU" sz="1800" smtClean="0">
                <a:solidFill>
                  <a:srgbClr val="000000"/>
                </a:solidFill>
                <a:cs typeface="Times New Roman" pitchFamily="18" charset="0"/>
                <a:hlinkClick r:id="rId3"/>
              </a:rPr>
              <a:t>термическому улучшению</a:t>
            </a:r>
            <a:r>
              <a:rPr lang="ru-RU" altLang="ru-RU" sz="1800" smtClean="0">
                <a:solidFill>
                  <a:srgbClr val="000000"/>
                </a:solidFill>
                <a:cs typeface="Times New Roman" pitchFamily="18" charset="0"/>
              </a:rPr>
              <a:t>, широко применяют для изготовления различных </a:t>
            </a:r>
            <a:r>
              <a:rPr lang="ru-RU" altLang="ru-RU" sz="1800" smtClean="0">
                <a:solidFill>
                  <a:srgbClr val="000000"/>
                </a:solidFill>
                <a:cs typeface="Times New Roman" pitchFamily="18" charset="0"/>
                <a:hlinkClick r:id="rId4"/>
              </a:rPr>
              <a:t>деталей</a:t>
            </a:r>
            <a:r>
              <a:rPr lang="ru-RU" altLang="ru-RU" sz="1800" smtClean="0">
                <a:solidFill>
                  <a:srgbClr val="000000"/>
                </a:solidFill>
                <a:cs typeface="Times New Roman" pitchFamily="18" charset="0"/>
              </a:rPr>
              <a:t>, работающих в сложных напряженных условиях ( при действии разнообразных нагрузок, в том числе переменных и динамических). </a:t>
            </a:r>
            <a:r>
              <a:rPr lang="ru-RU" altLang="ru-RU" sz="1800" smtClean="0">
                <a:solidFill>
                  <a:srgbClr val="000000"/>
                </a:solidFill>
                <a:cs typeface="Times New Roman" pitchFamily="18" charset="0"/>
                <a:hlinkClick r:id="rId5"/>
              </a:rPr>
              <a:t>Стали</a:t>
            </a:r>
            <a:r>
              <a:rPr lang="ru-RU" altLang="ru-RU" sz="1800" smtClean="0">
                <a:solidFill>
                  <a:srgbClr val="000000"/>
                </a:solidFill>
                <a:cs typeface="Times New Roman" pitchFamily="18" charset="0"/>
              </a:rPr>
              <a:t> приобретают структуру сорбита, хорошо воспринимающую ударные нагрузки. Важное значение имеет </a:t>
            </a:r>
            <a:r>
              <a:rPr lang="ru-RU" altLang="ru-RU" sz="1800" smtClean="0">
                <a:solidFill>
                  <a:srgbClr val="000000"/>
                </a:solidFill>
                <a:cs typeface="Times New Roman" pitchFamily="18" charset="0"/>
                <a:hlinkClick r:id="rId6"/>
              </a:rPr>
              <a:t>сопротивление хрупкому разрушению</a:t>
            </a:r>
            <a:r>
              <a:rPr lang="ru-RU" altLang="ru-RU" sz="1800" smtClean="0">
                <a:solidFill>
                  <a:srgbClr val="000000"/>
                </a:solidFill>
                <a:cs typeface="Times New Roman" pitchFamily="18" charset="0"/>
              </a:rPr>
              <a:t>.</a:t>
            </a:r>
            <a:endParaRPr lang="ru-RU" altLang="ru-RU" sz="1800" smtClean="0">
              <a:solidFill>
                <a:srgbClr val="000000"/>
              </a:solidFill>
            </a:endParaRPr>
          </a:p>
          <a:p>
            <a:pPr algn="just" fontAlgn="base">
              <a:lnSpc>
                <a:spcPct val="130000"/>
              </a:lnSpc>
              <a:spcBef>
                <a:spcPct val="0"/>
              </a:spcBef>
              <a:spcAft>
                <a:spcPct val="0"/>
              </a:spcAft>
              <a:buFontTx/>
              <a:buNone/>
            </a:pPr>
            <a:r>
              <a:rPr lang="ru-RU" altLang="ru-RU" sz="1800" smtClean="0">
                <a:solidFill>
                  <a:srgbClr val="000000"/>
                </a:solidFill>
                <a:cs typeface="Times New Roman" pitchFamily="18" charset="0"/>
              </a:rPr>
              <a:t>Улучшению подвергаются </a:t>
            </a:r>
            <a:r>
              <a:rPr lang="ru-RU" altLang="ru-RU" sz="1800" smtClean="0">
                <a:solidFill>
                  <a:srgbClr val="000000"/>
                </a:solidFill>
                <a:cs typeface="Times New Roman" pitchFamily="18" charset="0"/>
                <a:hlinkClick r:id="rId7"/>
              </a:rPr>
              <a:t>среднеуглеродистые стали</a:t>
            </a:r>
            <a:r>
              <a:rPr lang="ru-RU" altLang="ru-RU" sz="1800" smtClean="0">
                <a:solidFill>
                  <a:srgbClr val="000000"/>
                </a:solidFill>
                <a:cs typeface="Times New Roman" pitchFamily="18" charset="0"/>
              </a:rPr>
              <a:t> с содержанием углерода 0,30…0,50 %.</a:t>
            </a:r>
            <a:endParaRPr lang="ru-RU" altLang="ru-RU" sz="1800" smtClean="0">
              <a:solidFill>
                <a:srgbClr val="000000"/>
              </a:solidFill>
            </a:endParaRPr>
          </a:p>
          <a:p>
            <a:pPr algn="just" fontAlgn="base">
              <a:lnSpc>
                <a:spcPct val="130000"/>
              </a:lnSpc>
              <a:spcBef>
                <a:spcPct val="0"/>
              </a:spcBef>
              <a:spcAft>
                <a:spcPct val="0"/>
              </a:spcAft>
              <a:buFontTx/>
              <a:buNone/>
            </a:pPr>
            <a:r>
              <a:rPr lang="ru-RU" altLang="ru-RU" sz="1800" smtClean="0">
                <a:solidFill>
                  <a:srgbClr val="000000"/>
                </a:solidFill>
                <a:cs typeface="Times New Roman" pitchFamily="18" charset="0"/>
              </a:rPr>
              <a:t>Улучшаемые легированные стали применяют для более крупных и более нагруженных ответственных деталей. Стали обладают лучшим чем углеродистые комплексом механических свойств: выше прочность при сохранении достаточной </a:t>
            </a:r>
            <a:r>
              <a:rPr lang="ru-RU" altLang="ru-RU" sz="1800" smtClean="0">
                <a:solidFill>
                  <a:srgbClr val="000000"/>
                </a:solidFill>
                <a:cs typeface="Times New Roman" pitchFamily="18" charset="0"/>
                <a:hlinkClick r:id="rId8"/>
              </a:rPr>
              <a:t>вязкости</a:t>
            </a:r>
            <a:r>
              <a:rPr lang="ru-RU" altLang="ru-RU" sz="1800" smtClean="0">
                <a:solidFill>
                  <a:srgbClr val="000000"/>
                </a:solidFill>
                <a:cs typeface="Times New Roman" pitchFamily="18" charset="0"/>
              </a:rPr>
              <a:t> и </a:t>
            </a:r>
            <a:r>
              <a:rPr lang="ru-RU" altLang="ru-RU" sz="1800" smtClean="0">
                <a:solidFill>
                  <a:srgbClr val="000000"/>
                </a:solidFill>
                <a:cs typeface="Times New Roman" pitchFamily="18" charset="0"/>
                <a:hlinkClick r:id="rId9"/>
              </a:rPr>
              <a:t>пластичности</a:t>
            </a:r>
            <a:r>
              <a:rPr lang="ru-RU" altLang="ru-RU" sz="1800" smtClean="0">
                <a:solidFill>
                  <a:srgbClr val="000000"/>
                </a:solidFill>
                <a:cs typeface="Times New Roman" pitchFamily="18" charset="0"/>
              </a:rPr>
              <a:t>, ниже порог хладоломкости.</a:t>
            </a:r>
            <a:endParaRPr lang="ru-RU" altLang="ru-RU" sz="1800" smtClean="0">
              <a:solidFill>
                <a:srgbClr val="000000"/>
              </a:solidFill>
            </a:endParaRPr>
          </a:p>
          <a:p>
            <a:pPr algn="just" fontAlgn="base">
              <a:lnSpc>
                <a:spcPct val="130000"/>
              </a:lnSpc>
              <a:spcBef>
                <a:spcPct val="0"/>
              </a:spcBef>
              <a:spcAft>
                <a:spcPct val="0"/>
              </a:spcAft>
              <a:buFontTx/>
              <a:buNone/>
            </a:pPr>
            <a:r>
              <a:rPr lang="ru-RU" altLang="ru-RU" sz="1800" b="1" i="1" smtClean="0">
                <a:solidFill>
                  <a:srgbClr val="000000"/>
                </a:solidFill>
                <a:cs typeface="Times New Roman" pitchFamily="18" charset="0"/>
              </a:rPr>
              <a:t>Хромистые стали</a:t>
            </a:r>
            <a:r>
              <a:rPr lang="ru-RU" altLang="ru-RU" sz="1800" i="1" smtClean="0">
                <a:solidFill>
                  <a:srgbClr val="000000"/>
                </a:solidFill>
                <a:cs typeface="Times New Roman" pitchFamily="18" charset="0"/>
              </a:rPr>
              <a:t> </a:t>
            </a:r>
            <a:r>
              <a:rPr lang="ru-RU" altLang="ru-RU" sz="1800" smtClean="0">
                <a:solidFill>
                  <a:srgbClr val="000000"/>
                </a:solidFill>
                <a:cs typeface="Times New Roman" pitchFamily="18" charset="0"/>
              </a:rPr>
              <a:t>30Х, 40Х, 50Х используются для изготовления небольших средненагруженных деталей. Эти стали склонны к </a:t>
            </a:r>
            <a:r>
              <a:rPr lang="ru-RU" altLang="ru-RU" sz="1800" smtClean="0">
                <a:solidFill>
                  <a:srgbClr val="000000"/>
                </a:solidFill>
                <a:cs typeface="Times New Roman" pitchFamily="18" charset="0"/>
                <a:hlinkClick r:id="rId3"/>
              </a:rPr>
              <a:t>отпускной хрупкости</a:t>
            </a:r>
            <a:r>
              <a:rPr lang="ru-RU" altLang="ru-RU" sz="1800" smtClean="0">
                <a:solidFill>
                  <a:srgbClr val="000000"/>
                </a:solidFill>
                <a:cs typeface="Times New Roman" pitchFamily="18" charset="0"/>
              </a:rPr>
              <a:t>, поэтому после </a:t>
            </a:r>
            <a:r>
              <a:rPr lang="ru-RU" altLang="ru-RU" sz="1800" smtClean="0">
                <a:solidFill>
                  <a:srgbClr val="000000"/>
                </a:solidFill>
                <a:cs typeface="Times New Roman" pitchFamily="18" charset="0"/>
                <a:hlinkClick r:id="rId3"/>
              </a:rPr>
              <a:t>высокого отпуска</a:t>
            </a:r>
            <a:r>
              <a:rPr lang="ru-RU" altLang="ru-RU" sz="1800" smtClean="0">
                <a:solidFill>
                  <a:srgbClr val="000000"/>
                </a:solidFill>
                <a:cs typeface="Times New Roman" pitchFamily="18" charset="0"/>
              </a:rPr>
              <a:t> охлаждение должно быть быстрым. Повышение прокаливаемости достигается микролегированием бором (35ХР). Введение в сталь ванадия значительно увеличивает вязкость (40ХФА).</a:t>
            </a:r>
            <a:endParaRPr lang="ru-RU" altLang="ru-RU" sz="1800" smtClean="0">
              <a:solidFill>
                <a:srgbClr val="000000"/>
              </a:solidFill>
            </a:endParaRPr>
          </a:p>
        </p:txBody>
      </p:sp>
    </p:spTree>
    <p:extLst>
      <p:ext uri="{BB962C8B-B14F-4D97-AF65-F5344CB8AC3E}">
        <p14:creationId xmlns:p14="http://schemas.microsoft.com/office/powerpoint/2010/main" val="3883728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0" y="203531"/>
            <a:ext cx="8737600" cy="621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lnSpc>
                <a:spcPct val="130000"/>
              </a:lnSpc>
              <a:spcBef>
                <a:spcPct val="0"/>
              </a:spcBef>
              <a:spcAft>
                <a:spcPct val="0"/>
              </a:spcAft>
              <a:buFontTx/>
              <a:buNone/>
            </a:pPr>
            <a:r>
              <a:rPr lang="ru-RU" altLang="ru-RU" sz="1800" b="1" smtClean="0">
                <a:solidFill>
                  <a:srgbClr val="000000"/>
                </a:solidFill>
              </a:rPr>
              <a:t>СИСТЕМАТИКА ЭЛЕМЕНТОВ И СТАЛЕЙ</a:t>
            </a:r>
            <a:endParaRPr lang="ru-RU" altLang="ru-RU" sz="1800" smtClean="0">
              <a:solidFill>
                <a:srgbClr val="000000"/>
              </a:solidFill>
            </a:endParaRPr>
          </a:p>
          <a:p>
            <a:pPr algn="ctr" eaLnBrk="1" fontAlgn="base" hangingPunct="1">
              <a:lnSpc>
                <a:spcPct val="130000"/>
              </a:lnSpc>
              <a:spcBef>
                <a:spcPct val="0"/>
              </a:spcBef>
              <a:spcAft>
                <a:spcPct val="0"/>
              </a:spcAft>
              <a:buFontTx/>
              <a:buNone/>
            </a:pPr>
            <a:r>
              <a:rPr lang="ru-RU" altLang="ru-RU" sz="1800" b="1" smtClean="0">
                <a:solidFill>
                  <a:srgbClr val="000000"/>
                </a:solidFill>
              </a:rPr>
              <a:t>Основные определения и понятия </a:t>
            </a:r>
            <a:endParaRPr lang="ru-RU" altLang="ru-RU" sz="1800" smtClean="0">
              <a:solidFill>
                <a:srgbClr val="000000"/>
              </a:solidFill>
            </a:endParaRPr>
          </a:p>
          <a:p>
            <a:pPr algn="just" eaLnBrk="1" fontAlgn="base" hangingPunct="1">
              <a:lnSpc>
                <a:spcPct val="130000"/>
              </a:lnSpc>
              <a:spcBef>
                <a:spcPct val="0"/>
              </a:spcBef>
              <a:spcAft>
                <a:spcPct val="0"/>
              </a:spcAft>
              <a:buFontTx/>
              <a:buNone/>
            </a:pPr>
            <a:r>
              <a:rPr lang="ru-RU" altLang="ru-RU" sz="1800" smtClean="0">
                <a:solidFill>
                  <a:srgbClr val="000000"/>
                </a:solidFill>
              </a:rPr>
              <a:t>	Специальные стали — это сплавы на основе железа, отличающиеся от обычных сталей особыми свойствами, обусловленными либо их химическим составом, либо особым способом производства, либо способом их обработки (Э. Гудремон). </a:t>
            </a:r>
          </a:p>
          <a:p>
            <a:pPr algn="just" eaLnBrk="1" fontAlgn="base" hangingPunct="1">
              <a:lnSpc>
                <a:spcPct val="130000"/>
              </a:lnSpc>
              <a:spcBef>
                <a:spcPct val="0"/>
              </a:spcBef>
              <a:spcAft>
                <a:spcPct val="0"/>
              </a:spcAft>
              <a:buFontTx/>
              <a:buNone/>
            </a:pPr>
            <a:r>
              <a:rPr lang="ru-RU" altLang="ru-RU" sz="1800" smtClean="0">
                <a:solidFill>
                  <a:srgbClr val="000000"/>
                </a:solidFill>
              </a:rPr>
              <a:t>	В большинстве случаев специальные стали содержат легирующие элементы. </a:t>
            </a:r>
          </a:p>
          <a:p>
            <a:pPr algn="just" eaLnBrk="1" fontAlgn="base" hangingPunct="1">
              <a:lnSpc>
                <a:spcPct val="130000"/>
              </a:lnSpc>
              <a:spcBef>
                <a:spcPct val="0"/>
              </a:spcBef>
              <a:spcAft>
                <a:spcPct val="0"/>
              </a:spcAft>
              <a:buFontTx/>
              <a:buNone/>
            </a:pPr>
            <a:r>
              <a:rPr lang="ru-RU" altLang="ru-RU" sz="1800" smtClean="0">
                <a:solidFill>
                  <a:srgbClr val="000000"/>
                </a:solidFill>
              </a:rPr>
              <a:t>	</a:t>
            </a:r>
            <a:r>
              <a:rPr lang="ru-RU" altLang="ru-RU" sz="1800" i="1" u="sng" smtClean="0">
                <a:solidFill>
                  <a:srgbClr val="000000"/>
                </a:solidFill>
              </a:rPr>
              <a:t>Легирующими элементами называют химические элементы, специально введенные в сталь для получения требуемых строения, структуры, физико-химических и механических свойств. </a:t>
            </a:r>
          </a:p>
          <a:p>
            <a:pPr algn="just" eaLnBrk="1" fontAlgn="base" hangingPunct="1">
              <a:lnSpc>
                <a:spcPct val="130000"/>
              </a:lnSpc>
              <a:spcBef>
                <a:spcPct val="0"/>
              </a:spcBef>
              <a:spcAft>
                <a:spcPct val="0"/>
              </a:spcAft>
              <a:buFontTx/>
              <a:buNone/>
            </a:pPr>
            <a:r>
              <a:rPr lang="ru-RU" altLang="ru-RU" sz="1800" smtClean="0">
                <a:solidFill>
                  <a:srgbClr val="000000"/>
                </a:solidFill>
              </a:rPr>
              <a:t>	Основными легирующими элементами в сталях являются </a:t>
            </a:r>
            <a:r>
              <a:rPr lang="en-US" altLang="ru-RU" sz="1800" smtClean="0">
                <a:solidFill>
                  <a:srgbClr val="000000"/>
                </a:solidFill>
              </a:rPr>
              <a:t>Mn</a:t>
            </a:r>
            <a:r>
              <a:rPr lang="ru-RU" altLang="ru-RU" sz="1800" smtClean="0">
                <a:solidFill>
                  <a:srgbClr val="000000"/>
                </a:solidFill>
              </a:rPr>
              <a:t>, </a:t>
            </a:r>
            <a:r>
              <a:rPr lang="en-US" altLang="ru-RU" sz="1800" smtClean="0">
                <a:solidFill>
                  <a:srgbClr val="000000"/>
                </a:solidFill>
              </a:rPr>
              <a:t>Si</a:t>
            </a:r>
            <a:r>
              <a:rPr lang="ru-RU" altLang="ru-RU" sz="1800" smtClean="0">
                <a:solidFill>
                  <a:srgbClr val="000000"/>
                </a:solidFill>
              </a:rPr>
              <a:t>, Сг, </a:t>
            </a:r>
            <a:r>
              <a:rPr lang="en-US" altLang="ru-RU" sz="1800" smtClean="0">
                <a:solidFill>
                  <a:srgbClr val="000000"/>
                </a:solidFill>
              </a:rPr>
              <a:t>Ni</a:t>
            </a:r>
            <a:r>
              <a:rPr lang="ru-RU" altLang="ru-RU" sz="1800" smtClean="0">
                <a:solidFill>
                  <a:srgbClr val="000000"/>
                </a:solidFill>
              </a:rPr>
              <a:t>, </a:t>
            </a:r>
            <a:r>
              <a:rPr lang="en-US" altLang="ru-RU" sz="1800" smtClean="0">
                <a:solidFill>
                  <a:srgbClr val="000000"/>
                </a:solidFill>
              </a:rPr>
              <a:t>Mo W</a:t>
            </a:r>
            <a:r>
              <a:rPr lang="ru-RU" altLang="ru-RU" sz="1800" smtClean="0">
                <a:solidFill>
                  <a:srgbClr val="000000"/>
                </a:solidFill>
              </a:rPr>
              <a:t>, Со, С</a:t>
            </a:r>
            <a:r>
              <a:rPr lang="en-US" altLang="ru-RU" sz="1800" smtClean="0">
                <a:solidFill>
                  <a:srgbClr val="000000"/>
                </a:solidFill>
              </a:rPr>
              <a:t>u</a:t>
            </a:r>
            <a:r>
              <a:rPr lang="ru-RU" altLang="ru-RU" sz="1800" smtClean="0">
                <a:solidFill>
                  <a:srgbClr val="000000"/>
                </a:solidFill>
              </a:rPr>
              <a:t>, </a:t>
            </a:r>
            <a:r>
              <a:rPr lang="en-US" altLang="ru-RU" sz="1800" smtClean="0">
                <a:solidFill>
                  <a:srgbClr val="000000"/>
                </a:solidFill>
              </a:rPr>
              <a:t>Ti</a:t>
            </a:r>
            <a:r>
              <a:rPr lang="ru-RU" altLang="ru-RU" sz="1800" smtClean="0">
                <a:solidFill>
                  <a:srgbClr val="000000"/>
                </a:solidFill>
              </a:rPr>
              <a:t>, </a:t>
            </a:r>
            <a:r>
              <a:rPr lang="en-US" altLang="ru-RU" sz="1800" smtClean="0">
                <a:solidFill>
                  <a:srgbClr val="000000"/>
                </a:solidFill>
              </a:rPr>
              <a:t>V</a:t>
            </a:r>
            <a:r>
              <a:rPr lang="ru-RU" altLang="ru-RU" sz="1800" smtClean="0">
                <a:solidFill>
                  <a:srgbClr val="000000"/>
                </a:solidFill>
              </a:rPr>
              <a:t>, </a:t>
            </a:r>
            <a:r>
              <a:rPr lang="en-US" altLang="ru-RU" sz="1800" smtClean="0">
                <a:solidFill>
                  <a:srgbClr val="000000"/>
                </a:solidFill>
              </a:rPr>
              <a:t>Zr</a:t>
            </a:r>
            <a:r>
              <a:rPr lang="ru-RU" altLang="ru-RU" sz="1800" smtClean="0">
                <a:solidFill>
                  <a:srgbClr val="000000"/>
                </a:solidFill>
              </a:rPr>
              <a:t>, </a:t>
            </a:r>
            <a:r>
              <a:rPr lang="en-US" altLang="ru-RU" sz="1800" smtClean="0">
                <a:solidFill>
                  <a:srgbClr val="000000"/>
                </a:solidFill>
              </a:rPr>
              <a:t>Nb</a:t>
            </a:r>
            <a:r>
              <a:rPr lang="ru-RU" altLang="ru-RU" sz="1800" smtClean="0">
                <a:solidFill>
                  <a:srgbClr val="000000"/>
                </a:solidFill>
              </a:rPr>
              <a:t>, </a:t>
            </a:r>
            <a:r>
              <a:rPr lang="en-US" altLang="ru-RU" sz="1800" smtClean="0">
                <a:solidFill>
                  <a:srgbClr val="000000"/>
                </a:solidFill>
              </a:rPr>
              <a:t>Al</a:t>
            </a:r>
            <a:r>
              <a:rPr lang="ru-RU" altLang="ru-RU" sz="1800" smtClean="0">
                <a:solidFill>
                  <a:srgbClr val="000000"/>
                </a:solidFill>
              </a:rPr>
              <a:t>, В. В некоторых сталях легирующими элементами могут быть также Р, </a:t>
            </a:r>
            <a:r>
              <a:rPr lang="en-US" altLang="ru-RU" sz="1800" smtClean="0">
                <a:solidFill>
                  <a:srgbClr val="000000"/>
                </a:solidFill>
              </a:rPr>
              <a:t>S</a:t>
            </a:r>
            <a:r>
              <a:rPr lang="ru-RU" altLang="ru-RU" sz="1800" smtClean="0">
                <a:solidFill>
                  <a:srgbClr val="000000"/>
                </a:solidFill>
              </a:rPr>
              <a:t>, </a:t>
            </a:r>
            <a:r>
              <a:rPr lang="en-US" altLang="ru-RU" sz="1800" smtClean="0">
                <a:solidFill>
                  <a:srgbClr val="000000"/>
                </a:solidFill>
              </a:rPr>
              <a:t>N</a:t>
            </a:r>
            <a:r>
              <a:rPr lang="ru-RU" altLang="ru-RU" sz="1800" smtClean="0">
                <a:solidFill>
                  <a:srgbClr val="000000"/>
                </a:solidFill>
              </a:rPr>
              <a:t>, </a:t>
            </a:r>
            <a:r>
              <a:rPr lang="en-US" altLang="ru-RU" sz="1800" smtClean="0">
                <a:solidFill>
                  <a:srgbClr val="000000"/>
                </a:solidFill>
              </a:rPr>
              <a:t>Se</a:t>
            </a:r>
            <a:r>
              <a:rPr lang="ru-RU" altLang="ru-RU" sz="1800" smtClean="0">
                <a:solidFill>
                  <a:srgbClr val="000000"/>
                </a:solidFill>
              </a:rPr>
              <a:t>, Те, </a:t>
            </a:r>
            <a:r>
              <a:rPr lang="en-US" altLang="ru-RU" sz="1800" smtClean="0">
                <a:solidFill>
                  <a:srgbClr val="000000"/>
                </a:solidFill>
              </a:rPr>
              <a:t>Pb</a:t>
            </a:r>
            <a:r>
              <a:rPr lang="ru-RU" altLang="ru-RU" sz="1800" smtClean="0">
                <a:solidFill>
                  <a:srgbClr val="000000"/>
                </a:solidFill>
              </a:rPr>
              <a:t>, Се, </a:t>
            </a:r>
            <a:r>
              <a:rPr lang="en-US" altLang="ru-RU" sz="1800" smtClean="0">
                <a:solidFill>
                  <a:srgbClr val="000000"/>
                </a:solidFill>
              </a:rPr>
              <a:t>La</a:t>
            </a:r>
            <a:r>
              <a:rPr lang="ru-RU" altLang="ru-RU" sz="1800" smtClean="0">
                <a:solidFill>
                  <a:srgbClr val="000000"/>
                </a:solidFill>
              </a:rPr>
              <a:t> и др. Перечисленные элементы, а также Н, О, </a:t>
            </a:r>
            <a:r>
              <a:rPr lang="en-US" altLang="ru-RU" sz="1800" smtClean="0">
                <a:solidFill>
                  <a:srgbClr val="000000"/>
                </a:solidFill>
              </a:rPr>
              <a:t>Sn</a:t>
            </a:r>
            <a:r>
              <a:rPr lang="ru-RU" altLang="ru-RU" sz="1800" smtClean="0">
                <a:solidFill>
                  <a:srgbClr val="000000"/>
                </a:solidFill>
              </a:rPr>
              <a:t>, </a:t>
            </a:r>
            <a:r>
              <a:rPr lang="en-US" altLang="ru-RU" sz="1800" smtClean="0">
                <a:solidFill>
                  <a:srgbClr val="000000"/>
                </a:solidFill>
              </a:rPr>
              <a:t>Sb</a:t>
            </a:r>
            <a:r>
              <a:rPr lang="ru-RU" altLang="ru-RU" sz="1800" smtClean="0">
                <a:solidFill>
                  <a:srgbClr val="000000"/>
                </a:solidFill>
              </a:rPr>
              <a:t>, </a:t>
            </a:r>
            <a:r>
              <a:rPr lang="en-US" altLang="ru-RU" sz="1800" smtClean="0">
                <a:solidFill>
                  <a:srgbClr val="000000"/>
                </a:solidFill>
              </a:rPr>
              <a:t>As</a:t>
            </a:r>
            <a:r>
              <a:rPr lang="ru-RU" altLang="ru-RU" sz="1800" smtClean="0">
                <a:solidFill>
                  <a:srgbClr val="000000"/>
                </a:solidFill>
              </a:rPr>
              <a:t>, </a:t>
            </a:r>
            <a:r>
              <a:rPr lang="en-US" altLang="ru-RU" sz="1800" smtClean="0">
                <a:solidFill>
                  <a:srgbClr val="000000"/>
                </a:solidFill>
              </a:rPr>
              <a:t>Bi</a:t>
            </a:r>
            <a:r>
              <a:rPr lang="ru-RU" altLang="ru-RU" sz="1800" smtClean="0">
                <a:solidFill>
                  <a:srgbClr val="000000"/>
                </a:solidFill>
              </a:rPr>
              <a:t> могут быть также примесями в стали. Содержание легирующих элементов в стали может колебаться от тысячных долей процента до десятков процентов. </a:t>
            </a:r>
          </a:p>
        </p:txBody>
      </p:sp>
    </p:spTree>
    <p:extLst>
      <p:ext uri="{BB962C8B-B14F-4D97-AF65-F5344CB8AC3E}">
        <p14:creationId xmlns:p14="http://schemas.microsoft.com/office/powerpoint/2010/main" val="1411709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304800" y="426245"/>
            <a:ext cx="8839200" cy="6454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800" b="1" smtClean="0">
                <a:solidFill>
                  <a:srgbClr val="000000"/>
                </a:solidFill>
              </a:rPr>
              <a:t>Легирование в металлургии</a:t>
            </a:r>
          </a:p>
          <a:p>
            <a:pPr algn="just" eaLnBrk="1" fontAlgn="base" hangingPunct="1">
              <a:spcBef>
                <a:spcPct val="0"/>
              </a:spcBef>
              <a:spcAft>
                <a:spcPct val="0"/>
              </a:spcAft>
              <a:buFontTx/>
              <a:buNone/>
            </a:pPr>
            <a:r>
              <a:rPr lang="ru-RU" altLang="ru-RU" sz="1800" smtClean="0">
                <a:solidFill>
                  <a:srgbClr val="000000"/>
                </a:solidFill>
              </a:rPr>
              <a:t>	Легирование стало целенаправленно применяться относительно недавно. Отчасти это было связано с технологическими трудностями. Легирующие добавки просто выгорали при использовании традиционной технологии получения стали. Поэтому для получения </a:t>
            </a:r>
            <a:r>
              <a:rPr lang="ru-RU" altLang="ru-RU" sz="1800" smtClean="0">
                <a:solidFill>
                  <a:srgbClr val="000000"/>
                </a:solidFill>
                <a:hlinkClick r:id="rId3" tooltip="Дамаск (металл)"/>
              </a:rPr>
              <a:t>дамасской</a:t>
            </a:r>
            <a:r>
              <a:rPr lang="ru-RU" altLang="ru-RU" sz="1800" smtClean="0">
                <a:solidFill>
                  <a:srgbClr val="000000"/>
                </a:solidFill>
              </a:rPr>
              <a:t> (</a:t>
            </a:r>
            <a:r>
              <a:rPr lang="ru-RU" altLang="ru-RU" sz="1800" smtClean="0">
                <a:solidFill>
                  <a:srgbClr val="000000"/>
                </a:solidFill>
                <a:hlinkClick r:id="rId4" tooltip="Булат (металл)"/>
              </a:rPr>
              <a:t>булатной</a:t>
            </a:r>
            <a:r>
              <a:rPr lang="ru-RU" altLang="ru-RU" sz="1800" smtClean="0">
                <a:solidFill>
                  <a:srgbClr val="000000"/>
                </a:solidFill>
              </a:rPr>
              <a:t>) стали использовали достаточно сложную по тем временам технологию.</a:t>
            </a:r>
            <a:br>
              <a:rPr lang="ru-RU" altLang="ru-RU" sz="1800" smtClean="0">
                <a:solidFill>
                  <a:srgbClr val="000000"/>
                </a:solidFill>
              </a:rPr>
            </a:br>
            <a:r>
              <a:rPr lang="ru-RU" altLang="ru-RU" sz="1800" smtClean="0">
                <a:solidFill>
                  <a:srgbClr val="000000"/>
                </a:solidFill>
              </a:rPr>
              <a:t>            Примечательно то, что первыми </a:t>
            </a:r>
            <a:r>
              <a:rPr lang="ru-RU" altLang="ru-RU" sz="1800" smtClean="0">
                <a:solidFill>
                  <a:srgbClr val="000000"/>
                </a:solidFill>
                <a:hlinkClick r:id="rId5" tooltip="Сталь"/>
              </a:rPr>
              <a:t>сталями</a:t>
            </a:r>
            <a:r>
              <a:rPr lang="ru-RU" altLang="ru-RU" sz="1800" smtClean="0">
                <a:solidFill>
                  <a:srgbClr val="000000"/>
                </a:solidFill>
              </a:rPr>
              <a:t>, с которыми познакомился человек были природнолегированные стали. Еще до начала </a:t>
            </a:r>
            <a:r>
              <a:rPr lang="ru-RU" altLang="ru-RU" sz="1800" smtClean="0">
                <a:solidFill>
                  <a:srgbClr val="000000"/>
                </a:solidFill>
                <a:hlinkClick r:id="rId6" tooltip="Железный век"/>
              </a:rPr>
              <a:t>железного века</a:t>
            </a:r>
            <a:r>
              <a:rPr lang="ru-RU" altLang="ru-RU" sz="1800" smtClean="0">
                <a:solidFill>
                  <a:srgbClr val="000000"/>
                </a:solidFill>
              </a:rPr>
              <a:t> применялось </a:t>
            </a:r>
            <a:r>
              <a:rPr lang="ru-RU" altLang="ru-RU" sz="1800" smtClean="0">
                <a:solidFill>
                  <a:srgbClr val="000000"/>
                </a:solidFill>
                <a:hlinkClick r:id="rId7" tooltip="Метеорит"/>
              </a:rPr>
              <a:t>метеоритное железо</a:t>
            </a:r>
            <a:r>
              <a:rPr lang="ru-RU" altLang="ru-RU" sz="1800" smtClean="0">
                <a:solidFill>
                  <a:srgbClr val="000000"/>
                </a:solidFill>
              </a:rPr>
              <a:t>, содержащее до 8,5 % </a:t>
            </a:r>
            <a:r>
              <a:rPr lang="ru-RU" altLang="ru-RU" sz="1800" smtClean="0">
                <a:solidFill>
                  <a:srgbClr val="000000"/>
                </a:solidFill>
                <a:hlinkClick r:id="rId8" tooltip="Никель"/>
              </a:rPr>
              <a:t>никеля</a:t>
            </a:r>
            <a:r>
              <a:rPr lang="ru-RU" altLang="ru-RU" sz="1800" smtClean="0">
                <a:solidFill>
                  <a:srgbClr val="000000"/>
                </a:solidFill>
              </a:rPr>
              <a:t>.  Высоко ценилось и природнолегированные стали, изготовленные из руд, изначально богатых легирующими элементами. Повышенная </a:t>
            </a:r>
            <a:r>
              <a:rPr lang="ru-RU" altLang="ru-RU" sz="1800" smtClean="0">
                <a:solidFill>
                  <a:srgbClr val="000000"/>
                </a:solidFill>
                <a:hlinkClick r:id="rId9" tooltip="Твёрдость"/>
              </a:rPr>
              <a:t>твердость</a:t>
            </a:r>
            <a:r>
              <a:rPr lang="ru-RU" altLang="ru-RU" sz="1800" smtClean="0">
                <a:solidFill>
                  <a:srgbClr val="000000"/>
                </a:solidFill>
              </a:rPr>
              <a:t> и </a:t>
            </a:r>
            <a:r>
              <a:rPr lang="ru-RU" altLang="ru-RU" sz="1800" smtClean="0">
                <a:solidFill>
                  <a:srgbClr val="000000"/>
                </a:solidFill>
                <a:hlinkClick r:id="rId10" tooltip="Ударная вязкость"/>
              </a:rPr>
              <a:t>вязкость</a:t>
            </a:r>
            <a:r>
              <a:rPr lang="ru-RU" altLang="ru-RU" sz="1800" smtClean="0">
                <a:solidFill>
                  <a:srgbClr val="000000"/>
                </a:solidFill>
              </a:rPr>
              <a:t> самурайских </a:t>
            </a:r>
            <a:r>
              <a:rPr lang="ru-RU" altLang="ru-RU" sz="1800" smtClean="0">
                <a:solidFill>
                  <a:srgbClr val="000000"/>
                </a:solidFill>
                <a:hlinkClick r:id="rId11" tooltip="Меч"/>
              </a:rPr>
              <a:t>мечей</a:t>
            </a:r>
            <a:r>
              <a:rPr lang="ru-RU" altLang="ru-RU" sz="1800" smtClean="0">
                <a:solidFill>
                  <a:srgbClr val="000000"/>
                </a:solidFill>
              </a:rPr>
              <a:t> с возможностью обеспечить остроту кромки возможно объясняются наличием в стали </a:t>
            </a:r>
            <a:r>
              <a:rPr lang="ru-RU" altLang="ru-RU" sz="1800" smtClean="0">
                <a:solidFill>
                  <a:srgbClr val="000000"/>
                </a:solidFill>
                <a:hlinkClick r:id="rId12" tooltip="Молибден"/>
              </a:rPr>
              <a:t>молибдена</a:t>
            </a:r>
            <a:r>
              <a:rPr lang="ru-RU" altLang="ru-RU" sz="1800" smtClean="0">
                <a:solidFill>
                  <a:srgbClr val="000000"/>
                </a:solidFill>
              </a:rPr>
              <a:t>.</a:t>
            </a:r>
            <a:br>
              <a:rPr lang="ru-RU" altLang="ru-RU" sz="1800" smtClean="0">
                <a:solidFill>
                  <a:srgbClr val="000000"/>
                </a:solidFill>
              </a:rPr>
            </a:br>
            <a:r>
              <a:rPr lang="ru-RU" altLang="ru-RU" sz="1800" smtClean="0">
                <a:solidFill>
                  <a:srgbClr val="000000"/>
                </a:solidFill>
              </a:rPr>
              <a:t>          Современные взгляды о влиянии на свойства стали различных химических элементов начали складываться с развитием </a:t>
            </a:r>
            <a:r>
              <a:rPr lang="ru-RU" altLang="ru-RU" sz="1800" smtClean="0">
                <a:solidFill>
                  <a:srgbClr val="000000"/>
                </a:solidFill>
                <a:hlinkClick r:id="rId13" tooltip="Химия"/>
              </a:rPr>
              <a:t>химии</a:t>
            </a:r>
            <a:r>
              <a:rPr lang="ru-RU" altLang="ru-RU" sz="1800" smtClean="0">
                <a:solidFill>
                  <a:srgbClr val="000000"/>
                </a:solidFill>
              </a:rPr>
              <a:t> во второй четверти XIX века.</a:t>
            </a:r>
            <a:br>
              <a:rPr lang="ru-RU" altLang="ru-RU" sz="1800" smtClean="0">
                <a:solidFill>
                  <a:srgbClr val="000000"/>
                </a:solidFill>
              </a:rPr>
            </a:br>
            <a:r>
              <a:rPr lang="ru-RU" altLang="ru-RU" sz="1800" smtClean="0">
                <a:solidFill>
                  <a:srgbClr val="000000"/>
                </a:solidFill>
              </a:rPr>
              <a:t>         По-видимому, первым удачным использованием целенаправленного легирования можно считать изобретение в 1858 г. Мюшеттом стали, содержащей 1,85 % </a:t>
            </a:r>
            <a:r>
              <a:rPr lang="ru-RU" altLang="ru-RU" sz="1800" smtClean="0">
                <a:solidFill>
                  <a:srgbClr val="000000"/>
                </a:solidFill>
                <a:hlinkClick r:id="rId14" tooltip="Углерод"/>
              </a:rPr>
              <a:t>углерода</a:t>
            </a:r>
            <a:r>
              <a:rPr lang="ru-RU" altLang="ru-RU" sz="1800" smtClean="0">
                <a:solidFill>
                  <a:srgbClr val="000000"/>
                </a:solidFill>
              </a:rPr>
              <a:t>, 9 % </a:t>
            </a:r>
            <a:r>
              <a:rPr lang="ru-RU" altLang="ru-RU" sz="1800" smtClean="0">
                <a:solidFill>
                  <a:srgbClr val="000000"/>
                </a:solidFill>
                <a:hlinkClick r:id="rId15" tooltip="Вольфрам"/>
              </a:rPr>
              <a:t>вольфрама</a:t>
            </a:r>
            <a:r>
              <a:rPr lang="ru-RU" altLang="ru-RU" sz="1800" smtClean="0">
                <a:solidFill>
                  <a:srgbClr val="000000"/>
                </a:solidFill>
              </a:rPr>
              <a:t> и 2,5 % </a:t>
            </a:r>
            <a:r>
              <a:rPr lang="ru-RU" altLang="ru-RU" sz="1800" smtClean="0">
                <a:solidFill>
                  <a:srgbClr val="000000"/>
                </a:solidFill>
                <a:hlinkClick r:id="rId16" tooltip="Марганец"/>
              </a:rPr>
              <a:t>марганца</a:t>
            </a:r>
            <a:r>
              <a:rPr lang="ru-RU" altLang="ru-RU" sz="1800" smtClean="0">
                <a:solidFill>
                  <a:srgbClr val="000000"/>
                </a:solidFill>
              </a:rPr>
              <a:t>. Сталь предназначалась для изготовления </a:t>
            </a:r>
            <a:r>
              <a:rPr lang="ru-RU" altLang="ru-RU" sz="1800" smtClean="0">
                <a:solidFill>
                  <a:srgbClr val="000000"/>
                </a:solidFill>
                <a:hlinkClick r:id="rId17" tooltip="Резец (инструмент)"/>
              </a:rPr>
              <a:t>резцов</a:t>
            </a:r>
            <a:r>
              <a:rPr lang="ru-RU" altLang="ru-RU" sz="1800" smtClean="0">
                <a:solidFill>
                  <a:srgbClr val="000000"/>
                </a:solidFill>
              </a:rPr>
              <a:t> </a:t>
            </a:r>
            <a:r>
              <a:rPr lang="ru-RU" altLang="ru-RU" sz="1800" smtClean="0">
                <a:solidFill>
                  <a:srgbClr val="000000"/>
                </a:solidFill>
                <a:hlinkClick r:id="rId18" tooltip="Металлорежущий станок"/>
              </a:rPr>
              <a:t>металлообрабатывающих станков</a:t>
            </a:r>
            <a:r>
              <a:rPr lang="ru-RU" altLang="ru-RU" sz="1800" smtClean="0">
                <a:solidFill>
                  <a:srgbClr val="000000"/>
                </a:solidFill>
              </a:rPr>
              <a:t> и явилась прообразом современной линейки </a:t>
            </a:r>
            <a:r>
              <a:rPr lang="ru-RU" altLang="ru-RU" sz="1800" smtClean="0">
                <a:solidFill>
                  <a:srgbClr val="000000"/>
                </a:solidFill>
                <a:hlinkClick r:id="rId19" tooltip="Быстрорежущая сталь"/>
              </a:rPr>
              <a:t>быстрорежущих сталей</a:t>
            </a:r>
            <a:r>
              <a:rPr lang="ru-RU" altLang="ru-RU" sz="1800" smtClean="0">
                <a:solidFill>
                  <a:srgbClr val="000000"/>
                </a:solidFill>
              </a:rPr>
              <a:t>. Промышленное производство этих сталей началось в 1871г.</a:t>
            </a:r>
            <a:br>
              <a:rPr lang="ru-RU" altLang="ru-RU" sz="1800" smtClean="0">
                <a:solidFill>
                  <a:srgbClr val="000000"/>
                </a:solidFill>
              </a:rPr>
            </a:br>
            <a:endParaRPr lang="ru-RU" altLang="ru-RU" sz="1800" smtClean="0">
              <a:solidFill>
                <a:srgbClr val="000000"/>
              </a:solidFill>
            </a:endParaRPr>
          </a:p>
        </p:txBody>
      </p:sp>
    </p:spTree>
    <p:extLst>
      <p:ext uri="{BB962C8B-B14F-4D97-AF65-F5344CB8AC3E}">
        <p14:creationId xmlns:p14="http://schemas.microsoft.com/office/powerpoint/2010/main" val="1074972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304800" y="439340"/>
            <a:ext cx="8534400" cy="531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lnSpc>
                <a:spcPct val="145000"/>
              </a:lnSpc>
              <a:spcBef>
                <a:spcPct val="0"/>
              </a:spcBef>
              <a:spcAft>
                <a:spcPct val="0"/>
              </a:spcAft>
              <a:buFontTx/>
              <a:buNone/>
            </a:pPr>
            <a:r>
              <a:rPr lang="ru-RU" altLang="ru-RU" sz="1800" smtClean="0">
                <a:solidFill>
                  <a:srgbClr val="000000"/>
                </a:solidFill>
              </a:rPr>
              <a:t>       Принято считать, что первой </a:t>
            </a:r>
            <a:r>
              <a:rPr lang="ru-RU" altLang="ru-RU" sz="1800" smtClean="0">
                <a:solidFill>
                  <a:srgbClr val="000000"/>
                </a:solidFill>
                <a:hlinkClick r:id="rId3" tooltip="Легированная сталь"/>
              </a:rPr>
              <a:t>легированной сталью</a:t>
            </a:r>
            <a:r>
              <a:rPr lang="ru-RU" altLang="ru-RU" sz="1800" smtClean="0">
                <a:solidFill>
                  <a:srgbClr val="000000"/>
                </a:solidFill>
              </a:rPr>
              <a:t> массового производства стала </a:t>
            </a:r>
            <a:r>
              <a:rPr lang="ru-RU" altLang="ru-RU" sz="1800" smtClean="0">
                <a:solidFill>
                  <a:srgbClr val="000000"/>
                </a:solidFill>
                <a:hlinkClick r:id="rId4" tooltip="Сталь Гадфильда"/>
              </a:rPr>
              <a:t>Сталь Гадфильда</a:t>
            </a:r>
            <a:r>
              <a:rPr lang="ru-RU" altLang="ru-RU" sz="1800" smtClean="0">
                <a:solidFill>
                  <a:srgbClr val="000000"/>
                </a:solidFill>
              </a:rPr>
              <a:t>, открытая английским металлургом Робертом Эбботом Гадфильдом в 1882 г. Сталь содержит 1,0 — 1,5 % углерода и 12 — 14 % марганца, обладает хорошими литейными свойствами и износостойкостью. Без особых изменений химического состава эта сталь сохранилась до настоящего времени.</a:t>
            </a:r>
            <a:br>
              <a:rPr lang="ru-RU" altLang="ru-RU" sz="1800" smtClean="0">
                <a:solidFill>
                  <a:srgbClr val="000000"/>
                </a:solidFill>
              </a:rPr>
            </a:br>
            <a:r>
              <a:rPr lang="ru-RU" altLang="ru-RU" sz="1800" smtClean="0">
                <a:solidFill>
                  <a:srgbClr val="000000"/>
                </a:solidFill>
              </a:rPr>
              <a:t>      Для улучшения физических, химических, прочностных и технологических свойств стали легируют, вводя в их состав различные легирующие элементы (хром, марганец, никель и др.). Легированные стали могут содержать один или несколько легирующих элементов, которые придают им специальные свойства. Легирующие элементы вводят в сталь для повышения ее конструкционной прочности.</a:t>
            </a:r>
            <a:br>
              <a:rPr lang="ru-RU" altLang="ru-RU" sz="1800" smtClean="0">
                <a:solidFill>
                  <a:srgbClr val="000000"/>
                </a:solidFill>
              </a:rPr>
            </a:br>
            <a:endParaRPr lang="ru-RU" altLang="ru-RU" sz="1800" smtClean="0">
              <a:solidFill>
                <a:srgbClr val="000000"/>
              </a:solidFill>
            </a:endParaRPr>
          </a:p>
        </p:txBody>
      </p:sp>
    </p:spTree>
    <p:extLst>
      <p:ext uri="{BB962C8B-B14F-4D97-AF65-F5344CB8AC3E}">
        <p14:creationId xmlns:p14="http://schemas.microsoft.com/office/powerpoint/2010/main" val="2452420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28600" y="527447"/>
            <a:ext cx="8915400" cy="596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30000"/>
              </a:lnSpc>
              <a:spcBef>
                <a:spcPct val="0"/>
              </a:spcBef>
              <a:spcAft>
                <a:spcPct val="0"/>
              </a:spcAft>
              <a:buFontTx/>
              <a:buNone/>
            </a:pPr>
            <a:r>
              <a:rPr lang="ru-RU" altLang="ru-RU" sz="1800" smtClean="0">
                <a:solidFill>
                  <a:srgbClr val="000000"/>
                </a:solidFill>
                <a:latin typeface="Times New Roman" pitchFamily="18" charset="0"/>
                <a:hlinkClick r:id="rId3" tooltip="Марганец"/>
              </a:rPr>
              <a:t>Марганец</a:t>
            </a:r>
            <a:r>
              <a:rPr lang="ru-RU" altLang="ru-RU" sz="1800" smtClean="0">
                <a:solidFill>
                  <a:srgbClr val="000000"/>
                </a:solidFill>
                <a:latin typeface="Times New Roman" pitchFamily="18" charset="0"/>
              </a:rPr>
              <a:t> и </a:t>
            </a:r>
            <a:r>
              <a:rPr lang="ru-RU" altLang="ru-RU" sz="1800" smtClean="0">
                <a:solidFill>
                  <a:srgbClr val="000000"/>
                </a:solidFill>
                <a:latin typeface="Times New Roman" pitchFamily="18" charset="0"/>
                <a:hlinkClick r:id="rId4" tooltip="Кремний"/>
              </a:rPr>
              <a:t>кремний</a:t>
            </a:r>
            <a:r>
              <a:rPr lang="ru-RU" altLang="ru-RU" sz="1800" smtClean="0">
                <a:solidFill>
                  <a:srgbClr val="000000"/>
                </a:solidFill>
                <a:latin typeface="Times New Roman" pitchFamily="18" charset="0"/>
              </a:rPr>
              <a:t> являются постоянными спутниками практически в любой стали, их  вводят при ее производстве. Кремний, наряду с марганцем и </a:t>
            </a:r>
            <a:r>
              <a:rPr lang="ru-RU" altLang="ru-RU" sz="1800" smtClean="0">
                <a:solidFill>
                  <a:srgbClr val="000000"/>
                </a:solidFill>
                <a:latin typeface="Times New Roman" pitchFamily="18" charset="0"/>
                <a:hlinkClick r:id="rId5" tooltip="Алюминий"/>
              </a:rPr>
              <a:t>алюминием</a:t>
            </a:r>
            <a:r>
              <a:rPr lang="ru-RU" altLang="ru-RU" sz="1800" smtClean="0">
                <a:solidFill>
                  <a:srgbClr val="000000"/>
                </a:solidFill>
                <a:latin typeface="Times New Roman" pitchFamily="18" charset="0"/>
              </a:rPr>
              <a:t> является основным </a:t>
            </a:r>
            <a:r>
              <a:rPr lang="ru-RU" altLang="ru-RU" sz="1800" smtClean="0">
                <a:solidFill>
                  <a:srgbClr val="000000"/>
                </a:solidFill>
                <a:latin typeface="Times New Roman" pitchFamily="18" charset="0"/>
                <a:hlinkClick r:id="rId6" tooltip="Раскисление металлов"/>
              </a:rPr>
              <a:t>раскислителем</a:t>
            </a:r>
            <a:r>
              <a:rPr lang="ru-RU" altLang="ru-RU" sz="1800" smtClean="0">
                <a:solidFill>
                  <a:srgbClr val="000000"/>
                </a:solidFill>
                <a:latin typeface="Times New Roman" pitchFamily="18" charset="0"/>
              </a:rPr>
              <a:t> стали. Марганец также используется для "связывания" находящейся в стали </a:t>
            </a:r>
            <a:r>
              <a:rPr lang="ru-RU" altLang="ru-RU" sz="1800" smtClean="0">
                <a:solidFill>
                  <a:srgbClr val="000000"/>
                </a:solidFill>
                <a:latin typeface="Times New Roman" pitchFamily="18" charset="0"/>
                <a:hlinkClick r:id="rId7" tooltip="Сера"/>
              </a:rPr>
              <a:t>серы</a:t>
            </a:r>
            <a:r>
              <a:rPr lang="ru-RU" altLang="ru-RU" sz="1800" smtClean="0">
                <a:solidFill>
                  <a:srgbClr val="000000"/>
                </a:solidFill>
                <a:latin typeface="Times New Roman" pitchFamily="18" charset="0"/>
              </a:rPr>
              <a:t> и устранения явления </a:t>
            </a:r>
            <a:r>
              <a:rPr lang="ru-RU" altLang="ru-RU" sz="1800" smtClean="0">
                <a:solidFill>
                  <a:srgbClr val="000000"/>
                </a:solidFill>
                <a:latin typeface="Times New Roman" pitchFamily="18" charset="0"/>
                <a:hlinkClick r:id="rId8" tooltip="Красноломкость"/>
              </a:rPr>
              <a:t>красноломкости</a:t>
            </a:r>
            <a:r>
              <a:rPr lang="ru-RU" altLang="ru-RU" sz="1800" smtClean="0">
                <a:solidFill>
                  <a:srgbClr val="000000"/>
                </a:solidFill>
                <a:latin typeface="Times New Roman" pitchFamily="18" charset="0"/>
              </a:rPr>
              <a:t> (</a:t>
            </a:r>
            <a:r>
              <a:rPr lang="ru-RU" altLang="ru-RU" sz="1200" smtClean="0">
                <a:solidFill>
                  <a:srgbClr val="000000"/>
                </a:solidFill>
                <a:latin typeface="Times New Roman" pitchFamily="18" charset="0"/>
              </a:rPr>
              <a:t>охрупчивание сталей при высоких температурах, вызываемое оплавлением примесей по границам кристаллов примесью серы)</a:t>
            </a:r>
            <a:r>
              <a:rPr lang="ru-RU" altLang="ru-RU" sz="1800" smtClean="0">
                <a:solidFill>
                  <a:srgbClr val="000000"/>
                </a:solidFill>
                <a:latin typeface="Times New Roman" pitchFamily="18" charset="0"/>
              </a:rPr>
              <a:t>. Содержание элементов обычно находится в пределах 0,30 - 0,70% Mn, 0,17-0,37% Si и порядка 0,03% Al. В этих пределах они называются </a:t>
            </a:r>
            <a:r>
              <a:rPr lang="ru-RU" altLang="ru-RU" sz="1800" b="1" smtClean="0">
                <a:solidFill>
                  <a:srgbClr val="000000"/>
                </a:solidFill>
                <a:latin typeface="Times New Roman" pitchFamily="18" charset="0"/>
              </a:rPr>
              <a:t>технологическими примесями</a:t>
            </a:r>
            <a:r>
              <a:rPr lang="ru-RU" altLang="ru-RU" sz="1800" smtClean="0">
                <a:solidFill>
                  <a:srgbClr val="000000"/>
                </a:solidFill>
                <a:latin typeface="Times New Roman" pitchFamily="18" charset="0"/>
              </a:rPr>
              <a:t> и не являются легирующими элементами. Специальное введение марганца, кремния и алюминия выше указанных диапазонов для придания стали определенных потребительских свойств уже будет являться легированием. Кремний не является карбидообразующим элементом, и его количество в стали ограничивают до 2%. Он значительно повышает предел текучести и прочность стали и при содержании более 1% снижает вязкость, пластичность и повышает порог </a:t>
            </a:r>
            <a:r>
              <a:rPr lang="ru-RU" altLang="ru-RU" sz="1800" smtClean="0">
                <a:solidFill>
                  <a:srgbClr val="000000"/>
                </a:solidFill>
                <a:latin typeface="Times New Roman" pitchFamily="18" charset="0"/>
                <a:hlinkClick r:id="rId9" tooltip="Хладноломкость"/>
              </a:rPr>
              <a:t>хладноломкости</a:t>
            </a:r>
            <a:r>
              <a:rPr lang="ru-RU" altLang="ru-RU" sz="1800" smtClean="0">
                <a:solidFill>
                  <a:srgbClr val="000000"/>
                </a:solidFill>
                <a:latin typeface="Times New Roman" pitchFamily="18" charset="0"/>
              </a:rPr>
              <a:t>. Кремний структурно не обнаруживается, так как полностью растворим в </a:t>
            </a:r>
            <a:r>
              <a:rPr lang="ru-RU" altLang="ru-RU" sz="1800" smtClean="0">
                <a:solidFill>
                  <a:srgbClr val="000000"/>
                </a:solidFill>
                <a:latin typeface="Times New Roman" pitchFamily="18" charset="0"/>
                <a:hlinkClick r:id="rId10" tooltip="Феррит"/>
              </a:rPr>
              <a:t>феррите</a:t>
            </a:r>
            <a:r>
              <a:rPr lang="ru-RU" altLang="ru-RU" sz="1800" smtClean="0">
                <a:solidFill>
                  <a:srgbClr val="000000"/>
                </a:solidFill>
                <a:latin typeface="Times New Roman" pitchFamily="18" charset="0"/>
              </a:rPr>
              <a:t>, кроме той части кремния, которая в виде окиси кремния не успела всплыть в шлак и осталась в металле в виде силикатных включений.</a:t>
            </a:r>
          </a:p>
        </p:txBody>
      </p:sp>
    </p:spTree>
    <p:extLst>
      <p:ext uri="{BB962C8B-B14F-4D97-AF65-F5344CB8AC3E}">
        <p14:creationId xmlns:p14="http://schemas.microsoft.com/office/powerpoint/2010/main" val="2486329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152400" y="627461"/>
            <a:ext cx="8763000" cy="5398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49263"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lnSpc>
                <a:spcPct val="135000"/>
              </a:lnSpc>
              <a:spcBef>
                <a:spcPct val="0"/>
              </a:spcBef>
              <a:spcAft>
                <a:spcPct val="0"/>
              </a:spcAft>
              <a:buFontTx/>
              <a:buNone/>
            </a:pPr>
            <a:r>
              <a:rPr lang="ru-RU" altLang="ru-RU" sz="1800" smtClean="0">
                <a:solidFill>
                  <a:srgbClr val="000000"/>
                </a:solidFill>
              </a:rPr>
              <a:t> </a:t>
            </a:r>
            <a:r>
              <a:rPr lang="ru-RU" altLang="ru-RU" sz="1800" b="1" smtClean="0">
                <a:solidFill>
                  <a:srgbClr val="000000"/>
                </a:solidFill>
              </a:rPr>
              <a:t>Маркировка легированных сталей</a:t>
            </a:r>
          </a:p>
          <a:p>
            <a:pPr algn="just" eaLnBrk="1" fontAlgn="base" hangingPunct="1">
              <a:lnSpc>
                <a:spcPct val="135000"/>
              </a:lnSpc>
              <a:spcBef>
                <a:spcPct val="0"/>
              </a:spcBef>
              <a:spcAft>
                <a:spcPct val="0"/>
              </a:spcAft>
              <a:buFontTx/>
              <a:buNone/>
            </a:pPr>
            <a:r>
              <a:rPr lang="ru-RU" altLang="ru-RU" sz="1800" smtClean="0">
                <a:solidFill>
                  <a:srgbClr val="000000"/>
                </a:solidFill>
              </a:rPr>
              <a:t>	Марка легированной качественной стали в России состоит из сочетания букв и цифр, обозначающих ее химический состав. Легирующие элементы имеют следующие обозначения: хром (Х), никель (Н), марганец (Г), кремний (С), молибден (М), вольфрам (В), титан (Т), тантал (Та), алюминий (Ю), ванадий (Ф), медь (Д), бор (Р), кобальт (К), ниобий (Б), цирконий (Ц), селен (Е), редкоземельные металлы (Ч). Цифра, стоящая после буквы, указывает на содержание легирующего элемента в процентах. Если цифра не указана, то легирующего элемента содержится 0,8-1,5 %, за исключением молибдена и ванадия (содержание которых в сталях обычно до 0.2-0.3%). В </a:t>
            </a:r>
            <a:r>
              <a:rPr lang="ru-RU" altLang="ru-RU" sz="1800" smtClean="0">
                <a:solidFill>
                  <a:srgbClr val="000000"/>
                </a:solidFill>
                <a:hlinkClick r:id="rId3" tooltip="Конструкционная сталь"/>
              </a:rPr>
              <a:t>конструкционных качественных легированных сталях</a:t>
            </a:r>
            <a:r>
              <a:rPr lang="ru-RU" altLang="ru-RU" sz="1800" smtClean="0">
                <a:solidFill>
                  <a:srgbClr val="000000"/>
                </a:solidFill>
              </a:rPr>
              <a:t> две первые цифры показывают содержимое углерода в сотых долях процента. </a:t>
            </a:r>
          </a:p>
          <a:p>
            <a:pPr algn="just" eaLnBrk="1" fontAlgn="base" hangingPunct="1">
              <a:lnSpc>
                <a:spcPct val="135000"/>
              </a:lnSpc>
              <a:spcBef>
                <a:spcPct val="0"/>
              </a:spcBef>
              <a:spcAft>
                <a:spcPct val="0"/>
              </a:spcAft>
              <a:buFontTx/>
              <a:buNone/>
            </a:pPr>
            <a:r>
              <a:rPr lang="ru-RU" altLang="ru-RU" sz="1800" b="1" smtClean="0">
                <a:solidFill>
                  <a:srgbClr val="000000"/>
                </a:solidFill>
              </a:rPr>
              <a:t>Пример:</a:t>
            </a:r>
            <a:r>
              <a:rPr lang="ru-RU" altLang="ru-RU" sz="1800" smtClean="0">
                <a:solidFill>
                  <a:srgbClr val="000000"/>
                </a:solidFill>
              </a:rPr>
              <a:t> 03Х16Н15М3Б - высоколегированная качественная сталь, которая содержит 0.03% C, 16% Cr, 15% Ni, до 3% Mo, до 1.0% Nb </a:t>
            </a:r>
          </a:p>
        </p:txBody>
      </p:sp>
    </p:spTree>
    <p:extLst>
      <p:ext uri="{BB962C8B-B14F-4D97-AF65-F5344CB8AC3E}">
        <p14:creationId xmlns:p14="http://schemas.microsoft.com/office/powerpoint/2010/main" val="332102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304800" y="140349"/>
            <a:ext cx="8153400" cy="3457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35000"/>
              </a:lnSpc>
              <a:spcBef>
                <a:spcPct val="0"/>
              </a:spcBef>
              <a:spcAft>
                <a:spcPct val="0"/>
              </a:spcAft>
              <a:buFontTx/>
              <a:buNone/>
            </a:pPr>
            <a:r>
              <a:rPr lang="ru-RU" altLang="ru-RU" sz="1800" smtClean="0">
                <a:solidFill>
                  <a:srgbClr val="000000"/>
                </a:solidFill>
                <a:latin typeface="Times New Roman" pitchFamily="18" charset="0"/>
              </a:rPr>
              <a:t>Буква «А» в конце марки указывает, что сталь относится к категории высококачественной (ЗОХГСА), если та же буква в середине марки — то сталь легирована азотом (16Г2АФ), а в начале марки буква «А» указывает на то, что сталь автоматная повышенной обрабатываемости (А35Г2). Индекс «АС» в начале марки указывает, что сталь</a:t>
            </a:r>
            <a:r>
              <a:rPr lang="en-US" altLang="ru-RU" sz="1800" smtClean="0">
                <a:solidFill>
                  <a:srgbClr val="000000"/>
                </a:solidFill>
                <a:latin typeface="Times New Roman" pitchFamily="18" charset="0"/>
              </a:rPr>
              <a:t> </a:t>
            </a:r>
            <a:r>
              <a:rPr lang="ru-RU" altLang="ru-RU" sz="1800" smtClean="0">
                <a:solidFill>
                  <a:srgbClr val="000000"/>
                </a:solidFill>
                <a:latin typeface="Times New Roman" pitchFamily="18" charset="0"/>
              </a:rPr>
              <a:t>автоматная со свинцом (АС35Г2).</a:t>
            </a:r>
          </a:p>
          <a:p>
            <a:pPr algn="just" eaLnBrk="1" fontAlgn="base" hangingPunct="1">
              <a:lnSpc>
                <a:spcPct val="135000"/>
              </a:lnSpc>
              <a:spcBef>
                <a:spcPct val="0"/>
              </a:spcBef>
              <a:spcAft>
                <a:spcPct val="0"/>
              </a:spcAft>
              <a:buFontTx/>
              <a:buNone/>
            </a:pPr>
            <a:r>
              <a:rPr lang="ru-RU" altLang="ru-RU" sz="1800" smtClean="0">
                <a:solidFill>
                  <a:srgbClr val="000000"/>
                </a:solidFill>
                <a:latin typeface="Times New Roman" pitchFamily="18" charset="0"/>
              </a:rPr>
              <a:t>Особовысококачественная сталь обозначается, добавлением через дефис в конце марки буквы «Ш» (ЗОХГС-Ш или ЗОХГСА-Ш).</a:t>
            </a:r>
          </a:p>
          <a:p>
            <a:pPr algn="just" eaLnBrk="1" fontAlgn="base" hangingPunct="1">
              <a:lnSpc>
                <a:spcPct val="135000"/>
              </a:lnSpc>
              <a:spcBef>
                <a:spcPct val="0"/>
              </a:spcBef>
              <a:spcAft>
                <a:spcPct val="0"/>
              </a:spcAft>
              <a:buFontTx/>
              <a:buNone/>
            </a:pPr>
            <a:r>
              <a:rPr lang="ru-RU" altLang="ru-RU" sz="1800" smtClean="0">
                <a:solidFill>
                  <a:srgbClr val="000000"/>
                </a:solidFill>
                <a:latin typeface="Times New Roman" pitchFamily="18" charset="0"/>
              </a:rPr>
              <a:t>Сталь, не содержащая в конце марки букв «А» или «Ш», относится к категории качественных (ЗОХГС).</a:t>
            </a:r>
          </a:p>
        </p:txBody>
      </p:sp>
      <p:sp>
        <p:nvSpPr>
          <p:cNvPr id="8195" name="Rectangle 5"/>
          <p:cNvSpPr>
            <a:spLocks noChangeArrowheads="1"/>
          </p:cNvSpPr>
          <p:nvPr/>
        </p:nvSpPr>
        <p:spPr bwMode="auto">
          <a:xfrm>
            <a:off x="304800" y="3625007"/>
            <a:ext cx="86106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en-US" altLang="ru-RU" sz="1800" smtClean="0">
                <a:solidFill>
                  <a:srgbClr val="000000"/>
                </a:solidFill>
                <a:latin typeface="Times New Roman" pitchFamily="18" charset="0"/>
              </a:rPr>
              <a:t>	</a:t>
            </a:r>
            <a:r>
              <a:rPr lang="ru-RU" altLang="ru-RU" sz="1800" smtClean="0">
                <a:solidFill>
                  <a:srgbClr val="000000"/>
                </a:solidFill>
                <a:latin typeface="Times New Roman" pitchFamily="18" charset="0"/>
              </a:rPr>
              <a:t>Маркировка марок жаропрочных и жаростойких сплавов на железоникелевой и никелевой основах состоит только из буквенных обозначений элементов, за исключением никеля, после которого указывается цифра, обозначающего среднее содержание в процентах.</a:t>
            </a:r>
          </a:p>
          <a:p>
            <a:pPr algn="just" eaLnBrk="1" fontAlgn="base" hangingPunct="1">
              <a:spcBef>
                <a:spcPct val="0"/>
              </a:spcBef>
              <a:spcAft>
                <a:spcPct val="0"/>
              </a:spcAft>
              <a:buFontTx/>
              <a:buNone/>
            </a:pPr>
            <a:r>
              <a:rPr lang="ru-RU" altLang="ru-RU" sz="1800" smtClean="0">
                <a:solidFill>
                  <a:srgbClr val="000000"/>
                </a:solidFill>
                <a:latin typeface="Times New Roman" pitchFamily="18" charset="0"/>
              </a:rPr>
              <a:t>Например, сплав состава: 0,12 % С; 14,0—16,0 % С</a:t>
            </a:r>
            <a:r>
              <a:rPr lang="en-US" altLang="ru-RU" sz="1800" smtClean="0">
                <a:solidFill>
                  <a:srgbClr val="000000"/>
                </a:solidFill>
                <a:latin typeface="Times New Roman" pitchFamily="18" charset="0"/>
              </a:rPr>
              <a:t>r</a:t>
            </a:r>
            <a:r>
              <a:rPr lang="ru-RU" altLang="ru-RU" sz="1800" smtClean="0">
                <a:solidFill>
                  <a:srgbClr val="000000"/>
                </a:solidFill>
                <a:latin typeface="Times New Roman" pitchFamily="18" charset="0"/>
              </a:rPr>
              <a:t>; 34,0—38,0 % Ni; 1,1—1,5 % Ti; 2,8—3,5 % W; остальное Fe обозначается ХН35ВТ (ЭИ612), а сплав: &lt;0,07 % С; 19,0-22,0 % С</a:t>
            </a:r>
            <a:r>
              <a:rPr lang="en-US" altLang="ru-RU" sz="1800" smtClean="0">
                <a:solidFill>
                  <a:srgbClr val="000000"/>
                </a:solidFill>
                <a:latin typeface="Times New Roman" pitchFamily="18" charset="0"/>
              </a:rPr>
              <a:t>r</a:t>
            </a:r>
            <a:r>
              <a:rPr lang="ru-RU" altLang="ru-RU" sz="1800" smtClean="0">
                <a:solidFill>
                  <a:srgbClr val="000000"/>
                </a:solidFill>
                <a:latin typeface="Times New Roman" pitchFamily="18" charset="0"/>
              </a:rPr>
              <a:t>; 2,4-2,8 % Ti; 0,6-1,0 % Al; &lt;4,0 % Fe; остальное —Ni обозначается ХН77ТЮР (ЭИ437). </a:t>
            </a:r>
          </a:p>
        </p:txBody>
      </p:sp>
    </p:spTree>
    <p:extLst>
      <p:ext uri="{BB962C8B-B14F-4D97-AF65-F5344CB8AC3E}">
        <p14:creationId xmlns:p14="http://schemas.microsoft.com/office/powerpoint/2010/main" val="1063873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152400" y="-247650"/>
            <a:ext cx="8610600" cy="679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50000"/>
              </a:lnSpc>
              <a:spcBef>
                <a:spcPct val="0"/>
              </a:spcBef>
              <a:spcAft>
                <a:spcPct val="0"/>
              </a:spcAft>
              <a:buFontTx/>
              <a:buNone/>
            </a:pPr>
            <a:endParaRPr lang="en-US" altLang="ru-RU" sz="1800" b="1" smtClean="0">
              <a:solidFill>
                <a:srgbClr val="000000"/>
              </a:solidFill>
            </a:endParaRPr>
          </a:p>
          <a:p>
            <a:pPr algn="just" eaLnBrk="1" fontAlgn="base" hangingPunct="1">
              <a:lnSpc>
                <a:spcPct val="150000"/>
              </a:lnSpc>
              <a:spcBef>
                <a:spcPct val="0"/>
              </a:spcBef>
              <a:spcAft>
                <a:spcPct val="0"/>
              </a:spcAft>
              <a:buFontTx/>
              <a:buNone/>
            </a:pPr>
            <a:r>
              <a:rPr lang="ru-RU" altLang="ru-RU" sz="1800" b="1" smtClean="0">
                <a:solidFill>
                  <a:srgbClr val="000000"/>
                </a:solidFill>
              </a:rPr>
              <a:t>Отдельные группы сталей обозначаются несколько иначе:</a:t>
            </a:r>
            <a:endParaRPr lang="ru-RU" altLang="ru-RU" sz="1800" smtClean="0">
              <a:solidFill>
                <a:srgbClr val="000000"/>
              </a:solidFill>
            </a:endParaRPr>
          </a:p>
          <a:p>
            <a:pPr algn="just" eaLnBrk="1" fontAlgn="base" hangingPunct="1">
              <a:lnSpc>
                <a:spcPct val="115000"/>
              </a:lnSpc>
              <a:spcBef>
                <a:spcPct val="0"/>
              </a:spcBef>
              <a:spcAft>
                <a:spcPct val="0"/>
              </a:spcAft>
              <a:buFontTx/>
              <a:buNone/>
            </a:pPr>
            <a:r>
              <a:rPr lang="en-US" altLang="ru-RU" sz="1800" smtClean="0">
                <a:solidFill>
                  <a:srgbClr val="000000"/>
                </a:solidFill>
                <a:latin typeface="Times New Roman" pitchFamily="18" charset="0"/>
              </a:rPr>
              <a:t>	</a:t>
            </a:r>
            <a:r>
              <a:rPr lang="ru-RU" altLang="ru-RU" sz="1800" u="sng" smtClean="0">
                <a:solidFill>
                  <a:srgbClr val="000000"/>
                </a:solidFill>
                <a:latin typeface="Times New Roman" pitchFamily="18" charset="0"/>
              </a:rPr>
              <a:t>Шарикоподшипниковые</a:t>
            </a:r>
            <a:r>
              <a:rPr lang="ru-RU" altLang="ru-RU" sz="1800" smtClean="0">
                <a:solidFill>
                  <a:srgbClr val="000000"/>
                </a:solidFill>
                <a:latin typeface="Times New Roman" pitchFamily="18" charset="0"/>
              </a:rPr>
              <a:t> стали маркируют буквами (ШХ), после которых указывают содержания хрома в десятых долях процента; </a:t>
            </a:r>
          </a:p>
          <a:p>
            <a:pPr algn="just" eaLnBrk="1" fontAlgn="base" hangingPunct="1">
              <a:lnSpc>
                <a:spcPct val="115000"/>
              </a:lnSpc>
              <a:spcBef>
                <a:spcPct val="0"/>
              </a:spcBef>
              <a:spcAft>
                <a:spcPct val="0"/>
              </a:spcAft>
              <a:buFontTx/>
              <a:buNone/>
            </a:pPr>
            <a:r>
              <a:rPr lang="en-US" altLang="ru-RU" sz="1800" smtClean="0">
                <a:solidFill>
                  <a:srgbClr val="000000"/>
                </a:solidFill>
                <a:latin typeface="Times New Roman" pitchFamily="18" charset="0"/>
              </a:rPr>
              <a:t>	</a:t>
            </a:r>
            <a:r>
              <a:rPr lang="ru-RU" altLang="ru-RU" sz="1800" u="sng" smtClean="0">
                <a:solidFill>
                  <a:srgbClr val="000000"/>
                </a:solidFill>
                <a:latin typeface="Times New Roman" pitchFamily="18" charset="0"/>
              </a:rPr>
              <a:t>Быстрорежущие </a:t>
            </a:r>
            <a:r>
              <a:rPr lang="ru-RU" altLang="ru-RU" sz="1800" smtClean="0">
                <a:solidFill>
                  <a:srgbClr val="000000"/>
                </a:solidFill>
                <a:latin typeface="Times New Roman" pitchFamily="18" charset="0"/>
              </a:rPr>
              <a:t>стали (сложнолегированые) обозначаются буквой (Р), следующая цифра обозначает содержание вольфрама в процентах; </a:t>
            </a:r>
            <a:endParaRPr lang="en-US" altLang="ru-RU" sz="1800" smtClean="0">
              <a:solidFill>
                <a:srgbClr val="000000"/>
              </a:solidFill>
              <a:latin typeface="Times New Roman" pitchFamily="18" charset="0"/>
            </a:endParaRPr>
          </a:p>
          <a:p>
            <a:pPr algn="just" eaLnBrk="1" fontAlgn="base" hangingPunct="1">
              <a:lnSpc>
                <a:spcPct val="115000"/>
              </a:lnSpc>
              <a:spcBef>
                <a:spcPct val="0"/>
              </a:spcBef>
              <a:spcAft>
                <a:spcPct val="0"/>
              </a:spcAft>
              <a:buFontTx/>
              <a:buNone/>
            </a:pPr>
            <a:r>
              <a:rPr lang="ru-RU" altLang="ru-RU" sz="1800" u="sng" smtClean="0">
                <a:solidFill>
                  <a:srgbClr val="000000"/>
                </a:solidFill>
                <a:latin typeface="Times New Roman" pitchFamily="18" charset="0"/>
              </a:rPr>
              <a:t>Автоматные стали</a:t>
            </a:r>
            <a:r>
              <a:rPr lang="ru-RU" altLang="ru-RU" sz="1800" smtClean="0">
                <a:solidFill>
                  <a:srgbClr val="000000"/>
                </a:solidFill>
                <a:latin typeface="Times New Roman" pitchFamily="18" charset="0"/>
              </a:rPr>
              <a:t> обозначают буквой (А) и цифрой обозначают содержание углерода в сотых долях процента.</a:t>
            </a:r>
            <a:endParaRPr lang="en-US" altLang="ru-RU" sz="1800" smtClean="0">
              <a:solidFill>
                <a:srgbClr val="000000"/>
              </a:solidFill>
              <a:latin typeface="Times New Roman" pitchFamily="18" charset="0"/>
            </a:endParaRPr>
          </a:p>
          <a:p>
            <a:pPr algn="ctr" eaLnBrk="1" fontAlgn="base" hangingPunct="1">
              <a:spcBef>
                <a:spcPct val="0"/>
              </a:spcBef>
              <a:spcAft>
                <a:spcPct val="0"/>
              </a:spcAft>
              <a:buFontTx/>
              <a:buNone/>
            </a:pPr>
            <a:r>
              <a:rPr lang="ru-RU" altLang="ru-RU" sz="1800" smtClean="0">
                <a:solidFill>
                  <a:srgbClr val="000000"/>
                </a:solidFill>
                <a:latin typeface="Times New Roman" pitchFamily="18" charset="0"/>
              </a:rPr>
              <a:t> </a:t>
            </a:r>
            <a:r>
              <a:rPr lang="ru-RU" altLang="ru-RU" sz="1800" b="1" u="sng" smtClean="0">
                <a:solidFill>
                  <a:srgbClr val="000000"/>
                </a:solidFill>
                <a:latin typeface="Times New Roman" pitchFamily="18" charset="0"/>
              </a:rPr>
              <a:t>Маркировка сталей. </a:t>
            </a:r>
          </a:p>
          <a:p>
            <a:pPr algn="just" eaLnBrk="1" fontAlgn="base" hangingPunct="1">
              <a:spcBef>
                <a:spcPct val="0"/>
              </a:spcBef>
              <a:spcAft>
                <a:spcPct val="0"/>
              </a:spcAft>
              <a:buFontTx/>
              <a:buNone/>
            </a:pPr>
            <a:r>
              <a:rPr lang="ru-RU" altLang="ru-RU" sz="1800" b="1" smtClean="0">
                <a:solidFill>
                  <a:srgbClr val="000000"/>
                </a:solidFill>
                <a:latin typeface="Times New Roman" pitchFamily="18" charset="0"/>
              </a:rPr>
              <a:t>	Углеродистые стали обыкновенного качества</a:t>
            </a:r>
            <a:r>
              <a:rPr lang="ru-RU" altLang="ru-RU" sz="1800" smtClean="0">
                <a:solidFill>
                  <a:srgbClr val="000000"/>
                </a:solidFill>
                <a:latin typeface="Times New Roman" pitchFamily="18" charset="0"/>
              </a:rPr>
              <a:t> содержат повышенное количество серы и фосфора. Маркируются Ст.2кп., БСт.3кп, ВСт.3пс, ВСт.4сп.</a:t>
            </a:r>
            <a:br>
              <a:rPr lang="ru-RU" altLang="ru-RU" sz="1800" smtClean="0">
                <a:solidFill>
                  <a:srgbClr val="000000"/>
                </a:solidFill>
                <a:latin typeface="Times New Roman" pitchFamily="18" charset="0"/>
              </a:rPr>
            </a:br>
            <a:r>
              <a:rPr lang="ru-RU" altLang="ru-RU" sz="1800" smtClean="0">
                <a:solidFill>
                  <a:srgbClr val="000000"/>
                </a:solidFill>
                <a:latin typeface="Times New Roman" pitchFamily="18" charset="0"/>
              </a:rPr>
              <a:t>Ст – индекс данной группы стали. Цифры от 0 до 6 – это условный номер марки стали. С увеличением номера марки возрастает </a:t>
            </a:r>
            <a:r>
              <a:rPr lang="ru-RU" altLang="ru-RU" sz="1800" smtClean="0">
                <a:solidFill>
                  <a:srgbClr val="000000"/>
                </a:solidFill>
                <a:latin typeface="Times New Roman" pitchFamily="18" charset="0"/>
                <a:hlinkClick r:id="rId3"/>
              </a:rPr>
              <a:t>прочность</a:t>
            </a:r>
            <a:r>
              <a:rPr lang="ru-RU" altLang="ru-RU" sz="1800" smtClean="0">
                <a:solidFill>
                  <a:srgbClr val="000000"/>
                </a:solidFill>
                <a:latin typeface="Times New Roman" pitchFamily="18" charset="0"/>
              </a:rPr>
              <a:t> и снижается </a:t>
            </a:r>
            <a:r>
              <a:rPr lang="ru-RU" altLang="ru-RU" sz="1800" smtClean="0">
                <a:solidFill>
                  <a:srgbClr val="000000"/>
                </a:solidFill>
                <a:latin typeface="Times New Roman" pitchFamily="18" charset="0"/>
                <a:hlinkClick r:id="rId3"/>
              </a:rPr>
              <a:t>пластичность</a:t>
            </a:r>
            <a:r>
              <a:rPr lang="ru-RU" altLang="ru-RU" sz="1800" smtClean="0">
                <a:solidFill>
                  <a:srgbClr val="000000"/>
                </a:solidFill>
                <a:latin typeface="Times New Roman" pitchFamily="18" charset="0"/>
              </a:rPr>
              <a:t> стали. По гарантиям при поставке существует три группы сталей: А, Б и В. Для сталей группы А при поставке гарантируются механические свойства, в обозначении индекс группы А не указывается. Для сталей группы Б гарантируется химический состав. Для сталей группы 	В при поставке гарантируются и </a:t>
            </a:r>
            <a:r>
              <a:rPr lang="ru-RU" altLang="ru-RU" sz="1800" smtClean="0">
                <a:solidFill>
                  <a:srgbClr val="000000"/>
                </a:solidFill>
                <a:latin typeface="Times New Roman" pitchFamily="18" charset="0"/>
                <a:hlinkClick r:id="rId3"/>
              </a:rPr>
              <a:t>механические свойства</a:t>
            </a:r>
            <a:r>
              <a:rPr lang="ru-RU" altLang="ru-RU" sz="1800" smtClean="0">
                <a:solidFill>
                  <a:srgbClr val="000000"/>
                </a:solidFill>
                <a:latin typeface="Times New Roman" pitchFamily="18" charset="0"/>
              </a:rPr>
              <a:t>, и химический состав.</a:t>
            </a:r>
            <a:br>
              <a:rPr lang="ru-RU" altLang="ru-RU" sz="1800" smtClean="0">
                <a:solidFill>
                  <a:srgbClr val="000000"/>
                </a:solidFill>
                <a:latin typeface="Times New Roman" pitchFamily="18" charset="0"/>
              </a:rPr>
            </a:br>
            <a:r>
              <a:rPr lang="ru-RU" altLang="ru-RU" sz="1800" smtClean="0">
                <a:solidFill>
                  <a:srgbClr val="000000"/>
                </a:solidFill>
                <a:latin typeface="Times New Roman" pitchFamily="18" charset="0"/>
              </a:rPr>
              <a:t>Индексы кп, пс, сп указывают степень раскисленности стали: кп – кипящая, пс – полуспокойная, сп – спокойная.</a:t>
            </a:r>
            <a:endParaRPr lang="ru-RU" altLang="ru-RU" sz="1800" b="1" smtClean="0">
              <a:solidFill>
                <a:srgbClr val="000000"/>
              </a:solidFill>
              <a:latin typeface="Times New Roman" pitchFamily="18" charset="0"/>
            </a:endParaRPr>
          </a:p>
          <a:p>
            <a:pPr fontAlgn="base">
              <a:lnSpc>
                <a:spcPct val="135000"/>
              </a:lnSpc>
              <a:spcBef>
                <a:spcPct val="0"/>
              </a:spcBef>
              <a:spcAft>
                <a:spcPct val="0"/>
              </a:spcAft>
              <a:buFontTx/>
              <a:buNone/>
            </a:pPr>
            <a:endParaRPr lang="ru-RU" altLang="ru-RU" sz="1800" smtClean="0">
              <a:solidFill>
                <a:srgbClr val="000000"/>
              </a:solidFill>
              <a:latin typeface="Times New Roman" pitchFamily="18" charset="0"/>
            </a:endParaRPr>
          </a:p>
          <a:p>
            <a:pPr algn="just" fontAlgn="base">
              <a:lnSpc>
                <a:spcPct val="115000"/>
              </a:lnSpc>
              <a:spcBef>
                <a:spcPct val="0"/>
              </a:spcBef>
              <a:spcAft>
                <a:spcPct val="0"/>
              </a:spcAft>
              <a:buFontTx/>
              <a:buNone/>
            </a:pPr>
            <a:endParaRPr lang="ru-RU" altLang="ru-RU" sz="1800" smtClean="0">
              <a:solidFill>
                <a:srgbClr val="000000"/>
              </a:solidFill>
              <a:latin typeface="Times New Roman" pitchFamily="18" charset="0"/>
            </a:endParaRPr>
          </a:p>
        </p:txBody>
      </p:sp>
    </p:spTree>
    <p:extLst>
      <p:ext uri="{BB962C8B-B14F-4D97-AF65-F5344CB8AC3E}">
        <p14:creationId xmlns:p14="http://schemas.microsoft.com/office/powerpoint/2010/main" val="973026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Прямоугольник 1"/>
          <p:cNvSpPr>
            <a:spLocks noChangeArrowheads="1"/>
          </p:cNvSpPr>
          <p:nvPr/>
        </p:nvSpPr>
        <p:spPr bwMode="auto">
          <a:xfrm>
            <a:off x="406400" y="457201"/>
            <a:ext cx="8534400" cy="5239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Наличие широкого сортамента выпускаемых сталей и сплавов, изготавливаемых в различных странах, обусловило необходимость их идентификации, однако до настоящего времени не существует единой системы маркировки сталей и сплавов, что создает определенные трудности для металлоторговли.</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Так в России и в странах СНГ (Украина, Казахстан, Белоруссия и др.) принята разработанная раннее в СССР буквенно-цифровая система обозначения марок сталей и сплавов, где согласно ГОСТу, буквами условно обозначаются названия элементов и способов выплавки стали, а цифрами — содержание элементов.</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Европейская система обозначений стали, регламентирована стандартом EN 100 27. Первая часть этого стандарта определяет порядок наименования сталей, а вторая часть регламентирует присвоение сталям порядковых номеров.</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В Японии наименование марок стали, как правило, состоит из нескольких букв и цифр. Буквенное обозначение определяют группу, к которой относится данная сталь, а цифры — ее порядковый номер в группе и свойство.</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В США существует несколько систем обозначения металлов и их сплавов. Это объясняется наличием нескольких организаций по стандартизации, к ним относятся АMS, ASME, ASTM, AWS, SAE, ACJ, ANSI, AJS. Вполне понятно, что такая маркировка требует дополнительного разъяснения и знания при торговле металлом, оформлении заказов и т. п.</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До настоящего времени международные организации по стандартизации не выработали единую систему маркировки сталей. В связи с этим существуют разночтения, приводящие к ошибкам в заказах и как следствие нарушения качества изделий.</a:t>
            </a:r>
          </a:p>
        </p:txBody>
      </p:sp>
    </p:spTree>
    <p:extLst>
      <p:ext uri="{BB962C8B-B14F-4D97-AF65-F5344CB8AC3E}">
        <p14:creationId xmlns:p14="http://schemas.microsoft.com/office/powerpoint/2010/main" val="3703894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1128</Words>
  <Application>Microsoft Office PowerPoint</Application>
  <PresentationFormat>Экран (4:3)</PresentationFormat>
  <Paragraphs>199</Paragraphs>
  <Slides>21</Slides>
  <Notes>18</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Оформление по умолчанию</vt:lpstr>
      <vt:lpstr>ОСНОВЫ ЛЕГИРОВАНИЯ ЧЕРНЫХ МЕТАЛЛОВ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ЛЕГИРОВАНИЯ СТАЛИ </dc:title>
  <dc:creator>пк</dc:creator>
  <cp:lastModifiedBy>пк</cp:lastModifiedBy>
  <cp:revision>2</cp:revision>
  <dcterms:created xsi:type="dcterms:W3CDTF">2015-09-02T19:28:38Z</dcterms:created>
  <dcterms:modified xsi:type="dcterms:W3CDTF">2015-09-02T19:37:38Z</dcterms:modified>
</cp:coreProperties>
</file>