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028"/>
            <a:ext cx="7772400" cy="1470422"/>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7246EDB-5292-48C3-8D21-D91F30DDD114}"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721966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AE7493F-B633-4056-8F62-43C04B9A9A5B}"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4161606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5039"/>
            <a:ext cx="2057400" cy="5850731"/>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5039"/>
            <a:ext cx="5969000" cy="585073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BF387D8-41AF-4F11-8BF1-A3E5791DF48B}"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73876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16235AB-E71C-43AE-A1F6-29FC60686EB7}"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893036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784" y="4406504"/>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1784" y="2906317"/>
            <a:ext cx="7772400" cy="15001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C55F134-6E7F-45F4-93B4-381B14BB7F4A}"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130285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13200"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73600" y="1600200"/>
            <a:ext cx="4013200"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DBD6003-4D3E-4628-B5A1-0DEA5BF8E8F8}"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835581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4716"/>
            <a:ext cx="4040717"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5272"/>
            <a:ext cx="4040717"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6087" y="1534716"/>
            <a:ext cx="4040716"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6087" y="2175272"/>
            <a:ext cx="4040716"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12F95DE-942A-4EF2-83B1-D5FB74CC1E60}"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022603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496E58D-40FF-43F3-B7B2-7C895BA77DB9}"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169111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CCD8103-11BD-4870-ACC1-70F6334CA04B}"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1389330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2654"/>
            <a:ext cx="30077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2" y="272657"/>
            <a:ext cx="511174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4707"/>
            <a:ext cx="30077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27DD008-CF48-4FCB-B4D7-2FC5B67C5EEE}"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506710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817" y="4800601"/>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817" y="613172"/>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817" y="5367341"/>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6189284-6B39-4502-BCE4-0513C7518DE5}"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2862830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503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457200" y="1600200"/>
            <a:ext cx="8229600" cy="4525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8" name="Rectangle 4"/>
          <p:cNvSpPr>
            <a:spLocks noGrp="1" noChangeArrowheads="1"/>
          </p:cNvSpPr>
          <p:nvPr>
            <p:ph type="dt" sz="half" idx="2"/>
          </p:nvPr>
        </p:nvSpPr>
        <p:spPr bwMode="auto">
          <a:xfrm>
            <a:off x="457200" y="6244829"/>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fontAlgn="base">
              <a:spcBef>
                <a:spcPct val="0"/>
              </a:spcBef>
              <a:spcAft>
                <a:spcPct val="0"/>
              </a:spcAft>
              <a:defRPr/>
            </a:pPr>
            <a:endParaRPr lang="ru-RU">
              <a:solidFill>
                <a:srgbClr val="000000"/>
              </a:solidFill>
            </a:endParaRPr>
          </a:p>
        </p:txBody>
      </p:sp>
      <p:sp>
        <p:nvSpPr>
          <p:cNvPr id="1029" name="Rectangle 5"/>
          <p:cNvSpPr>
            <a:spLocks noGrp="1" noChangeArrowheads="1"/>
          </p:cNvSpPr>
          <p:nvPr>
            <p:ph type="ftr" sz="quarter" idx="3"/>
          </p:nvPr>
        </p:nvSpPr>
        <p:spPr bwMode="auto">
          <a:xfrm>
            <a:off x="3124200" y="6244829"/>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fontAlgn="base">
              <a:spcBef>
                <a:spcPct val="0"/>
              </a:spcBef>
              <a:spcAft>
                <a:spcPct val="0"/>
              </a:spcAft>
              <a:defRPr/>
            </a:pPr>
            <a:endParaRPr lang="ru-RU">
              <a:solidFill>
                <a:srgbClr val="000000"/>
              </a:solidFill>
            </a:endParaRPr>
          </a:p>
        </p:txBody>
      </p:sp>
      <p:sp>
        <p:nvSpPr>
          <p:cNvPr id="1030" name="Rectangle 6"/>
          <p:cNvSpPr>
            <a:spLocks noGrp="1" noChangeArrowheads="1"/>
          </p:cNvSpPr>
          <p:nvPr>
            <p:ph type="sldNum" sz="quarter" idx="4"/>
          </p:nvPr>
        </p:nvSpPr>
        <p:spPr bwMode="auto">
          <a:xfrm>
            <a:off x="6553200" y="6244829"/>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fontAlgn="base">
              <a:spcBef>
                <a:spcPct val="0"/>
              </a:spcBef>
              <a:spcAft>
                <a:spcPct val="0"/>
              </a:spcAft>
              <a:defRPr/>
            </a:pPr>
            <a:fld id="{8E67ABD2-F522-453D-91DA-D67E9579EDCE}" type="slidenum">
              <a:rPr lang="ru-RU">
                <a:solidFill>
                  <a:srgbClr val="000000"/>
                </a:solidFill>
              </a:rPr>
              <a:pPr fontAlgn="base">
                <a:spcBef>
                  <a:spcPct val="0"/>
                </a:spcBef>
                <a:spcAft>
                  <a:spcPct val="0"/>
                </a:spcAft>
                <a:defRPr/>
              </a:pPr>
              <a:t>‹#›</a:t>
            </a:fld>
            <a:endParaRPr lang="ru-RU">
              <a:solidFill>
                <a:srgbClr val="000000"/>
              </a:solidFill>
            </a:endParaRPr>
          </a:p>
        </p:txBody>
      </p:sp>
    </p:spTree>
    <p:extLst>
      <p:ext uri="{BB962C8B-B14F-4D97-AF65-F5344CB8AC3E}">
        <p14:creationId xmlns:p14="http://schemas.microsoft.com/office/powerpoint/2010/main" val="2458044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1.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2.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4.png"/><Relationship Id="rId4" Type="http://schemas.openxmlformats.org/officeDocument/2006/relationships/image" Target="../media/image13.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5.wmf"/></Relationships>
</file>

<file path=ppt/slides/_rels/slide3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6.wmf"/><Relationship Id="rId4" Type="http://schemas.openxmlformats.org/officeDocument/2006/relationships/oleObject" Target="../embeddings/oleObject5.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8.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4"/>
          <p:cNvSpPr>
            <a:spLocks noChangeArrowheads="1"/>
          </p:cNvSpPr>
          <p:nvPr/>
        </p:nvSpPr>
        <p:spPr bwMode="auto">
          <a:xfrm>
            <a:off x="406400" y="1911673"/>
            <a:ext cx="8331200" cy="455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b="1" dirty="0" smtClean="0">
                <a:solidFill>
                  <a:srgbClr val="000000"/>
                </a:solidFill>
                <a:latin typeface="Times New Roman" pitchFamily="18" charset="0"/>
              </a:rPr>
              <a:t>4. Возврат и рекристаллизация матрицы</a:t>
            </a:r>
            <a:endParaRPr lang="ru-RU" altLang="ru-RU" sz="1600" dirty="0" smtClean="0">
              <a:solidFill>
                <a:srgbClr val="000000"/>
              </a:solidFill>
              <a:latin typeface="Times New Roman" pitchFamily="18" charset="0"/>
            </a:endParaRPr>
          </a:p>
          <a:p>
            <a:pPr algn="just" eaLnBrk="1" fontAlgn="base" hangingPunct="1">
              <a:spcBef>
                <a:spcPct val="0"/>
              </a:spcBef>
              <a:spcAft>
                <a:spcPct val="0"/>
              </a:spcAft>
              <a:buFontTx/>
              <a:buNone/>
            </a:pPr>
            <a:r>
              <a:rPr lang="ru-RU" altLang="ru-RU" sz="1600" dirty="0" smtClean="0">
                <a:solidFill>
                  <a:srgbClr val="000000"/>
                </a:solidFill>
                <a:latin typeface="Times New Roman" pitchFamily="18" charset="0"/>
              </a:rPr>
              <a:t>	При отпуске закаленной стали проходят процессы возврата и рекристаллизации, аналогичные протекающим при нагреве холоднодеформированной стали. Различие обусловлено разницей исходной структуры. Плотность дислокаций закаленной стали, как и холоднодеформированной, высокая (10</a:t>
            </a:r>
            <a:r>
              <a:rPr lang="ru-RU" altLang="ru-RU" sz="1600" baseline="30000" dirty="0" smtClean="0">
                <a:solidFill>
                  <a:srgbClr val="000000"/>
                </a:solidFill>
                <a:latin typeface="Times New Roman" pitchFamily="18" charset="0"/>
              </a:rPr>
              <a:t>8</a:t>
            </a:r>
            <a:r>
              <a:rPr lang="ru-RU" altLang="ru-RU" sz="1600" dirty="0" smtClean="0">
                <a:solidFill>
                  <a:srgbClr val="000000"/>
                </a:solidFill>
                <a:latin typeface="Times New Roman" pitchFamily="18" charset="0"/>
              </a:rPr>
              <a:t>—10</a:t>
            </a:r>
            <a:r>
              <a:rPr lang="ru-RU" altLang="ru-RU" sz="1600" baseline="30000" dirty="0" smtClean="0">
                <a:solidFill>
                  <a:srgbClr val="000000"/>
                </a:solidFill>
                <a:latin typeface="Times New Roman" pitchFamily="18" charset="0"/>
              </a:rPr>
              <a:t>10</a:t>
            </a:r>
            <a:r>
              <a:rPr lang="ru-RU" altLang="ru-RU" sz="1600" dirty="0" smtClean="0">
                <a:solidFill>
                  <a:srgbClr val="000000"/>
                </a:solidFill>
                <a:latin typeface="Times New Roman" pitchFamily="18" charset="0"/>
              </a:rPr>
              <a:t>, мм</a:t>
            </a:r>
            <a:r>
              <a:rPr lang="ru-RU" altLang="ru-RU" sz="1600" baseline="30000" dirty="0" smtClean="0">
                <a:solidFill>
                  <a:srgbClr val="000000"/>
                </a:solidFill>
                <a:latin typeface="Times New Roman" pitchFamily="18" charset="0"/>
              </a:rPr>
              <a:t>-2</a:t>
            </a:r>
            <a:r>
              <a:rPr lang="ru-RU" altLang="ru-RU" sz="1600" dirty="0" smtClean="0">
                <a:solidFill>
                  <a:srgbClr val="000000"/>
                </a:solidFill>
                <a:latin typeface="Times New Roman" pitchFamily="18" charset="0"/>
              </a:rPr>
              <a:t>), однако в мартенсите отсутствует ячеистая структура, а дислокации распределены относительно равномерно; для такой структуры характерно множество границ между мартенситными кристаллами. 	Все это, а также выделение карбидной фазы при отпуске накладывают свои особенности на процессы возврата и рекристаллизации мартенситной матрицы.</a:t>
            </a:r>
          </a:p>
          <a:p>
            <a:pPr algn="just" eaLnBrk="1" fontAlgn="base" hangingPunct="1">
              <a:spcBef>
                <a:spcPct val="0"/>
              </a:spcBef>
              <a:spcAft>
                <a:spcPct val="0"/>
              </a:spcAft>
              <a:buFontTx/>
              <a:buNone/>
            </a:pPr>
            <a:r>
              <a:rPr lang="ru-RU" altLang="ru-RU" sz="1600" dirty="0" smtClean="0">
                <a:solidFill>
                  <a:srgbClr val="000000"/>
                </a:solidFill>
                <a:latin typeface="Times New Roman" pitchFamily="18" charset="0"/>
              </a:rPr>
              <a:t>	По мере повышения температуры отпуска закаленной стали в тонкой структуре происходит перераспределение и аннигиляция дислокаций, выстраивание дислокаций в стабильные стенки, возникновение </a:t>
            </a:r>
            <a:r>
              <a:rPr lang="ru-RU" altLang="ru-RU" sz="1600" dirty="0" err="1" smtClean="0">
                <a:solidFill>
                  <a:srgbClr val="000000"/>
                </a:solidFill>
                <a:latin typeface="Times New Roman" pitchFamily="18" charset="0"/>
              </a:rPr>
              <a:t>субзерен</a:t>
            </a:r>
            <a:r>
              <a:rPr lang="ru-RU" altLang="ru-RU" sz="1600" dirty="0" smtClean="0">
                <a:solidFill>
                  <a:srgbClr val="000000"/>
                </a:solidFill>
                <a:latin typeface="Times New Roman" pitchFamily="18" charset="0"/>
              </a:rPr>
              <a:t>, образование полигональной субструктуры и начало рекристаллизации.</a:t>
            </a:r>
          </a:p>
          <a:p>
            <a:pPr algn="just" eaLnBrk="1" fontAlgn="base" hangingPunct="1">
              <a:spcBef>
                <a:spcPct val="0"/>
              </a:spcBef>
              <a:spcAft>
                <a:spcPct val="0"/>
              </a:spcAft>
              <a:buFontTx/>
              <a:buNone/>
            </a:pPr>
            <a:r>
              <a:rPr lang="ru-RU" altLang="ru-RU" sz="1600" dirty="0" smtClean="0">
                <a:solidFill>
                  <a:srgbClr val="000000"/>
                </a:solidFill>
                <a:latin typeface="Times New Roman" pitchFamily="18" charset="0"/>
              </a:rPr>
              <a:t>	Температурный интервал каждого из этих процессов и степень его реализации находятся в прямой связи с устойчивостью сегрегации атомов примесей, типом, количеством и характером выделения карбидных (нитридных) фаз при отпуске и их влиянием на блокирование дефектов кристаллического строения. </a:t>
            </a:r>
          </a:p>
          <a:p>
            <a:pPr algn="just" fontAlgn="base">
              <a:spcBef>
                <a:spcPct val="0"/>
              </a:spcBef>
              <a:spcAft>
                <a:spcPct val="0"/>
              </a:spcAft>
              <a:buFontTx/>
              <a:buNone/>
            </a:pPr>
            <a:endParaRPr lang="ru-RU" altLang="ru-RU" sz="1800" dirty="0" smtClean="0">
              <a:solidFill>
                <a:srgbClr val="000000"/>
              </a:solidFill>
            </a:endParaRPr>
          </a:p>
        </p:txBody>
      </p:sp>
    </p:spTree>
    <p:extLst>
      <p:ext uri="{BB962C8B-B14F-4D97-AF65-F5344CB8AC3E}">
        <p14:creationId xmlns:p14="http://schemas.microsoft.com/office/powerpoint/2010/main" val="11877705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5"/>
          <p:cNvSpPr>
            <a:spLocks noChangeArrowheads="1"/>
          </p:cNvSpPr>
          <p:nvPr/>
        </p:nvSpPr>
        <p:spPr bwMode="auto">
          <a:xfrm>
            <a:off x="5" y="190964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800" smtClean="0">
              <a:solidFill>
                <a:srgbClr val="000000"/>
              </a:solidFill>
            </a:endParaRPr>
          </a:p>
        </p:txBody>
      </p:sp>
      <p:pic>
        <p:nvPicPr>
          <p:cNvPr id="21401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200" y="2000250"/>
            <a:ext cx="2870200" cy="2464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4020" name="Rectangle 6"/>
          <p:cNvSpPr>
            <a:spLocks noChangeArrowheads="1"/>
          </p:cNvSpPr>
          <p:nvPr/>
        </p:nvSpPr>
        <p:spPr bwMode="auto">
          <a:xfrm>
            <a:off x="406400" y="4565961"/>
            <a:ext cx="3759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200" smtClean="0">
                <a:solidFill>
                  <a:srgbClr val="000000"/>
                </a:solidFill>
                <a:cs typeface="Times New Roman" pitchFamily="18" charset="0"/>
              </a:rPr>
              <a:t>Рис. 64. Влияние температуры испытания на переход стали 37ХНЗА из вязкого состояния в хру</a:t>
            </a:r>
            <a:r>
              <a:rPr lang="ru-RU" altLang="ru-RU" sz="1200" smtClean="0">
                <a:solidFill>
                  <a:srgbClr val="000000"/>
                </a:solidFill>
                <a:latin typeface="Times New Roman" pitchFamily="18" charset="0"/>
              </a:rPr>
              <a:t>п</a:t>
            </a:r>
            <a:r>
              <a:rPr lang="ru-RU" altLang="ru-RU" sz="1200" smtClean="0">
                <a:solidFill>
                  <a:srgbClr val="000000"/>
                </a:solidFill>
                <a:cs typeface="Times New Roman" pitchFamily="18" charset="0"/>
              </a:rPr>
              <a:t>кое (В. Д. Садовский, А. В. Смирнов, Е. Н. Соколков): </a:t>
            </a:r>
            <a:r>
              <a:rPr lang="ru-RU" altLang="ru-RU" sz="1200" smtClean="0">
                <a:solidFill>
                  <a:srgbClr val="000000"/>
                </a:solidFill>
              </a:rPr>
              <a:t>1</a:t>
            </a:r>
            <a:r>
              <a:rPr lang="ru-RU" altLang="ru-RU" sz="1200" smtClean="0">
                <a:solidFill>
                  <a:srgbClr val="000000"/>
                </a:solidFill>
                <a:cs typeface="Times New Roman" pitchFamily="18" charset="0"/>
              </a:rPr>
              <a:t> — закалка; сталь склонна к отпускной хрупкости; 2— </a:t>
            </a:r>
            <a:r>
              <a:rPr lang="en-US" altLang="ru-RU" sz="1200" smtClean="0">
                <a:solidFill>
                  <a:srgbClr val="000000"/>
                </a:solidFill>
                <a:cs typeface="Times New Roman" pitchFamily="18" charset="0"/>
              </a:rPr>
              <a:t>BTMO</a:t>
            </a:r>
            <a:r>
              <a:rPr lang="ru-RU" altLang="ru-RU" sz="1200" smtClean="0">
                <a:solidFill>
                  <a:srgbClr val="000000"/>
                </a:solidFill>
                <a:cs typeface="Times New Roman" pitchFamily="18" charset="0"/>
              </a:rPr>
              <a:t>; сталь не склонна к отпускной хрупкости</a:t>
            </a:r>
            <a:endParaRPr lang="ru-RU" altLang="ru-RU" sz="1800" smtClean="0">
              <a:solidFill>
                <a:srgbClr val="000000"/>
              </a:solidFill>
            </a:endParaRPr>
          </a:p>
        </p:txBody>
      </p:sp>
      <p:sp>
        <p:nvSpPr>
          <p:cNvPr id="214021" name="Rectangle 8"/>
          <p:cNvSpPr>
            <a:spLocks noChangeArrowheads="1"/>
          </p:cNvSpPr>
          <p:nvPr/>
        </p:nvSpPr>
        <p:spPr bwMode="auto">
          <a:xfrm>
            <a:off x="5" y="1917889"/>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600" smtClean="0">
              <a:solidFill>
                <a:srgbClr val="000000"/>
              </a:solidFill>
              <a:latin typeface="Times New Roman" pitchFamily="18" charset="0"/>
            </a:endParaRPr>
          </a:p>
        </p:txBody>
      </p:sp>
      <p:pic>
        <p:nvPicPr>
          <p:cNvPr id="21402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943104"/>
            <a:ext cx="3606800" cy="2478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4023" name="Rectangle 9"/>
          <p:cNvSpPr>
            <a:spLocks noChangeArrowheads="1"/>
          </p:cNvSpPr>
          <p:nvPr/>
        </p:nvSpPr>
        <p:spPr bwMode="auto">
          <a:xfrm>
            <a:off x="4978405" y="4577926"/>
            <a:ext cx="378883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200" smtClean="0">
                <a:solidFill>
                  <a:srgbClr val="000000"/>
                </a:solidFill>
                <a:cs typeface="Times New Roman" pitchFamily="18" charset="0"/>
              </a:rPr>
              <a:t>Рис. 65. Влияние температуры отпуска стали 37</a:t>
            </a:r>
            <a:r>
              <a:rPr lang="en-US" altLang="ru-RU" sz="1200" smtClean="0">
                <a:solidFill>
                  <a:srgbClr val="000000"/>
                </a:solidFill>
                <a:cs typeface="Times New Roman" pitchFamily="18" charset="0"/>
              </a:rPr>
              <a:t>XH</a:t>
            </a:r>
            <a:r>
              <a:rPr lang="ru-RU" altLang="ru-RU" sz="1200" smtClean="0">
                <a:solidFill>
                  <a:srgbClr val="000000"/>
                </a:solidFill>
                <a:cs typeface="Times New Roman" pitchFamily="18" charset="0"/>
              </a:rPr>
              <a:t>3</a:t>
            </a:r>
            <a:r>
              <a:rPr lang="en-US" altLang="ru-RU" sz="1200" smtClean="0">
                <a:solidFill>
                  <a:srgbClr val="000000"/>
                </a:solidFill>
                <a:cs typeface="Times New Roman" pitchFamily="18" charset="0"/>
              </a:rPr>
              <a:t>A</a:t>
            </a:r>
            <a:r>
              <a:rPr lang="ru-RU" altLang="ru-RU" sz="1200" smtClean="0">
                <a:solidFill>
                  <a:srgbClr val="000000"/>
                </a:solidFill>
                <a:cs typeface="Times New Roman" pitchFamily="18" charset="0"/>
              </a:rPr>
              <a:t> на ударную вязкость и твердость (В. Д. Садовский, Л. В. Смирнов, Е. Н. Соколков): 1 — закалка; сталь склонна к отпускной хрупкости; 2 — ВТМО; сталь не склонна к отпускной хрупкости</a:t>
            </a:r>
            <a:endParaRPr lang="ru-RU" altLang="ru-RU" sz="1800" smtClean="0">
              <a:solidFill>
                <a:srgbClr val="000000"/>
              </a:solidFill>
            </a:endParaRPr>
          </a:p>
        </p:txBody>
      </p:sp>
    </p:spTree>
    <p:extLst>
      <p:ext uri="{BB962C8B-B14F-4D97-AF65-F5344CB8AC3E}">
        <p14:creationId xmlns:p14="http://schemas.microsoft.com/office/powerpoint/2010/main" val="3078411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4"/>
          <p:cNvSpPr>
            <a:spLocks noChangeArrowheads="1"/>
          </p:cNvSpPr>
          <p:nvPr/>
        </p:nvSpPr>
        <p:spPr bwMode="auto">
          <a:xfrm>
            <a:off x="203200" y="1753515"/>
            <a:ext cx="8443384" cy="3637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20000"/>
              </a:lnSpc>
              <a:spcBef>
                <a:spcPct val="0"/>
              </a:spcBef>
              <a:spcAft>
                <a:spcPct val="0"/>
              </a:spcAft>
              <a:buFontTx/>
              <a:buNone/>
            </a:pPr>
            <a:r>
              <a:rPr lang="ru-RU" altLang="ru-RU" sz="1600" smtClean="0">
                <a:solidFill>
                  <a:srgbClr val="000000"/>
                </a:solidFill>
                <a:latin typeface="Times New Roman" pitchFamily="18" charset="0"/>
              </a:rPr>
              <a:t>	Легирующие элементы, за исключением кремния, не влияют существенно на развитие хрупкости </a:t>
            </a:r>
            <a:r>
              <a:rPr lang="en-US" altLang="ru-RU" sz="1600" smtClean="0">
                <a:solidFill>
                  <a:srgbClr val="000000"/>
                </a:solidFill>
                <a:latin typeface="Times New Roman" pitchFamily="18" charset="0"/>
              </a:rPr>
              <a:t>I</a:t>
            </a:r>
            <a:r>
              <a:rPr lang="ru-RU" altLang="ru-RU" sz="1600" smtClean="0">
                <a:solidFill>
                  <a:srgbClr val="000000"/>
                </a:solidFill>
                <a:latin typeface="Times New Roman" pitchFamily="18" charset="0"/>
              </a:rPr>
              <a:t> рода. Кремний сдвигает интервал развития хрупкости в область более высоких температур отпуска (350—450 °С). Высокотемпературная термомеханическая обработка (ВТМО) уменьшает склонность к отпускной хрупкости (см. рис. 65). На практике для исключения охрупчивания стали избегают проведения отпуска в области опасных температур.</a:t>
            </a:r>
          </a:p>
          <a:p>
            <a:pPr algn="just" eaLnBrk="1" fontAlgn="base" hangingPunct="1">
              <a:lnSpc>
                <a:spcPct val="120000"/>
              </a:lnSpc>
              <a:spcBef>
                <a:spcPct val="0"/>
              </a:spcBef>
              <a:spcAft>
                <a:spcPct val="0"/>
              </a:spcAft>
              <a:buFontTx/>
              <a:buNone/>
            </a:pPr>
            <a:r>
              <a:rPr lang="ru-RU" altLang="ru-RU" sz="1600" smtClean="0">
                <a:solidFill>
                  <a:srgbClr val="000000"/>
                </a:solidFill>
                <a:latin typeface="Times New Roman" pitchFamily="18" charset="0"/>
              </a:rPr>
              <a:t>	Хотя природа необратимой отпускной хрупкости стали окончательно не установлена, считается, что наиболее вероятной причиной охрупчивания является выделение карбидных фаз по границам зерен на начальных стадиях распада мартенсита. Вследствие этого создается неоднородное состояние твердого раствора, возникают пики напряжений, и сопротивление разрушению по границам заметно меньше, чем по телу зерна, происходит межкристаллитное разрушение (В. И. Саррак, Р. И. Энтин).</a:t>
            </a:r>
          </a:p>
        </p:txBody>
      </p:sp>
    </p:spTree>
    <p:extLst>
      <p:ext uri="{BB962C8B-B14F-4D97-AF65-F5344CB8AC3E}">
        <p14:creationId xmlns:p14="http://schemas.microsoft.com/office/powerpoint/2010/main" val="35168761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4"/>
          <p:cNvSpPr>
            <a:spLocks noChangeArrowheads="1"/>
          </p:cNvSpPr>
          <p:nvPr/>
        </p:nvSpPr>
        <p:spPr bwMode="auto">
          <a:xfrm>
            <a:off x="251520" y="1124744"/>
            <a:ext cx="853440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15000"/>
              </a:lnSpc>
              <a:spcBef>
                <a:spcPct val="0"/>
              </a:spcBef>
              <a:spcAft>
                <a:spcPct val="0"/>
              </a:spcAft>
              <a:buFontTx/>
              <a:buNone/>
            </a:pPr>
            <a:r>
              <a:rPr lang="ru-RU" altLang="ru-RU" sz="1600" i="1" dirty="0" smtClean="0">
                <a:solidFill>
                  <a:srgbClr val="000000"/>
                </a:solidFill>
                <a:latin typeface="Times New Roman" pitchFamily="18" charset="0"/>
              </a:rPr>
              <a:t>Обратимая отпускная хрупкость</a:t>
            </a:r>
            <a:r>
              <a:rPr lang="ru-RU" altLang="ru-RU" sz="1600" dirty="0" smtClean="0">
                <a:solidFill>
                  <a:srgbClr val="000000"/>
                </a:solidFill>
                <a:latin typeface="Times New Roman" pitchFamily="18" charset="0"/>
              </a:rPr>
              <a:t> (II рода) в наибольшей степени присуща легированным сталям после высокого отпуска при </a:t>
            </a:r>
            <a:r>
              <a:rPr lang="ru-RU" altLang="ru-RU" sz="1600" dirty="0" smtClean="0">
                <a:solidFill>
                  <a:srgbClr val="000000"/>
                </a:solidFill>
                <a:latin typeface="Times New Roman" pitchFamily="18" charset="0"/>
              </a:rPr>
              <a:t>500—650 </a:t>
            </a:r>
            <a:r>
              <a:rPr lang="ru-RU" altLang="ru-RU" sz="1600" dirty="0" smtClean="0">
                <a:solidFill>
                  <a:srgbClr val="000000"/>
                </a:solidFill>
                <a:latin typeface="Times New Roman" pitchFamily="18" charset="0"/>
              </a:rPr>
              <a:t>°С и медленного охлаждения от температур отпуска. При быстром охлаждении после отпуска (в воде) вязкость не уменьшается, а монотонно возрастает с повышением температуры отпуска. 	Отпускная хрупкость усиливается, если сталь длительное время (8— 10 ч) выдерживается в опасном интервале температур.</a:t>
            </a:r>
          </a:p>
          <a:p>
            <a:pPr algn="just" eaLnBrk="1" fontAlgn="base" hangingPunct="1">
              <a:lnSpc>
                <a:spcPct val="115000"/>
              </a:lnSpc>
              <a:spcBef>
                <a:spcPct val="0"/>
              </a:spcBef>
              <a:spcAft>
                <a:spcPct val="0"/>
              </a:spcAft>
              <a:buFontTx/>
              <a:buNone/>
            </a:pPr>
            <a:r>
              <a:rPr lang="ru-RU" altLang="ru-RU" sz="1600" dirty="0" smtClean="0">
                <a:solidFill>
                  <a:srgbClr val="000000"/>
                </a:solidFill>
                <a:latin typeface="Times New Roman" pitchFamily="18" charset="0"/>
              </a:rPr>
              <a:t>	Отпускная хрупкость </a:t>
            </a:r>
            <a:r>
              <a:rPr lang="en-US" altLang="ru-RU" sz="1600" dirty="0" smtClean="0">
                <a:solidFill>
                  <a:srgbClr val="000000"/>
                </a:solidFill>
                <a:latin typeface="Times New Roman" pitchFamily="18" charset="0"/>
              </a:rPr>
              <a:t>II</a:t>
            </a:r>
            <a:r>
              <a:rPr lang="ru-RU" altLang="ru-RU" sz="1600" dirty="0" smtClean="0">
                <a:solidFill>
                  <a:srgbClr val="000000"/>
                </a:solidFill>
                <a:latin typeface="Times New Roman" pitchFamily="18" charset="0"/>
              </a:rPr>
              <a:t> рода может быть устранена повторным высоким отпуском с быстрым охлаждением и вызвана вновь высоким отпуском с последующим медленным охлаждением. Поэтому такую отпускную хрупкость называют обратимой. Развитие обратимой отпускной хрупкости не сопровождается какими-либо изменениями других механических </a:t>
            </a:r>
            <a:r>
              <a:rPr lang="ru-RU" altLang="ru-RU" sz="1600" dirty="0" smtClean="0">
                <a:solidFill>
                  <a:srgbClr val="000000"/>
                </a:solidFill>
                <a:latin typeface="Times New Roman" pitchFamily="18" charset="0"/>
              </a:rPr>
              <a:t>свойств</a:t>
            </a:r>
            <a:r>
              <a:rPr lang="ru-RU" altLang="ru-RU" sz="1600" dirty="0" smtClean="0">
                <a:solidFill>
                  <a:srgbClr val="000000"/>
                </a:solidFill>
                <a:latin typeface="Times New Roman" pitchFamily="18" charset="0"/>
              </a:rPr>
              <a:t>, а также видимыми при световой и электронной микроскопии структурными изменениями.</a:t>
            </a:r>
          </a:p>
          <a:p>
            <a:pPr algn="just" eaLnBrk="1" fontAlgn="base" hangingPunct="1">
              <a:lnSpc>
                <a:spcPct val="115000"/>
              </a:lnSpc>
              <a:spcBef>
                <a:spcPct val="0"/>
              </a:spcBef>
              <a:spcAft>
                <a:spcPct val="0"/>
              </a:spcAft>
              <a:buFontTx/>
              <a:buNone/>
            </a:pPr>
            <a:r>
              <a:rPr lang="ru-RU" altLang="ru-RU" sz="1600" dirty="0" smtClean="0">
                <a:solidFill>
                  <a:srgbClr val="000000"/>
                </a:solidFill>
                <a:latin typeface="Times New Roman" pitchFamily="18" charset="0"/>
              </a:rPr>
              <a:t>	Лишь при травлении шлифов поверхностно-активными реактивами наблюдается повышенная </a:t>
            </a:r>
            <a:r>
              <a:rPr lang="ru-RU" altLang="ru-RU" sz="1600" dirty="0" err="1" smtClean="0">
                <a:solidFill>
                  <a:srgbClr val="000000"/>
                </a:solidFill>
                <a:latin typeface="Times New Roman" pitchFamily="18" charset="0"/>
              </a:rPr>
              <a:t>травимость</a:t>
            </a:r>
            <a:r>
              <a:rPr lang="ru-RU" altLang="ru-RU" sz="1600" dirty="0" smtClean="0">
                <a:solidFill>
                  <a:srgbClr val="000000"/>
                </a:solidFill>
                <a:latin typeface="Times New Roman" pitchFamily="18" charset="0"/>
              </a:rPr>
              <a:t> по границам </a:t>
            </a:r>
            <a:r>
              <a:rPr lang="ru-RU" altLang="ru-RU" sz="1600" dirty="0" err="1" smtClean="0">
                <a:solidFill>
                  <a:srgbClr val="000000"/>
                </a:solidFill>
                <a:latin typeface="Times New Roman" pitchFamily="18" charset="0"/>
              </a:rPr>
              <a:t>аустенистных</a:t>
            </a:r>
            <a:r>
              <a:rPr lang="ru-RU" altLang="ru-RU" sz="1600" dirty="0" smtClean="0">
                <a:solidFill>
                  <a:srgbClr val="000000"/>
                </a:solidFill>
                <a:latin typeface="Times New Roman" pitchFamily="18" charset="0"/>
              </a:rPr>
              <a:t> зерен. По этим границам происходит и </a:t>
            </a:r>
            <a:r>
              <a:rPr lang="ru-RU" altLang="ru-RU" sz="1600" dirty="0" err="1" smtClean="0">
                <a:solidFill>
                  <a:srgbClr val="000000"/>
                </a:solidFill>
                <a:latin typeface="Times New Roman" pitchFamily="18" charset="0"/>
              </a:rPr>
              <a:t>межзеренное</a:t>
            </a:r>
            <a:r>
              <a:rPr lang="ru-RU" altLang="ru-RU" sz="1600" dirty="0" smtClean="0">
                <a:solidFill>
                  <a:srgbClr val="000000"/>
                </a:solidFill>
                <a:latin typeface="Times New Roman" pitchFamily="18" charset="0"/>
              </a:rPr>
              <a:t>  </a:t>
            </a:r>
            <a:r>
              <a:rPr lang="ru-RU" altLang="ru-RU" sz="1600" dirty="0" smtClean="0">
                <a:solidFill>
                  <a:srgbClr val="000000"/>
                </a:solidFill>
                <a:latin typeface="Times New Roman" pitchFamily="18" charset="0"/>
              </a:rPr>
              <a:t>хрупкое разрушение.</a:t>
            </a:r>
          </a:p>
        </p:txBody>
      </p:sp>
    </p:spTree>
    <p:extLst>
      <p:ext uri="{BB962C8B-B14F-4D97-AF65-F5344CB8AC3E}">
        <p14:creationId xmlns:p14="http://schemas.microsoft.com/office/powerpoint/2010/main" val="29619294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4"/>
          <p:cNvSpPr>
            <a:spLocks noChangeArrowheads="1"/>
          </p:cNvSpPr>
          <p:nvPr/>
        </p:nvSpPr>
        <p:spPr bwMode="auto">
          <a:xfrm>
            <a:off x="336556" y="1885953"/>
            <a:ext cx="8807449" cy="4836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dirty="0" smtClean="0">
                <a:solidFill>
                  <a:srgbClr val="000000"/>
                </a:solidFill>
                <a:latin typeface="Times New Roman" pitchFamily="18" charset="0"/>
              </a:rPr>
              <a:t>	Легирование стали </a:t>
            </a:r>
            <a:r>
              <a:rPr lang="en-US" altLang="ru-RU" sz="1600" dirty="0" smtClean="0">
                <a:solidFill>
                  <a:srgbClr val="000000"/>
                </a:solidFill>
                <a:latin typeface="Times New Roman" pitchFamily="18" charset="0"/>
              </a:rPr>
              <a:t>Cr</a:t>
            </a:r>
            <a:r>
              <a:rPr lang="ru-RU" altLang="ru-RU" sz="1600" dirty="0" smtClean="0">
                <a:solidFill>
                  <a:srgbClr val="000000"/>
                </a:solidFill>
                <a:latin typeface="Times New Roman" pitchFamily="18" charset="0"/>
              </a:rPr>
              <a:t>, </a:t>
            </a:r>
            <a:r>
              <a:rPr lang="en-US" altLang="ru-RU" sz="1600" dirty="0" smtClean="0">
                <a:solidFill>
                  <a:srgbClr val="000000"/>
                </a:solidFill>
                <a:latin typeface="Times New Roman" pitchFamily="18" charset="0"/>
              </a:rPr>
              <a:t>Ni</a:t>
            </a:r>
            <a:r>
              <a:rPr lang="ru-RU" altLang="ru-RU" sz="1600" dirty="0" smtClean="0">
                <a:solidFill>
                  <a:srgbClr val="000000"/>
                </a:solidFill>
                <a:latin typeface="Times New Roman" pitchFamily="18" charset="0"/>
              </a:rPr>
              <a:t>, </a:t>
            </a:r>
            <a:r>
              <a:rPr lang="ru-RU" altLang="ru-RU" sz="1600" dirty="0" smtClean="0">
                <a:solidFill>
                  <a:srgbClr val="000000"/>
                </a:solidFill>
                <a:latin typeface="Times New Roman" pitchFamily="18" charset="0"/>
              </a:rPr>
              <a:t>М</a:t>
            </a:r>
            <a:r>
              <a:rPr lang="en-US" altLang="ru-RU" sz="1600" dirty="0" smtClean="0">
                <a:solidFill>
                  <a:srgbClr val="000000"/>
                </a:solidFill>
                <a:latin typeface="Times New Roman" pitchFamily="18" charset="0"/>
              </a:rPr>
              <a:t>n</a:t>
            </a:r>
            <a:r>
              <a:rPr lang="ru-RU" altLang="ru-RU" sz="1600" dirty="0" smtClean="0">
                <a:solidFill>
                  <a:srgbClr val="000000"/>
                </a:solidFill>
                <a:latin typeface="Times New Roman" pitchFamily="18" charset="0"/>
              </a:rPr>
              <a:t> </a:t>
            </a:r>
            <a:r>
              <a:rPr lang="ru-RU" altLang="ru-RU" sz="1600" dirty="0" smtClean="0">
                <a:solidFill>
                  <a:srgbClr val="000000"/>
                </a:solidFill>
                <a:latin typeface="Times New Roman" pitchFamily="18" charset="0"/>
              </a:rPr>
              <a:t>усиливает отпускную хрупкость. Особенно сильно </a:t>
            </a:r>
            <a:r>
              <a:rPr lang="ru-RU" altLang="ru-RU" sz="1600" dirty="0" err="1" smtClean="0">
                <a:solidFill>
                  <a:srgbClr val="000000"/>
                </a:solidFill>
                <a:latin typeface="Times New Roman" pitchFamily="18" charset="0"/>
              </a:rPr>
              <a:t>охрупчивается</a:t>
            </a:r>
            <a:r>
              <a:rPr lang="ru-RU" altLang="ru-RU" sz="1600" dirty="0" smtClean="0">
                <a:solidFill>
                  <a:srgbClr val="000000"/>
                </a:solidFill>
                <a:latin typeface="Times New Roman" pitchFamily="18" charset="0"/>
              </a:rPr>
              <a:t> сталь при совместном легировании </a:t>
            </a:r>
            <a:r>
              <a:rPr lang="en-US" altLang="ru-RU" sz="1600" dirty="0" smtClean="0">
                <a:solidFill>
                  <a:srgbClr val="000000"/>
                </a:solidFill>
                <a:latin typeface="Times New Roman" pitchFamily="18" charset="0"/>
              </a:rPr>
              <a:t>Cr</a:t>
            </a:r>
            <a:r>
              <a:rPr lang="ru-RU" altLang="ru-RU" sz="1600" dirty="0" smtClean="0">
                <a:solidFill>
                  <a:srgbClr val="000000"/>
                </a:solidFill>
                <a:latin typeface="Times New Roman" pitchFamily="18" charset="0"/>
              </a:rPr>
              <a:t>+</a:t>
            </a:r>
            <a:r>
              <a:rPr lang="en-US" altLang="ru-RU" sz="1600" dirty="0" smtClean="0">
                <a:solidFill>
                  <a:srgbClr val="000000"/>
                </a:solidFill>
                <a:latin typeface="Times New Roman" pitchFamily="18" charset="0"/>
              </a:rPr>
              <a:t>Ni,  </a:t>
            </a:r>
            <a:r>
              <a:rPr lang="ru-RU" altLang="ru-RU" sz="1600" dirty="0" smtClean="0">
                <a:solidFill>
                  <a:srgbClr val="000000"/>
                </a:solidFill>
                <a:latin typeface="Times New Roman" pitchFamily="18" charset="0"/>
              </a:rPr>
              <a:t> </a:t>
            </a:r>
            <a:r>
              <a:rPr lang="en-US" altLang="ru-RU" sz="1600" dirty="0" smtClean="0">
                <a:solidFill>
                  <a:srgbClr val="000000"/>
                </a:solidFill>
                <a:latin typeface="Times New Roman" pitchFamily="18" charset="0"/>
              </a:rPr>
              <a:t>Cr</a:t>
            </a:r>
            <a:r>
              <a:rPr lang="ru-RU" altLang="ru-RU" sz="1600" dirty="0" smtClean="0">
                <a:solidFill>
                  <a:srgbClr val="000000"/>
                </a:solidFill>
                <a:latin typeface="Times New Roman" pitchFamily="18" charset="0"/>
              </a:rPr>
              <a:t>+</a:t>
            </a:r>
            <a:r>
              <a:rPr lang="en-US" altLang="ru-RU" sz="1600" dirty="0" err="1" smtClean="0">
                <a:solidFill>
                  <a:srgbClr val="000000"/>
                </a:solidFill>
                <a:latin typeface="Times New Roman" pitchFamily="18" charset="0"/>
              </a:rPr>
              <a:t>Mn</a:t>
            </a:r>
            <a:r>
              <a:rPr lang="ru-RU" altLang="ru-RU" sz="1600" dirty="0" smtClean="0">
                <a:solidFill>
                  <a:srgbClr val="000000"/>
                </a:solidFill>
                <a:latin typeface="Times New Roman" pitchFamily="18" charset="0"/>
              </a:rPr>
              <a:t>, </a:t>
            </a:r>
            <a:r>
              <a:rPr lang="en-US" altLang="ru-RU" sz="1600" dirty="0" smtClean="0">
                <a:solidFill>
                  <a:srgbClr val="000000"/>
                </a:solidFill>
                <a:latin typeface="Times New Roman" pitchFamily="18" charset="0"/>
              </a:rPr>
              <a:t>Cr</a:t>
            </a:r>
            <a:r>
              <a:rPr lang="ru-RU" altLang="ru-RU" sz="1600" dirty="0" smtClean="0">
                <a:solidFill>
                  <a:srgbClr val="000000"/>
                </a:solidFill>
                <a:latin typeface="Times New Roman" pitchFamily="18" charset="0"/>
              </a:rPr>
              <a:t>+</a:t>
            </a:r>
            <a:r>
              <a:rPr lang="en-US" altLang="ru-RU" sz="1600" dirty="0" err="1" smtClean="0">
                <a:solidFill>
                  <a:srgbClr val="000000"/>
                </a:solidFill>
                <a:latin typeface="Times New Roman" pitchFamily="18" charset="0"/>
              </a:rPr>
              <a:t>Mn</a:t>
            </a:r>
            <a:r>
              <a:rPr lang="ru-RU" altLang="ru-RU" sz="1600" dirty="0" smtClean="0">
                <a:solidFill>
                  <a:srgbClr val="000000"/>
                </a:solidFill>
                <a:latin typeface="Times New Roman" pitchFamily="18" charset="0"/>
              </a:rPr>
              <a:t>+</a:t>
            </a:r>
            <a:r>
              <a:rPr lang="en-US" altLang="ru-RU" sz="1600" dirty="0" smtClean="0">
                <a:solidFill>
                  <a:srgbClr val="000000"/>
                </a:solidFill>
                <a:latin typeface="Times New Roman" pitchFamily="18" charset="0"/>
              </a:rPr>
              <a:t>Si</a:t>
            </a:r>
            <a:r>
              <a:rPr lang="ru-RU" altLang="ru-RU" sz="1600" dirty="0" smtClean="0">
                <a:solidFill>
                  <a:srgbClr val="000000"/>
                </a:solidFill>
                <a:latin typeface="Times New Roman" pitchFamily="18" charset="0"/>
              </a:rPr>
              <a:t> и др.</a:t>
            </a:r>
          </a:p>
          <a:p>
            <a:pPr algn="just" eaLnBrk="1" fontAlgn="base" hangingPunct="1">
              <a:spcBef>
                <a:spcPct val="0"/>
              </a:spcBef>
              <a:spcAft>
                <a:spcPct val="0"/>
              </a:spcAft>
              <a:buFontTx/>
              <a:buNone/>
            </a:pPr>
            <a:r>
              <a:rPr lang="ru-RU" altLang="ru-RU" sz="1600" dirty="0" smtClean="0">
                <a:solidFill>
                  <a:srgbClr val="000000"/>
                </a:solidFill>
                <a:latin typeface="Times New Roman" pitchFamily="18" charset="0"/>
              </a:rPr>
              <a:t>	Введение до 0,4—0,5 % </a:t>
            </a:r>
            <a:r>
              <a:rPr lang="en-US" altLang="ru-RU" sz="1600" dirty="0" smtClean="0">
                <a:solidFill>
                  <a:srgbClr val="000000"/>
                </a:solidFill>
                <a:latin typeface="Times New Roman" pitchFamily="18" charset="0"/>
              </a:rPr>
              <a:t>Mo</a:t>
            </a:r>
            <a:r>
              <a:rPr lang="ru-RU" altLang="ru-RU" sz="1600" dirty="0" smtClean="0">
                <a:solidFill>
                  <a:srgbClr val="000000"/>
                </a:solidFill>
                <a:latin typeface="Times New Roman" pitchFamily="18" charset="0"/>
              </a:rPr>
              <a:t> и до 1,2—1,5 % </a:t>
            </a:r>
            <a:r>
              <a:rPr lang="en-US" altLang="ru-RU" sz="1600" dirty="0" smtClean="0">
                <a:solidFill>
                  <a:srgbClr val="000000"/>
                </a:solidFill>
                <a:latin typeface="Times New Roman" pitchFamily="18" charset="0"/>
              </a:rPr>
              <a:t>W</a:t>
            </a:r>
            <a:r>
              <a:rPr lang="ru-RU" altLang="ru-RU" sz="1600" dirty="0" smtClean="0">
                <a:solidFill>
                  <a:srgbClr val="000000"/>
                </a:solidFill>
                <a:latin typeface="Times New Roman" pitchFamily="18" charset="0"/>
              </a:rPr>
              <a:t> уменьшает, а иногда полностью подавляет склонность стали к обратимой отпускной хрупкости; при более высоком содержании этих элементов хрупкость вновь усиливается.</a:t>
            </a:r>
          </a:p>
          <a:p>
            <a:pPr algn="just" eaLnBrk="1" fontAlgn="base" hangingPunct="1">
              <a:spcBef>
                <a:spcPct val="0"/>
              </a:spcBef>
              <a:spcAft>
                <a:spcPct val="0"/>
              </a:spcAft>
              <a:buFontTx/>
              <a:buNone/>
            </a:pPr>
            <a:r>
              <a:rPr lang="ru-RU" altLang="ru-RU" sz="1600" dirty="0" smtClean="0">
                <a:solidFill>
                  <a:srgbClr val="000000"/>
                </a:solidFill>
                <a:latin typeface="Times New Roman" pitchFamily="18" charset="0"/>
              </a:rPr>
              <a:t>	В последние годы достоверно установлена </a:t>
            </a:r>
            <a:r>
              <a:rPr lang="ru-RU" altLang="ru-RU" sz="1600" b="1" i="1" u="sng" dirty="0" smtClean="0">
                <a:solidFill>
                  <a:srgbClr val="000000"/>
                </a:solidFill>
                <a:latin typeface="Times New Roman" pitchFamily="18" charset="0"/>
              </a:rPr>
              <a:t>связь обратимой отпускной хрупкости с обогащением границ зерен примесями, в первую очередь фосфором и его- химическими аналогами: сурьмой, мышьяком, а также оловом.</a:t>
            </a:r>
            <a:r>
              <a:rPr lang="ru-RU" altLang="ru-RU" sz="1600" dirty="0" smtClean="0">
                <a:solidFill>
                  <a:srgbClr val="000000"/>
                </a:solidFill>
                <a:latin typeface="Times New Roman" pitchFamily="18" charset="0"/>
              </a:rPr>
              <a:t> По степени влияния на </a:t>
            </a:r>
            <a:r>
              <a:rPr lang="ru-RU" altLang="ru-RU" sz="1600" dirty="0" err="1" smtClean="0">
                <a:solidFill>
                  <a:srgbClr val="000000"/>
                </a:solidFill>
                <a:latin typeface="Times New Roman" pitchFamily="18" charset="0"/>
              </a:rPr>
              <a:t>охрупчивание</a:t>
            </a:r>
            <a:r>
              <a:rPr lang="ru-RU" altLang="ru-RU" sz="1600" dirty="0" smtClean="0">
                <a:solidFill>
                  <a:srgbClr val="000000"/>
                </a:solidFill>
                <a:latin typeface="Times New Roman" pitchFamily="18" charset="0"/>
              </a:rPr>
              <a:t> элементы располагаются в ряд </a:t>
            </a:r>
            <a:r>
              <a:rPr lang="ru-RU" altLang="ru-RU" sz="1600" dirty="0" err="1" smtClean="0">
                <a:solidFill>
                  <a:srgbClr val="000000"/>
                </a:solidFill>
                <a:latin typeface="Times New Roman" pitchFamily="18" charset="0"/>
              </a:rPr>
              <a:t>Sb</a:t>
            </a:r>
            <a:r>
              <a:rPr lang="ru-RU" altLang="ru-RU" sz="1600" dirty="0" smtClean="0">
                <a:solidFill>
                  <a:srgbClr val="000000"/>
                </a:solidFill>
                <a:latin typeface="Times New Roman" pitchFamily="18" charset="0"/>
              </a:rPr>
              <a:t>, Р, </a:t>
            </a:r>
            <a:r>
              <a:rPr lang="ru-RU" altLang="ru-RU" sz="1600" dirty="0" err="1" smtClean="0">
                <a:solidFill>
                  <a:srgbClr val="000000"/>
                </a:solidFill>
                <a:latin typeface="Times New Roman" pitchFamily="18" charset="0"/>
              </a:rPr>
              <a:t>Sn</a:t>
            </a:r>
            <a:r>
              <a:rPr lang="ru-RU" altLang="ru-RU" sz="1600" dirty="0" smtClean="0">
                <a:solidFill>
                  <a:srgbClr val="000000"/>
                </a:solidFill>
                <a:latin typeface="Times New Roman" pitchFamily="18" charset="0"/>
              </a:rPr>
              <a:t>, </a:t>
            </a:r>
            <a:r>
              <a:rPr lang="ru-RU" altLang="ru-RU" sz="1600" dirty="0" err="1" smtClean="0">
                <a:solidFill>
                  <a:srgbClr val="000000"/>
                </a:solidFill>
                <a:latin typeface="Times New Roman" pitchFamily="18" charset="0"/>
              </a:rPr>
              <a:t>As</a:t>
            </a:r>
            <a:r>
              <a:rPr lang="ru-RU" altLang="ru-RU" sz="1600" dirty="0" smtClean="0">
                <a:solidFill>
                  <a:srgbClr val="000000"/>
                </a:solidFill>
                <a:latin typeface="Times New Roman" pitchFamily="18" charset="0"/>
              </a:rPr>
              <a:t>, где наиболее сильное влияние оказывает сурьма. Так, содержание сурьмы 0,001 % уже вызывает значительное развитие хрупкости, повышая порог хладноломкости после </a:t>
            </a:r>
            <a:r>
              <a:rPr lang="ru-RU" altLang="ru-RU" sz="1600" dirty="0" err="1" smtClean="0">
                <a:solidFill>
                  <a:srgbClr val="000000"/>
                </a:solidFill>
                <a:latin typeface="Times New Roman" pitchFamily="18" charset="0"/>
              </a:rPr>
              <a:t>о</a:t>
            </a:r>
            <a:r>
              <a:rPr lang="ru-RU" altLang="ru-RU" sz="1600" dirty="0" err="1">
                <a:solidFill>
                  <a:srgbClr val="000000"/>
                </a:solidFill>
                <a:latin typeface="Times New Roman" pitchFamily="18" charset="0"/>
              </a:rPr>
              <a:t>х</a:t>
            </a:r>
            <a:r>
              <a:rPr lang="ru-RU" altLang="ru-RU" sz="1600" dirty="0" err="1" smtClean="0">
                <a:solidFill>
                  <a:srgbClr val="000000"/>
                </a:solidFill>
                <a:latin typeface="Times New Roman" pitchFamily="18" charset="0"/>
              </a:rPr>
              <a:t>рупчивающего</a:t>
            </a:r>
            <a:r>
              <a:rPr lang="ru-RU" altLang="ru-RU" sz="1600" dirty="0" smtClean="0">
                <a:solidFill>
                  <a:srgbClr val="000000"/>
                </a:solidFill>
                <a:latin typeface="Times New Roman" pitchFamily="18" charset="0"/>
              </a:rPr>
              <a:t> </a:t>
            </a:r>
            <a:r>
              <a:rPr lang="ru-RU" altLang="ru-RU" sz="1600" dirty="0" smtClean="0">
                <a:solidFill>
                  <a:srgbClr val="000000"/>
                </a:solidFill>
                <a:latin typeface="Times New Roman" pitchFamily="18" charset="0"/>
              </a:rPr>
              <a:t>отпуска почти на 100 °С. При таких же содержаниях фосфор смещает порог хладноломкости на 40 °С. С помощью методов электронной микроскопии (</a:t>
            </a:r>
            <a:r>
              <a:rPr lang="ru-RU" altLang="ru-RU" sz="1600" dirty="0" err="1" smtClean="0">
                <a:solidFill>
                  <a:srgbClr val="000000"/>
                </a:solidFill>
                <a:latin typeface="Times New Roman" pitchFamily="18" charset="0"/>
              </a:rPr>
              <a:t>Оже</a:t>
            </a:r>
            <a:r>
              <a:rPr lang="ru-RU" altLang="ru-RU" sz="1600" dirty="0" smtClean="0">
                <a:solidFill>
                  <a:srgbClr val="000000"/>
                </a:solidFill>
                <a:latin typeface="Times New Roman" pitchFamily="18" charset="0"/>
              </a:rPr>
              <a:t>-спектроскопия, метод обратного расстояния быстрых ионов) проведена оценка сегрегации указанных примесей на границах зерен. Установлено, что сегрегация примесей в приграничных участках превышает объемную концентрацию этих элементов в 100—1000 раз, а толщина приграничного слоя сегрегации составляет лишь несколько атомных слоев (до 1—2 </a:t>
            </a:r>
            <a:r>
              <a:rPr lang="ru-RU" altLang="ru-RU" sz="1600" dirty="0" err="1" smtClean="0">
                <a:solidFill>
                  <a:srgbClr val="000000"/>
                </a:solidFill>
                <a:latin typeface="Times New Roman" pitchFamily="18" charset="0"/>
              </a:rPr>
              <a:t>нм</a:t>
            </a:r>
            <a:r>
              <a:rPr lang="ru-RU" altLang="ru-RU" sz="1600" dirty="0" smtClean="0">
                <a:solidFill>
                  <a:srgbClr val="000000"/>
                </a:solidFill>
                <a:latin typeface="Times New Roman" pitchFamily="18" charset="0"/>
              </a:rPr>
              <a:t>). Так, на промышленных хромоникелевых и </a:t>
            </a:r>
            <a:r>
              <a:rPr lang="ru-RU" altLang="ru-RU" sz="1600" dirty="0" err="1" smtClean="0">
                <a:solidFill>
                  <a:srgbClr val="000000"/>
                </a:solidFill>
                <a:latin typeface="Times New Roman" pitchFamily="18" charset="0"/>
              </a:rPr>
              <a:t>хромомарганцевокремнистых</a:t>
            </a:r>
            <a:r>
              <a:rPr lang="ru-RU" altLang="ru-RU" sz="1600" dirty="0" smtClean="0">
                <a:solidFill>
                  <a:srgbClr val="000000"/>
                </a:solidFill>
                <a:latin typeface="Times New Roman" pitchFamily="18" charset="0"/>
              </a:rPr>
              <a:t> сталях установлено, что в приграничном слое сегрегации глубиной 0,5—1,0 </a:t>
            </a:r>
            <a:r>
              <a:rPr lang="ru-RU" altLang="ru-RU" sz="1600" dirty="0" err="1" smtClean="0">
                <a:solidFill>
                  <a:srgbClr val="000000"/>
                </a:solidFill>
                <a:latin typeface="Times New Roman" pitchFamily="18" charset="0"/>
              </a:rPr>
              <a:t>нм</a:t>
            </a:r>
            <a:r>
              <a:rPr lang="ru-RU" altLang="ru-RU" sz="1600" dirty="0" smtClean="0">
                <a:solidFill>
                  <a:srgbClr val="000000"/>
                </a:solidFill>
                <a:latin typeface="Times New Roman" pitchFamily="18" charset="0"/>
              </a:rPr>
              <a:t> концентрация </a:t>
            </a:r>
            <a:r>
              <a:rPr lang="ru-RU" altLang="ru-RU" sz="1600" dirty="0" err="1" smtClean="0">
                <a:solidFill>
                  <a:srgbClr val="000000"/>
                </a:solidFill>
                <a:latin typeface="Times New Roman" pitchFamily="18" charset="0"/>
              </a:rPr>
              <a:t>Sb</a:t>
            </a:r>
            <a:r>
              <a:rPr lang="ru-RU" altLang="ru-RU" sz="1600" dirty="0" smtClean="0">
                <a:solidFill>
                  <a:srgbClr val="000000"/>
                </a:solidFill>
                <a:latin typeface="Times New Roman" pitchFamily="18" charset="0"/>
              </a:rPr>
              <a:t>, Р и </a:t>
            </a:r>
            <a:r>
              <a:rPr lang="ru-RU" altLang="ru-RU" sz="1600" dirty="0" err="1" smtClean="0">
                <a:solidFill>
                  <a:srgbClr val="000000"/>
                </a:solidFill>
                <a:latin typeface="Times New Roman" pitchFamily="18" charset="0"/>
              </a:rPr>
              <a:t>As</a:t>
            </a:r>
            <a:r>
              <a:rPr lang="ru-RU" altLang="ru-RU" sz="1600" dirty="0" smtClean="0">
                <a:solidFill>
                  <a:srgbClr val="000000"/>
                </a:solidFill>
                <a:latin typeface="Times New Roman" pitchFamily="18" charset="0"/>
              </a:rPr>
              <a:t> может достигать 5—20 % против сотых долей процента в теле зерна.</a:t>
            </a:r>
          </a:p>
        </p:txBody>
      </p:sp>
    </p:spTree>
    <p:extLst>
      <p:ext uri="{BB962C8B-B14F-4D97-AF65-F5344CB8AC3E}">
        <p14:creationId xmlns:p14="http://schemas.microsoft.com/office/powerpoint/2010/main" val="39730777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4"/>
          <p:cNvSpPr>
            <a:spLocks noChangeArrowheads="1"/>
          </p:cNvSpPr>
          <p:nvPr/>
        </p:nvSpPr>
        <p:spPr bwMode="auto">
          <a:xfrm>
            <a:off x="304800" y="1699975"/>
            <a:ext cx="82296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dirty="0" smtClean="0">
                <a:solidFill>
                  <a:srgbClr val="000000"/>
                </a:solidFill>
                <a:latin typeface="Times New Roman" pitchFamily="18" charset="0"/>
              </a:rPr>
              <a:t>	Исследованиями этими же методами выявлена </a:t>
            </a:r>
            <a:r>
              <a:rPr lang="ru-RU" altLang="ru-RU" sz="1600" b="1" i="1" u="sng" dirty="0" smtClean="0">
                <a:solidFill>
                  <a:srgbClr val="000000"/>
                </a:solidFill>
                <a:latin typeface="Times New Roman" pitchFamily="18" charset="0"/>
              </a:rPr>
              <a:t>значительная сегрегация на границах зерен легирующих элементов (хрома, никеля, марганца и др.), которые значительно увеличивают термодинамическую активность примесей и их приток к границам. </a:t>
            </a:r>
            <a:r>
              <a:rPr lang="ru-RU" altLang="ru-RU" sz="1600" dirty="0" smtClean="0">
                <a:solidFill>
                  <a:srgbClr val="000000"/>
                </a:solidFill>
                <a:latin typeface="Times New Roman" pitchFamily="18" charset="0"/>
              </a:rPr>
              <a:t>	</a:t>
            </a:r>
            <a:r>
              <a:rPr lang="ru-RU" altLang="ru-RU" sz="1600" b="1" dirty="0" smtClean="0">
                <a:solidFill>
                  <a:srgbClr val="000000"/>
                </a:solidFill>
                <a:latin typeface="Times New Roman" pitchFamily="18" charset="0"/>
              </a:rPr>
              <a:t>Молибден и вольфрам при оптимальных содержаниях не </a:t>
            </a:r>
            <a:r>
              <a:rPr lang="ru-RU" altLang="ru-RU" sz="1600" b="1" dirty="0" err="1" smtClean="0">
                <a:solidFill>
                  <a:srgbClr val="000000"/>
                </a:solidFill>
                <a:latin typeface="Times New Roman" pitchFamily="18" charset="0"/>
              </a:rPr>
              <a:t>сегрегируют</a:t>
            </a:r>
            <a:r>
              <a:rPr lang="ru-RU" altLang="ru-RU" sz="1600" b="1" dirty="0" smtClean="0">
                <a:solidFill>
                  <a:srgbClr val="000000"/>
                </a:solidFill>
                <a:latin typeface="Times New Roman" pitchFamily="18" charset="0"/>
              </a:rPr>
              <a:t> к границам</a:t>
            </a:r>
            <a:r>
              <a:rPr lang="ru-RU" altLang="ru-RU" sz="1600" dirty="0" smtClean="0">
                <a:solidFill>
                  <a:srgbClr val="000000"/>
                </a:solidFill>
                <a:latin typeface="Times New Roman" pitchFamily="18" charset="0"/>
              </a:rPr>
              <a:t>. </a:t>
            </a:r>
            <a:r>
              <a:rPr lang="ru-RU" altLang="ru-RU" sz="1600" b="1" i="1" u="sng" dirty="0" smtClean="0">
                <a:solidFill>
                  <a:srgbClr val="000000"/>
                </a:solidFill>
                <a:latin typeface="Times New Roman" pitchFamily="18" charset="0"/>
              </a:rPr>
              <a:t>Вследствие падения поверхностной энергии </a:t>
            </a:r>
            <a:r>
              <a:rPr lang="ru-RU" altLang="ru-RU" sz="1600" b="1" i="1" u="sng" dirty="0" err="1" smtClean="0">
                <a:solidFill>
                  <a:srgbClr val="000000"/>
                </a:solidFill>
                <a:latin typeface="Times New Roman" pitchFamily="18" charset="0"/>
              </a:rPr>
              <a:t>межзеренного</a:t>
            </a:r>
            <a:r>
              <a:rPr lang="ru-RU" altLang="ru-RU" sz="1600" b="1" i="1" u="sng" dirty="0" smtClean="0">
                <a:solidFill>
                  <a:srgbClr val="000000"/>
                </a:solidFill>
                <a:latin typeface="Times New Roman" pitchFamily="18" charset="0"/>
              </a:rPr>
              <a:t> сцепления более чем на порядок происходит разрушение стали по границам </a:t>
            </a:r>
            <a:r>
              <a:rPr lang="ru-RU" altLang="ru-RU" sz="1600" b="1" i="1" u="sng" dirty="0" err="1" smtClean="0">
                <a:solidFill>
                  <a:srgbClr val="000000"/>
                </a:solidFill>
                <a:latin typeface="Times New Roman" pitchFamily="18" charset="0"/>
              </a:rPr>
              <a:t>аустенитных</a:t>
            </a:r>
            <a:r>
              <a:rPr lang="ru-RU" altLang="ru-RU" sz="1600" b="1" i="1" u="sng" dirty="0" smtClean="0">
                <a:solidFill>
                  <a:srgbClr val="000000"/>
                </a:solidFill>
                <a:latin typeface="Times New Roman" pitchFamily="18" charset="0"/>
              </a:rPr>
              <a:t> зерен.</a:t>
            </a:r>
          </a:p>
          <a:p>
            <a:pPr algn="just" eaLnBrk="1" fontAlgn="base" hangingPunct="1">
              <a:spcBef>
                <a:spcPct val="0"/>
              </a:spcBef>
              <a:spcAft>
                <a:spcPct val="0"/>
              </a:spcAft>
              <a:buFontTx/>
              <a:buNone/>
            </a:pPr>
            <a:r>
              <a:rPr lang="ru-RU" altLang="ru-RU" sz="1600" dirty="0" smtClean="0">
                <a:solidFill>
                  <a:srgbClr val="000000"/>
                </a:solidFill>
                <a:latin typeface="Times New Roman" pitchFamily="18" charset="0"/>
              </a:rPr>
              <a:t>	Разработаны и нашли широкое практическое применение методы борьбы с обратимой отпускной хрупкостью:</a:t>
            </a:r>
          </a:p>
          <a:p>
            <a:pPr algn="just" eaLnBrk="1" fontAlgn="base" hangingPunct="1">
              <a:spcBef>
                <a:spcPct val="0"/>
              </a:spcBef>
              <a:spcAft>
                <a:spcPct val="0"/>
              </a:spcAft>
              <a:buFontTx/>
              <a:buNone/>
            </a:pPr>
            <a:r>
              <a:rPr lang="ru-RU" altLang="ru-RU" sz="1600" dirty="0" smtClean="0">
                <a:solidFill>
                  <a:srgbClr val="000000"/>
                </a:solidFill>
                <a:latin typeface="Times New Roman" pitchFamily="18" charset="0"/>
              </a:rPr>
              <a:t>1. Легирование стали молибденом (0,2—0,4 %) или его аналогом вольфрамом в количестве, в три раза большем (0,6-1,2 %).</a:t>
            </a:r>
          </a:p>
          <a:p>
            <a:pPr algn="just" eaLnBrk="1" fontAlgn="base" hangingPunct="1">
              <a:spcBef>
                <a:spcPct val="0"/>
              </a:spcBef>
              <a:spcAft>
                <a:spcPct val="0"/>
              </a:spcAft>
              <a:buFontTx/>
              <a:buNone/>
            </a:pPr>
            <a:r>
              <a:rPr lang="ru-RU" altLang="ru-RU" sz="1600" dirty="0" smtClean="0">
                <a:solidFill>
                  <a:srgbClr val="000000"/>
                </a:solidFill>
                <a:latin typeface="Times New Roman" pitchFamily="18" charset="0"/>
              </a:rPr>
              <a:t>2. Ускоренное охлаждение (вода или масло) после высокого отпуска.</a:t>
            </a:r>
          </a:p>
          <a:p>
            <a:pPr algn="just" eaLnBrk="1" fontAlgn="base" hangingPunct="1">
              <a:spcBef>
                <a:spcPct val="0"/>
              </a:spcBef>
              <a:spcAft>
                <a:spcPct val="0"/>
              </a:spcAft>
              <a:buFontTx/>
              <a:buNone/>
            </a:pPr>
            <a:r>
              <a:rPr lang="ru-RU" altLang="ru-RU" sz="1600" dirty="0" smtClean="0">
                <a:solidFill>
                  <a:srgbClr val="000000"/>
                </a:solidFill>
                <a:latin typeface="Times New Roman" pitchFamily="18" charset="0"/>
              </a:rPr>
              <a:t>3. Снижение содержания вредных примесей, особенно фосфора. 	Необходимо также отметить, что применение вместо обычной закалки высокотемпературной термомеханической обработки (ВТМО) позволяет подавить склонность как к необратимой, так и к обратимой отпускной хрупкости (см. рис. 65). 	Причина такого влияния ВТМО состоит в том, что при такой обработке увеличивается протяженность границ благодаря образованию зубчатых </a:t>
            </a:r>
            <a:r>
              <a:rPr lang="ru-RU" altLang="ru-RU" sz="1600" dirty="0" err="1" smtClean="0">
                <a:solidFill>
                  <a:srgbClr val="000000"/>
                </a:solidFill>
                <a:latin typeface="Times New Roman" pitchFamily="18" charset="0"/>
              </a:rPr>
              <a:t>большеугловых</a:t>
            </a:r>
            <a:r>
              <a:rPr lang="ru-RU" altLang="ru-RU" sz="1600" dirty="0" smtClean="0">
                <a:solidFill>
                  <a:srgbClr val="000000"/>
                </a:solidFill>
                <a:latin typeface="Times New Roman" pitchFamily="18" charset="0"/>
              </a:rPr>
              <a:t> границ и развитой структуры, вследствие чего уменьшается сегрегация примесей и возрастает прочность </a:t>
            </a:r>
            <a:r>
              <a:rPr lang="ru-RU" altLang="ru-RU" sz="1600" dirty="0" err="1" smtClean="0">
                <a:solidFill>
                  <a:srgbClr val="000000"/>
                </a:solidFill>
                <a:latin typeface="Times New Roman" pitchFamily="18" charset="0"/>
              </a:rPr>
              <a:t>межзеренного</a:t>
            </a:r>
            <a:r>
              <a:rPr lang="ru-RU" altLang="ru-RU" sz="1600" dirty="0" smtClean="0">
                <a:solidFill>
                  <a:srgbClr val="000000"/>
                </a:solidFill>
                <a:latin typeface="Times New Roman" pitchFamily="18" charset="0"/>
              </a:rPr>
              <a:t> сцепления.</a:t>
            </a:r>
          </a:p>
          <a:p>
            <a:pPr algn="just" fontAlgn="base">
              <a:spcBef>
                <a:spcPct val="0"/>
              </a:spcBef>
              <a:spcAft>
                <a:spcPct val="0"/>
              </a:spcAft>
              <a:buFontTx/>
              <a:buNone/>
            </a:pPr>
            <a:endParaRPr lang="ru-RU" altLang="ru-RU" sz="1800" dirty="0" smtClean="0">
              <a:solidFill>
                <a:srgbClr val="000000"/>
              </a:solidFill>
            </a:endParaRPr>
          </a:p>
        </p:txBody>
      </p:sp>
    </p:spTree>
    <p:extLst>
      <p:ext uri="{BB962C8B-B14F-4D97-AF65-F5344CB8AC3E}">
        <p14:creationId xmlns:p14="http://schemas.microsoft.com/office/powerpoint/2010/main" val="9719833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4"/>
          <p:cNvSpPr>
            <a:spLocks noChangeArrowheads="1"/>
          </p:cNvSpPr>
          <p:nvPr/>
        </p:nvSpPr>
        <p:spPr bwMode="auto">
          <a:xfrm>
            <a:off x="203200" y="1779746"/>
            <a:ext cx="86360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b="1" smtClean="0">
                <a:solidFill>
                  <a:srgbClr val="000000"/>
                </a:solidFill>
                <a:latin typeface="Times New Roman" pitchFamily="18" charset="0"/>
              </a:rPr>
              <a:t>Глава X </a:t>
            </a:r>
            <a:endParaRPr lang="ru-RU" altLang="ru-RU" sz="1600" smtClean="0">
              <a:solidFill>
                <a:srgbClr val="000000"/>
              </a:solidFill>
              <a:latin typeface="Times New Roman" pitchFamily="18" charset="0"/>
            </a:endParaRPr>
          </a:p>
          <a:p>
            <a:pPr algn="just" eaLnBrk="1" fontAlgn="base" hangingPunct="1">
              <a:spcBef>
                <a:spcPct val="0"/>
              </a:spcBef>
              <a:spcAft>
                <a:spcPct val="0"/>
              </a:spcAft>
              <a:buFontTx/>
              <a:buNone/>
            </a:pPr>
            <a:r>
              <a:rPr lang="ru-RU" altLang="ru-RU" sz="1600" b="1" smtClean="0">
                <a:solidFill>
                  <a:srgbClr val="000000"/>
                </a:solidFill>
                <a:latin typeface="Times New Roman" pitchFamily="18" charset="0"/>
              </a:rPr>
              <a:t>УГЛЕРОДИСТЫЕ СТАЛИ ОБЫКНОВЕННОГО КАЧЕСТВА</a:t>
            </a:r>
            <a:endParaRPr lang="ru-RU" altLang="ru-RU" sz="1600" smtClean="0">
              <a:solidFill>
                <a:srgbClr val="000000"/>
              </a:solidFill>
              <a:latin typeface="Times New Roman" pitchFamily="18" charset="0"/>
            </a:endParaRP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В строительстве широко применяют углеродистые стали обыкновенного качества, как наиболе дешевые, технологичные и обладающие необходимым комплексом свойств при изготовлении многих металлоконструкций массового назначения.</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Углеродистые стали обыкновенного качества производят в больших масштабах. Кроме строительства, их используют в машиностроении и других отраслях народного хозяйства. В основном эти стали используют в горячекатаном состоянии без дополнительной термической обработки. Как правило, они имеют феррито-перлитную структуру. В ряде случаев прокат подвергают термическому упрочнению.</a:t>
            </a:r>
          </a:p>
          <a:p>
            <a:pPr algn="just" eaLnBrk="1" fontAlgn="base" hangingPunct="1">
              <a:spcBef>
                <a:spcPct val="0"/>
              </a:spcBef>
              <a:spcAft>
                <a:spcPct val="0"/>
              </a:spcAft>
              <a:buFontTx/>
              <a:buNone/>
            </a:pPr>
            <a:r>
              <a:rPr lang="en-US" altLang="ru-RU" sz="1600" b="1" smtClean="0">
                <a:solidFill>
                  <a:srgbClr val="000000"/>
                </a:solidFill>
                <a:latin typeface="Times New Roman" pitchFamily="18" charset="0"/>
              </a:rPr>
              <a:t>1. Горячекатаные стали</a:t>
            </a:r>
            <a:endParaRPr lang="ru-RU" altLang="ru-RU" sz="1600" smtClean="0">
              <a:solidFill>
                <a:srgbClr val="000000"/>
              </a:solidFill>
              <a:latin typeface="Times New Roman" pitchFamily="18" charset="0"/>
            </a:endParaRPr>
          </a:p>
          <a:p>
            <a:pPr algn="just" eaLnBrk="1" fontAlgn="base" hangingPunct="1">
              <a:spcBef>
                <a:spcPct val="0"/>
              </a:spcBef>
              <a:spcAft>
                <a:spcPct val="0"/>
              </a:spcAft>
              <a:buFontTx/>
              <a:buNone/>
            </a:pPr>
            <a:r>
              <a:rPr lang="ru-RU" altLang="ru-RU" sz="1600" i="1" smtClean="0">
                <a:solidFill>
                  <a:srgbClr val="000000"/>
                </a:solidFill>
                <a:latin typeface="Times New Roman" pitchFamily="18" charset="0"/>
              </a:rPr>
              <a:t>	Углеродистые горячекатаные стали обыкновенного качества</a:t>
            </a:r>
            <a:r>
              <a:rPr lang="ru-RU" altLang="ru-RU" sz="1600" smtClean="0">
                <a:solidFill>
                  <a:srgbClr val="000000"/>
                </a:solidFill>
                <a:latin typeface="Times New Roman" pitchFamily="18" charset="0"/>
              </a:rPr>
              <a:t> (ГОСТ 380—71) в зависимости от назначения и гарантируемых при поставке свойств подразделяют на три группы: А, Б и В.</a:t>
            </a:r>
          </a:p>
          <a:p>
            <a:pPr algn="just" eaLnBrk="1" fontAlgn="base" hangingPunct="1">
              <a:spcBef>
                <a:spcPct val="0"/>
              </a:spcBef>
              <a:spcAft>
                <a:spcPct val="0"/>
              </a:spcAft>
              <a:buFontTx/>
              <a:buNone/>
            </a:pPr>
            <a:r>
              <a:rPr lang="ru-RU" altLang="ru-RU" sz="1600" i="1" smtClean="0">
                <a:solidFill>
                  <a:srgbClr val="000000"/>
                </a:solidFill>
                <a:latin typeface="Times New Roman" pitchFamily="18" charset="0"/>
              </a:rPr>
              <a:t>	Стали группы А</a:t>
            </a:r>
            <a:r>
              <a:rPr lang="ru-RU" altLang="ru-RU" sz="1600" smtClean="0">
                <a:solidFill>
                  <a:srgbClr val="000000"/>
                </a:solidFill>
                <a:latin typeface="Times New Roman" pitchFamily="18" charset="0"/>
              </a:rPr>
              <a:t> поставляют с регламентированными механическими свойствами. Химический состав их не нормируется. Поэтому стали этой группы наиболее часто применяют в конструкциях, узлы которых не подвергаются горячей обработке — ковке, штамповке, термической обработке, следовательно, механические свойства горячекатаной стали сохраняются. </a:t>
            </a:r>
          </a:p>
          <a:p>
            <a:pPr algn="just" fontAlgn="base">
              <a:spcBef>
                <a:spcPct val="0"/>
              </a:spcBef>
              <a:spcAft>
                <a:spcPct val="0"/>
              </a:spcAft>
              <a:buFontTx/>
              <a:buNone/>
            </a:pPr>
            <a:endParaRPr lang="ru-RU" altLang="ru-RU" sz="1800" smtClean="0">
              <a:solidFill>
                <a:srgbClr val="000000"/>
              </a:solidFill>
            </a:endParaRPr>
          </a:p>
        </p:txBody>
      </p:sp>
    </p:spTree>
    <p:extLst>
      <p:ext uri="{BB962C8B-B14F-4D97-AF65-F5344CB8AC3E}">
        <p14:creationId xmlns:p14="http://schemas.microsoft.com/office/powerpoint/2010/main" val="266702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4"/>
          <p:cNvSpPr>
            <a:spLocks noChangeArrowheads="1"/>
          </p:cNvSpPr>
          <p:nvPr/>
        </p:nvSpPr>
        <p:spPr bwMode="auto">
          <a:xfrm>
            <a:off x="0" y="1478552"/>
            <a:ext cx="91440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i="1" smtClean="0">
                <a:solidFill>
                  <a:srgbClr val="000000"/>
                </a:solidFill>
                <a:latin typeface="Times New Roman" pitchFamily="18" charset="0"/>
              </a:rPr>
              <a:t>Стали группы Б</a:t>
            </a:r>
            <a:r>
              <a:rPr lang="ru-RU" altLang="ru-RU" sz="1600" smtClean="0">
                <a:solidFill>
                  <a:srgbClr val="000000"/>
                </a:solidFill>
                <a:latin typeface="Times New Roman" pitchFamily="18" charset="0"/>
              </a:rPr>
              <a:t> поставляют с регламентированным химическим составом, без гарантии механических свойств. Поэтому их применяют для изделий, подвергаемых горячей обработке, технология которой зависит от состава стали, а конечные механические свойства определяются самой обработкой.</a:t>
            </a:r>
          </a:p>
          <a:p>
            <a:pPr algn="just" eaLnBrk="1" fontAlgn="base" hangingPunct="1">
              <a:spcBef>
                <a:spcPct val="0"/>
              </a:spcBef>
              <a:spcAft>
                <a:spcPct val="0"/>
              </a:spcAft>
              <a:buFontTx/>
              <a:buNone/>
            </a:pPr>
            <a:r>
              <a:rPr lang="ru-RU" altLang="ru-RU" sz="1600" i="1" smtClean="0">
                <a:solidFill>
                  <a:srgbClr val="000000"/>
                </a:solidFill>
                <a:latin typeface="Times New Roman" pitchFamily="18" charset="0"/>
              </a:rPr>
              <a:t>Стали группы В</a:t>
            </a:r>
            <a:r>
              <a:rPr lang="ru-RU" altLang="ru-RU" sz="1600" smtClean="0">
                <a:solidFill>
                  <a:srgbClr val="000000"/>
                </a:solidFill>
                <a:latin typeface="Times New Roman" pitchFamily="18" charset="0"/>
              </a:rPr>
              <a:t> поставляют с регламентированными механическими свойствами и химическим составом. Как правило, такие стали' применяют для изготовления сварных металлоконструкций, так как свариваемость стали определяется составом стали, а механические свойства вне зоны сварки определены в состоянии поставки. Стали группы В дороже, чем стали групп А и Б, их применяют для ответственных изделий.</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Углеродистые стали обыкновенного качества бывают спокойными (сп), полуспокойными (пс) и кипящими (кп). В их составе разное содержание кремния, %: спокойные — 0,12—0,30, полуспокойные — 0,05—0,17; кипящие </a:t>
            </a:r>
            <a:r>
              <a:rPr lang="ru-RU" altLang="ru-RU" sz="1600" smtClean="0">
                <a:solidFill>
                  <a:srgbClr val="000000"/>
                </a:solidFill>
                <a:latin typeface="Times New Roman" pitchFamily="18" charset="0"/>
                <a:cs typeface="Times New Roman" pitchFamily="18" charset="0"/>
              </a:rPr>
              <a:t>≤</a:t>
            </a:r>
            <a:r>
              <a:rPr lang="ru-RU" altLang="ru-RU" sz="1600" smtClean="0">
                <a:solidFill>
                  <a:srgbClr val="000000"/>
                </a:solidFill>
                <a:latin typeface="Times New Roman" pitchFamily="18" charset="0"/>
              </a:rPr>
              <a:t>0,07.</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Каждая марка стали может иметь различную категорию в зависимости от количества нормируемых показателей химического состава и механических свойств.</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Обозначаются углеродистые стали обыкновенного качества буквами «Ст», за которыми следует цифра, указывающая порядковый номер марки стали, а не среднее содержание углерода в ней, хотя с повышением номера от Ст 1 до Ст 6 содержание углерода в стали увеличивается. Группы Б и В указывают впереди марки. Группа А в обозначении марки не указывается. Для обозначения степени раскисления после номера марки добавляют один из индексов сп, пс, кп, а категория нормируемых свойств (кроме категории 1) указывается последующей цифрой. Полуспокойиые стали могут иметь повышенное содержание марганца (до 1,2%). В этом случае после номера стали ставится буква «Г».</a:t>
            </a:r>
          </a:p>
        </p:txBody>
      </p:sp>
    </p:spTree>
    <p:extLst>
      <p:ext uri="{BB962C8B-B14F-4D97-AF65-F5344CB8AC3E}">
        <p14:creationId xmlns:p14="http://schemas.microsoft.com/office/powerpoint/2010/main" val="1987167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4"/>
          <p:cNvSpPr>
            <a:spLocks noChangeArrowheads="1"/>
          </p:cNvSpPr>
          <p:nvPr/>
        </p:nvSpPr>
        <p:spPr bwMode="auto">
          <a:xfrm>
            <a:off x="203200" y="1333262"/>
            <a:ext cx="85344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Так, ВСтЗспб означает, что сталь СтЗ спокойная, группы В, </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категории 5 (нормируемыми для этой категории показателями являются: химический состав, временное сопротивление при растяжении, предел текучести, относительное удлинение, изгиб в холодном состоянии, ударная вязкость при —20 °С и после механического деформационного старения).</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Ст2кп означает, что сталь Ст2, кипящая, группы А, категории 1 (нормируемые показатели: временное сопротивление при растяжении и относительное удлинение).</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БСт5Гпс2 означает, что сталь Ст5, полуспокойная, с повышенным содержанием марганца, группы Б, категории 2 (нормируется содержание С, Мп, </a:t>
            </a:r>
            <a:r>
              <a:rPr lang="en-US" altLang="ru-RU" sz="1600" smtClean="0">
                <a:solidFill>
                  <a:srgbClr val="000000"/>
                </a:solidFill>
                <a:latin typeface="Times New Roman" pitchFamily="18" charset="0"/>
              </a:rPr>
              <a:t>Si</a:t>
            </a:r>
            <a:r>
              <a:rPr lang="ru-RU" altLang="ru-RU" sz="1600" smtClean="0">
                <a:solidFill>
                  <a:srgbClr val="000000"/>
                </a:solidFill>
                <a:latin typeface="Times New Roman" pitchFamily="18" charset="0"/>
              </a:rPr>
              <a:t>, Р, </a:t>
            </a:r>
            <a:r>
              <a:rPr lang="en-US" altLang="ru-RU" sz="1600" smtClean="0">
                <a:solidFill>
                  <a:srgbClr val="000000"/>
                </a:solidFill>
                <a:latin typeface="Times New Roman" pitchFamily="18" charset="0"/>
              </a:rPr>
              <a:t>S</a:t>
            </a:r>
            <a:r>
              <a:rPr lang="ru-RU" altLang="ru-RU" sz="1600" smtClean="0">
                <a:solidFill>
                  <a:srgbClr val="000000"/>
                </a:solidFill>
                <a:latin typeface="Times New Roman" pitchFamily="18" charset="0"/>
              </a:rPr>
              <a:t>, </a:t>
            </a:r>
            <a:r>
              <a:rPr lang="en-US" altLang="ru-RU" sz="1600" smtClean="0">
                <a:solidFill>
                  <a:srgbClr val="000000"/>
                </a:solidFill>
                <a:latin typeface="Times New Roman" pitchFamily="18" charset="0"/>
              </a:rPr>
              <a:t>As</a:t>
            </a:r>
            <a:r>
              <a:rPr lang="ru-RU" altLang="ru-RU" sz="1600" smtClean="0">
                <a:solidFill>
                  <a:srgbClr val="000000"/>
                </a:solidFill>
                <a:latin typeface="Times New Roman" pitchFamily="18" charset="0"/>
              </a:rPr>
              <a:t>, </a:t>
            </a:r>
            <a:r>
              <a:rPr lang="en-US" altLang="ru-RU" sz="1600" smtClean="0">
                <a:solidFill>
                  <a:srgbClr val="000000"/>
                </a:solidFill>
                <a:latin typeface="Times New Roman" pitchFamily="18" charset="0"/>
              </a:rPr>
              <a:t>N</a:t>
            </a:r>
            <a:r>
              <a:rPr lang="ru-RU" altLang="ru-RU" sz="1600" smtClean="0">
                <a:solidFill>
                  <a:srgbClr val="000000"/>
                </a:solidFill>
                <a:latin typeface="Times New Roman" pitchFamily="18" charset="0"/>
              </a:rPr>
              <a:t>, Сг, №, Си).</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Данные табл. 6 иллюстрируют состав</a:t>
            </a:r>
            <a:r>
              <a:rPr lang="ru-RU" altLang="ru-RU" sz="1600" baseline="30000" smtClean="0">
                <a:solidFill>
                  <a:srgbClr val="000000"/>
                </a:solidFill>
                <a:latin typeface="Times New Roman" pitchFamily="18" charset="0"/>
              </a:rPr>
              <a:t>1</a:t>
            </a:r>
            <a:r>
              <a:rPr lang="ru-RU" altLang="ru-RU" sz="1600" smtClean="0">
                <a:solidFill>
                  <a:srgbClr val="000000"/>
                </a:solidFill>
                <a:latin typeface="Times New Roman" pitchFamily="18" charset="0"/>
              </a:rPr>
              <a:t> и механические свойства углеродистых сталей обыкновенного качества.</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Из перечисленных марок сталей наибольшее применение в строительстве для изготовления сварных металлоконструкций находит сталь СтЗ. По сравнению с ней стали марок от Ст4 до Стб значительно хуже свариваются, а стали СтО до Ст2 — менее прочные. В качестве арматурной стали из числа углеродистых наибольшее применение находит Стб (класс А-П). </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a:t>
            </a:r>
          </a:p>
          <a:p>
            <a:pPr algn="just" eaLnBrk="1" fontAlgn="base" hangingPunct="1">
              <a:spcBef>
                <a:spcPct val="0"/>
              </a:spcBef>
              <a:spcAft>
                <a:spcPct val="0"/>
              </a:spcAft>
              <a:buFontTx/>
              <a:buNone/>
            </a:pPr>
            <a:r>
              <a:rPr lang="ru-RU" altLang="ru-RU" sz="1600" i="1" baseline="30000" smtClean="0">
                <a:solidFill>
                  <a:srgbClr val="000000"/>
                </a:solidFill>
                <a:latin typeface="Times New Roman" pitchFamily="18" charset="0"/>
              </a:rPr>
              <a:t>1</a:t>
            </a:r>
            <a:r>
              <a:rPr lang="ru-RU" altLang="ru-RU" sz="1600" i="1" smtClean="0">
                <a:solidFill>
                  <a:srgbClr val="000000"/>
                </a:solidFill>
                <a:latin typeface="Times New Roman" pitchFamily="18" charset="0"/>
              </a:rPr>
              <a:t> В этой таблице, а также в последующих полный марочный химический состав стали не приводится, а указывается лишь содержание основных элементов</a:t>
            </a:r>
            <a:r>
              <a:rPr lang="ru-RU" altLang="ru-RU" sz="1600" smtClean="0">
                <a:solidFill>
                  <a:srgbClr val="000000"/>
                </a:solidFill>
                <a:latin typeface="Times New Roman" pitchFamily="18" charset="0"/>
              </a:rPr>
              <a:t>.</a:t>
            </a:r>
          </a:p>
          <a:p>
            <a:pPr algn="just" eaLnBrk="1" fontAlgn="base" hangingPunct="1">
              <a:spcBef>
                <a:spcPct val="0"/>
              </a:spcBef>
              <a:spcAft>
                <a:spcPct val="0"/>
              </a:spcAft>
              <a:buFontTx/>
              <a:buNone/>
            </a:pPr>
            <a:endParaRPr lang="ru-RU" altLang="ru-RU" sz="1600" smtClean="0">
              <a:solidFill>
                <a:srgbClr val="000000"/>
              </a:solidFill>
              <a:latin typeface="Times New Roman" pitchFamily="18" charset="0"/>
            </a:endParaRPr>
          </a:p>
          <a:p>
            <a:pPr algn="just" fontAlgn="base">
              <a:spcBef>
                <a:spcPct val="0"/>
              </a:spcBef>
              <a:spcAft>
                <a:spcPct val="0"/>
              </a:spcAft>
              <a:buFontTx/>
              <a:buNone/>
            </a:pPr>
            <a:endParaRPr lang="ru-RU" altLang="ru-RU" sz="1800" smtClean="0">
              <a:solidFill>
                <a:srgbClr val="000000"/>
              </a:solidFill>
            </a:endParaRPr>
          </a:p>
        </p:txBody>
      </p:sp>
    </p:spTree>
    <p:extLst>
      <p:ext uri="{BB962C8B-B14F-4D97-AF65-F5344CB8AC3E}">
        <p14:creationId xmlns:p14="http://schemas.microsoft.com/office/powerpoint/2010/main" val="12507381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4"/>
          <p:cNvSpPr>
            <a:spLocks noChangeArrowheads="1"/>
          </p:cNvSpPr>
          <p:nvPr/>
        </p:nvSpPr>
        <p:spPr bwMode="auto">
          <a:xfrm>
            <a:off x="1117600" y="1552129"/>
            <a:ext cx="6807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r>
              <a:rPr lang="ru-RU" altLang="ru-RU" sz="1200" smtClean="0">
                <a:solidFill>
                  <a:srgbClr val="000000"/>
                </a:solidFill>
                <a:latin typeface="Times New Roman" pitchFamily="18" charset="0"/>
                <a:ea typeface="Calibri" pitchFamily="34" charset="0"/>
                <a:cs typeface="Times New Roman" pitchFamily="18" charset="0"/>
              </a:rPr>
              <a:t>Таблица 6. Гарантируемые показатели для углеродистых спокойных и полуспокойных сталей обыкновеииого качества (образцы толщиной до 20 мм)</a:t>
            </a:r>
            <a:endParaRPr lang="ru-RU" altLang="ru-RU" sz="1800" smtClean="0">
              <a:solidFill>
                <a:srgbClr val="000000"/>
              </a:solidFill>
              <a:ea typeface="Calibri" pitchFamily="34" charset="0"/>
              <a:cs typeface="Times New Roman" pitchFamily="18" charset="0"/>
            </a:endParaRPr>
          </a:p>
        </p:txBody>
      </p:sp>
      <p:sp>
        <p:nvSpPr>
          <p:cNvPr id="222211" name="Line 64"/>
          <p:cNvSpPr>
            <a:spLocks noChangeShapeType="1"/>
          </p:cNvSpPr>
          <p:nvPr/>
        </p:nvSpPr>
        <p:spPr bwMode="auto">
          <a:xfrm>
            <a:off x="-3953933" y="2300288"/>
            <a:ext cx="0" cy="0"/>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ru-RU" sz="1600" smtClean="0">
              <a:solidFill>
                <a:srgbClr val="000000"/>
              </a:solidFill>
              <a:latin typeface="Times New Roman" pitchFamily="18" charset="0"/>
            </a:endParaRPr>
          </a:p>
        </p:txBody>
      </p:sp>
      <p:sp>
        <p:nvSpPr>
          <p:cNvPr id="222212" name="Line 65"/>
          <p:cNvSpPr>
            <a:spLocks noChangeShapeType="1"/>
          </p:cNvSpPr>
          <p:nvPr/>
        </p:nvSpPr>
        <p:spPr bwMode="auto">
          <a:xfrm>
            <a:off x="-2728384" y="2300288"/>
            <a:ext cx="0" cy="0"/>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ru-RU" sz="1600" smtClean="0">
              <a:solidFill>
                <a:srgbClr val="000000"/>
              </a:solidFill>
              <a:latin typeface="Times New Roman" pitchFamily="18" charset="0"/>
            </a:endParaRPr>
          </a:p>
        </p:txBody>
      </p:sp>
      <p:graphicFrame>
        <p:nvGraphicFramePr>
          <p:cNvPr id="306329" name="Group 153"/>
          <p:cNvGraphicFramePr>
            <a:graphicFrameLocks noGrp="1"/>
          </p:cNvGraphicFramePr>
          <p:nvPr/>
        </p:nvGraphicFramePr>
        <p:xfrm>
          <a:off x="203203" y="2000253"/>
          <a:ext cx="8583085" cy="2263379"/>
        </p:xfrm>
        <a:graphic>
          <a:graphicData uri="http://schemas.openxmlformats.org/drawingml/2006/table">
            <a:tbl>
              <a:tblPr/>
              <a:tblGrid>
                <a:gridCol w="1225551"/>
                <a:gridCol w="1225549"/>
                <a:gridCol w="1225551"/>
                <a:gridCol w="1225549"/>
                <a:gridCol w="1225551"/>
                <a:gridCol w="1227667"/>
                <a:gridCol w="1227667"/>
              </a:tblGrid>
              <a:tr h="205979">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Марка стали</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Группа А</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Группа Б</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r>
              <a:tr h="388620">
                <a:tc vMerge="1">
                  <a:txBody>
                    <a:bodyPr/>
                    <a:lstStyle/>
                    <a:p>
                      <a:endParaRPr lang="ru-RU"/>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ru-RU" sz="900" b="0" i="0" u="none" strike="noStrike" cap="none" normalizeH="0" baseline="-30000" smtClean="0">
                          <a:ln>
                            <a:noFill/>
                          </a:ln>
                          <a:solidFill>
                            <a:schemeClr val="tx1"/>
                          </a:solidFill>
                          <a:effectLst/>
                          <a:latin typeface="Times New Roman" pitchFamily="18" charset="0"/>
                          <a:ea typeface="Calibri" pitchFamily="34" charset="0"/>
                          <a:cs typeface="Times New Roman" pitchFamily="18" charset="0"/>
                        </a:rPr>
                        <a:t>В</a:t>
                      </a: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sym typeface="Symbol" pitchFamily="18" charset="2"/>
                        </a:rPr>
                        <a:t>, МПа</a:t>
                      </a: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ru-RU" sz="900" b="0" i="0" u="none" strike="noStrike" cap="none" normalizeH="0" baseline="-30000" smtClean="0">
                          <a:ln>
                            <a:noFill/>
                          </a:ln>
                          <a:solidFill>
                            <a:schemeClr val="tx1"/>
                          </a:solidFill>
                          <a:effectLst/>
                          <a:latin typeface="Times New Roman" pitchFamily="18" charset="0"/>
                          <a:ea typeface="Calibri" pitchFamily="34" charset="0"/>
                          <a:cs typeface="Times New Roman" pitchFamily="18" charset="0"/>
                        </a:rPr>
                        <a:t>Т</a:t>
                      </a: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sym typeface="Symbol" pitchFamily="18" charset="2"/>
                        </a:rPr>
                        <a:t>, МПа</a:t>
                      </a: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sym typeface="Symbol" pitchFamily="18" charset="2"/>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изгиб на 180° (а—толщина образца, d—диаметр оправки)</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100" b="0" i="0" u="none" strike="noStrike" cap="none" normalizeH="0" baseline="0" smtClean="0">
                        <a:ln>
                          <a:noFill/>
                        </a:ln>
                        <a:solidFill>
                          <a:schemeClr val="tx1"/>
                        </a:solidFill>
                        <a:effectLst/>
                        <a:latin typeface="Arial" pitchFamily="34" charset="0"/>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100" b="0" i="0" u="none" strike="noStrike" cap="none" normalizeH="0" baseline="0" smtClean="0">
                        <a:ln>
                          <a:noFill/>
                        </a:ln>
                        <a:solidFill>
                          <a:schemeClr val="tx1"/>
                        </a:solidFill>
                        <a:effectLst/>
                        <a:latin typeface="Arial" pitchFamily="34" charset="0"/>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0080">
                <a:tc vMerge="1">
                  <a:txBody>
                    <a:bodyPr/>
                    <a:lstStyle/>
                    <a:p>
                      <a:endParaRPr lang="ru-RU"/>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не менее</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 %</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Mn %</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28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Ст</a:t>
                      </a: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Ст1</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Ст2</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СтЗ</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Ст4</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Ст5</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Стб</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310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320—420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340—440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380—490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420—540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500—640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600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230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250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270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290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320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23</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34</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32</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27</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24</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15</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d-2a</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d-0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d-0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d-0,5</a:t>
                      </a: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а</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d-2a</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d-3a</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&lt;0,23</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0,06—0,12</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0,00—0,15</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0,14—0,22</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0,18—0,27</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0,28—0,37</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0,38—0,49</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0,25—0,50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0,25—0,50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0,40—0,65</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0,40—0,70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0,50—0,80</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0,50—0,80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90" marB="3429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22249" name="Rectangle 154"/>
          <p:cNvSpPr>
            <a:spLocks noChangeArrowheads="1"/>
          </p:cNvSpPr>
          <p:nvPr/>
        </p:nvSpPr>
        <p:spPr bwMode="auto">
          <a:xfrm>
            <a:off x="406400" y="4382605"/>
            <a:ext cx="8026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i="1" smtClean="0">
                <a:solidFill>
                  <a:srgbClr val="000000"/>
                </a:solidFill>
                <a:latin typeface="Times New Roman" pitchFamily="18" charset="0"/>
                <a:ea typeface="Calibri" pitchFamily="34" charset="0"/>
                <a:cs typeface="Times New Roman" pitchFamily="18" charset="0"/>
              </a:rPr>
              <a:t>Примечание. Гарантируемые показатели группы В включают требования к группам А и Б, кроме того, для сталей ВСтЗсп и ВСтЗпс категорий 3—5 установлены дополнительные требования по ударной вязкости (KCU) при +20 °С, хладостойкость при —20 °С и после механического старения.</a:t>
            </a:r>
            <a:endParaRPr lang="ru-RU" altLang="ru-RU" sz="600" smtClean="0">
              <a:solidFill>
                <a:srgbClr val="000000"/>
              </a:solidFill>
              <a:latin typeface="Times New Roman" pitchFamily="18" charset="0"/>
              <a:ea typeface="Calibri" pitchFamily="34" charset="0"/>
              <a:cs typeface="Times New Roman" pitchFamily="18" charset="0"/>
            </a:endParaRPr>
          </a:p>
          <a:p>
            <a:pPr fontAlgn="base">
              <a:spcBef>
                <a:spcPct val="0"/>
              </a:spcBef>
              <a:spcAft>
                <a:spcPct val="0"/>
              </a:spcAft>
              <a:buFontTx/>
              <a:buNone/>
            </a:pPr>
            <a:r>
              <a:rPr lang="ru-RU" altLang="ru-RU" sz="1200" smtClean="0">
                <a:solidFill>
                  <a:srgbClr val="000000"/>
                </a:solidFill>
                <a:latin typeface="Times New Roman" pitchFamily="18" charset="0"/>
                <a:ea typeface="Calibri" pitchFamily="34" charset="0"/>
                <a:cs typeface="Times New Roman" pitchFamily="18" charset="0"/>
              </a:rPr>
              <a:t>Степень раскисления стали мало влияет на прочность и пластичность стали. Показатели ств и стт у спокойных и полуспокойных сталей лишь на 10—20 МПа выше, чем у кипящих. Однако по ударной вязкости и прежде всего по хладноломкости кипящие стали существенно отличаются от спокойных.</a:t>
            </a:r>
            <a:endParaRPr lang="ru-RU" altLang="ru-RU" sz="1800" smtClean="0">
              <a:solidFill>
                <a:srgbClr val="000000"/>
              </a:solidFill>
              <a:ea typeface="Calibri" pitchFamily="34" charset="0"/>
              <a:cs typeface="Times New Roman" pitchFamily="18" charset="0"/>
            </a:endParaRPr>
          </a:p>
        </p:txBody>
      </p:sp>
    </p:spTree>
    <p:extLst>
      <p:ext uri="{BB962C8B-B14F-4D97-AF65-F5344CB8AC3E}">
        <p14:creationId xmlns:p14="http://schemas.microsoft.com/office/powerpoint/2010/main" val="28343767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4"/>
          <p:cNvSpPr>
            <a:spLocks noChangeArrowheads="1"/>
          </p:cNvSpPr>
          <p:nvPr/>
        </p:nvSpPr>
        <p:spPr bwMode="auto">
          <a:xfrm>
            <a:off x="203200" y="1515160"/>
            <a:ext cx="863600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15000"/>
              </a:lnSpc>
              <a:spcBef>
                <a:spcPct val="0"/>
              </a:spcBef>
              <a:spcAft>
                <a:spcPct val="0"/>
              </a:spcAft>
              <a:buFontTx/>
              <a:buNone/>
            </a:pPr>
            <a:r>
              <a:rPr lang="ru-RU" altLang="ru-RU" sz="1600" dirty="0" smtClean="0">
                <a:solidFill>
                  <a:srgbClr val="000000"/>
                </a:solidFill>
                <a:latin typeface="Times New Roman" pitchFamily="18" charset="0"/>
              </a:rPr>
              <a:t>На рис. 67 приведены данные о хладноломкости спокойной (</a:t>
            </a:r>
            <a:r>
              <a:rPr lang="ru-RU" altLang="ru-RU" sz="1600" dirty="0" err="1" smtClean="0">
                <a:solidFill>
                  <a:srgbClr val="000000"/>
                </a:solidFill>
                <a:latin typeface="Times New Roman" pitchFamily="18" charset="0"/>
              </a:rPr>
              <a:t>сп</a:t>
            </a:r>
            <a:r>
              <a:rPr lang="ru-RU" altLang="ru-RU" sz="1600" dirty="0" smtClean="0">
                <a:solidFill>
                  <a:srgbClr val="000000"/>
                </a:solidFill>
                <a:latin typeface="Times New Roman" pitchFamily="18" charset="0"/>
              </a:rPr>
              <a:t>) и кипящей (</a:t>
            </a:r>
            <a:r>
              <a:rPr lang="ru-RU" altLang="ru-RU" sz="1600" dirty="0" err="1" smtClean="0">
                <a:solidFill>
                  <a:srgbClr val="000000"/>
                </a:solidFill>
                <a:latin typeface="Times New Roman" pitchFamily="18" charset="0"/>
              </a:rPr>
              <a:t>кп</a:t>
            </a:r>
            <a:r>
              <a:rPr lang="ru-RU" altLang="ru-RU" sz="1600" dirty="0" smtClean="0">
                <a:solidFill>
                  <a:srgbClr val="000000"/>
                </a:solidFill>
                <a:latin typeface="Times New Roman" pitchFamily="18" charset="0"/>
              </a:rPr>
              <a:t>) стали типа </a:t>
            </a:r>
            <a:r>
              <a:rPr lang="ru-RU" altLang="ru-RU" sz="1600" dirty="0" err="1" smtClean="0">
                <a:solidFill>
                  <a:srgbClr val="000000"/>
                </a:solidFill>
                <a:latin typeface="Times New Roman" pitchFamily="18" charset="0"/>
              </a:rPr>
              <a:t>СтЗ</a:t>
            </a:r>
            <a:r>
              <a:rPr lang="ru-RU" altLang="ru-RU" sz="1600" dirty="0" smtClean="0">
                <a:solidFill>
                  <a:srgbClr val="000000"/>
                </a:solidFill>
                <a:latin typeface="Times New Roman" pitchFamily="18" charset="0"/>
              </a:rPr>
              <a:t>. </a:t>
            </a:r>
            <a:r>
              <a:rPr lang="ru-RU" altLang="ru-RU" sz="1600" i="1" u="sng" dirty="0" smtClean="0">
                <a:solidFill>
                  <a:srgbClr val="000000"/>
                </a:solidFill>
                <a:latin typeface="Times New Roman" pitchFamily="18" charset="0"/>
              </a:rPr>
              <a:t>Порог хладноломкости кипящей стали на 30—40 °С выше, чем у спокойной</a:t>
            </a:r>
            <a:r>
              <a:rPr lang="ru-RU" altLang="ru-RU" sz="1600" dirty="0" smtClean="0">
                <a:solidFill>
                  <a:srgbClr val="000000"/>
                </a:solidFill>
                <a:latin typeface="Times New Roman" pitchFamily="18" charset="0"/>
              </a:rPr>
              <a:t>. Это проявляется при определении порога хладноломкости по всем показателям: ударной вязкости, % волокна в изломе, работе развития и зарождения трещины. </a:t>
            </a:r>
          </a:p>
          <a:p>
            <a:pPr algn="just" eaLnBrk="1" fontAlgn="base" hangingPunct="1">
              <a:lnSpc>
                <a:spcPct val="115000"/>
              </a:lnSpc>
              <a:spcBef>
                <a:spcPct val="0"/>
              </a:spcBef>
              <a:spcAft>
                <a:spcPct val="0"/>
              </a:spcAft>
              <a:buFontTx/>
              <a:buNone/>
            </a:pPr>
            <a:r>
              <a:rPr lang="ru-RU" altLang="ru-RU" sz="1600" dirty="0" smtClean="0">
                <a:solidFill>
                  <a:srgbClr val="000000"/>
                </a:solidFill>
                <a:latin typeface="Times New Roman" pitchFamily="18" charset="0"/>
              </a:rPr>
              <a:t>	Полуспокойная сталь по хладноломкости занимает промежуточное положение между спокойной и кипящей сталью, в прокате же небольших сечений (до 10—15 мм) полуспокойная сталь по хладноломкости приближается к спокойной. Хладноломкость кипящей стали обусловлена наличием в твердом растворе азота, не связанного в нитриды, и высоким содержанием вредных примесей (Р, S, О, N). 	Необходимо также отметить, что кипящая сталь наиболее склонна к деформационному старению (см. гл. XIII).</a:t>
            </a:r>
          </a:p>
          <a:p>
            <a:pPr algn="just" eaLnBrk="1" fontAlgn="base" hangingPunct="1">
              <a:lnSpc>
                <a:spcPct val="115000"/>
              </a:lnSpc>
              <a:spcBef>
                <a:spcPct val="0"/>
              </a:spcBef>
              <a:spcAft>
                <a:spcPct val="0"/>
              </a:spcAft>
              <a:buFontTx/>
              <a:buNone/>
            </a:pPr>
            <a:r>
              <a:rPr lang="ru-RU" altLang="ru-RU" sz="1600" dirty="0" smtClean="0">
                <a:solidFill>
                  <a:srgbClr val="000000"/>
                </a:solidFill>
                <a:latin typeface="Times New Roman" pitchFamily="18" charset="0"/>
              </a:rPr>
              <a:t>	</a:t>
            </a:r>
            <a:r>
              <a:rPr lang="ru-RU" altLang="ru-RU" sz="1600" i="1" u="sng" dirty="0" smtClean="0">
                <a:solidFill>
                  <a:srgbClr val="000000"/>
                </a:solidFill>
                <a:latin typeface="Times New Roman" pitchFamily="18" charset="0"/>
              </a:rPr>
              <a:t>Несмотря на то что кипящая сталь наиболее дешевая, применение ее для конструкций и сооружений, эксплуатируемых при низких климатических температурах, а также для сварных конструкций, находящихся под воздействием динамических и вибрационных нагрузок (ответственные сооружения), недопустимо. </a:t>
            </a:r>
            <a:r>
              <a:rPr lang="ru-RU" altLang="ru-RU" sz="1600" dirty="0" smtClean="0">
                <a:solidFill>
                  <a:srgbClr val="000000"/>
                </a:solidFill>
                <a:latin typeface="Times New Roman" pitchFamily="18" charset="0"/>
              </a:rPr>
              <a:t>Для строительства наиболее ответственных сооружений следует применять только спокойную сталь.</a:t>
            </a:r>
          </a:p>
        </p:txBody>
      </p:sp>
    </p:spTree>
    <p:extLst>
      <p:ext uri="{BB962C8B-B14F-4D97-AF65-F5344CB8AC3E}">
        <p14:creationId xmlns:p14="http://schemas.microsoft.com/office/powerpoint/2010/main" val="3492221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5"/>
          <p:cNvSpPr>
            <a:spLocks noChangeArrowheads="1"/>
          </p:cNvSpPr>
          <p:nvPr/>
        </p:nvSpPr>
        <p:spPr bwMode="auto">
          <a:xfrm>
            <a:off x="-3113610" y="1613178"/>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800" smtClean="0">
              <a:solidFill>
                <a:srgbClr val="000000"/>
              </a:solidFill>
            </a:endParaRPr>
          </a:p>
        </p:txBody>
      </p:sp>
      <p:pic>
        <p:nvPicPr>
          <p:cNvPr id="20685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25600" y="2000251"/>
            <a:ext cx="4724400" cy="285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852" name="Rectangle 6"/>
          <p:cNvSpPr>
            <a:spLocks noChangeArrowheads="1"/>
          </p:cNvSpPr>
          <p:nvPr/>
        </p:nvSpPr>
        <p:spPr bwMode="auto">
          <a:xfrm>
            <a:off x="812808" y="5059918"/>
            <a:ext cx="738081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smtClean="0">
                <a:solidFill>
                  <a:srgbClr val="000000"/>
                </a:solidFill>
                <a:cs typeface="Times New Roman" pitchFamily="18" charset="0"/>
              </a:rPr>
              <a:t>Рис. 61. Изменение дислокационной структуры при отпуске закалённой стали 40Ф, фольга х20000 (В. М. Фарбер): а—закалка, б – отпуск при 680˚С, в – нагрев до 780˚С.</a:t>
            </a:r>
            <a:endParaRPr lang="ru-RU" altLang="ru-RU" sz="600" smtClean="0">
              <a:solidFill>
                <a:srgbClr val="000000"/>
              </a:solidFill>
            </a:endParaRPr>
          </a:p>
          <a:p>
            <a:pPr fontAlgn="base">
              <a:spcBef>
                <a:spcPct val="0"/>
              </a:spcBef>
              <a:spcAft>
                <a:spcPct val="0"/>
              </a:spcAft>
              <a:buFontTx/>
              <a:buNone/>
            </a:pPr>
            <a:endParaRPr lang="ru-RU" altLang="ru-RU" sz="1800" smtClean="0">
              <a:solidFill>
                <a:srgbClr val="000000"/>
              </a:solidFill>
            </a:endParaRPr>
          </a:p>
        </p:txBody>
      </p:sp>
    </p:spTree>
    <p:extLst>
      <p:ext uri="{BB962C8B-B14F-4D97-AF65-F5344CB8AC3E}">
        <p14:creationId xmlns:p14="http://schemas.microsoft.com/office/powerpoint/2010/main" val="4064559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425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2401" y="1543053"/>
            <a:ext cx="6256867" cy="2302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4259" name="Rectangle 5"/>
          <p:cNvSpPr>
            <a:spLocks noChangeArrowheads="1"/>
          </p:cNvSpPr>
          <p:nvPr/>
        </p:nvSpPr>
        <p:spPr bwMode="auto">
          <a:xfrm>
            <a:off x="0" y="3933826"/>
            <a:ext cx="8839200" cy="2564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r>
              <a:rPr lang="ru-RU" altLang="ru-RU" sz="1400" smtClean="0">
                <a:solidFill>
                  <a:srgbClr val="000000"/>
                </a:solidFill>
                <a:latin typeface="Times New Roman" pitchFamily="18" charset="0"/>
              </a:rPr>
              <a:t>Рис. 67. Зависимость ударной вязкости KCU (а), % волокна В в изломе (б), работы зарождения а3 (в) н развития трещины а„ (г) от температуры испытания Для спокойной (сп) н кипящей (кп) стали СтЗ (М. Н. Георгиев)</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Однако углеродистые стали обыкновенного качества зачастую не обеспечивают требуемых свойств по хладостойкое™ при эксплуатации сварных металлоконструкций в условиях Сибири и Крайнего Севера, т. е. в районах с низкими климатическими температурами. Другим существенным недостатком строительных углеродистых сталей является их малая прочность, что приводит к большому расходу металла и увеличению массы металлоконструкций. Поэтому повышение прочности строительных сталей и увеличение их хладостойкости являются важными народно-хозяйственными проблемами. Решается эта задача путем термического упрочнения углеродистых сталей и применения низколегированных сталей.</a:t>
            </a:r>
          </a:p>
        </p:txBody>
      </p:sp>
    </p:spTree>
    <p:extLst>
      <p:ext uri="{BB962C8B-B14F-4D97-AF65-F5344CB8AC3E}">
        <p14:creationId xmlns:p14="http://schemas.microsoft.com/office/powerpoint/2010/main" val="25324438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4"/>
          <p:cNvSpPr>
            <a:spLocks noChangeArrowheads="1"/>
          </p:cNvSpPr>
          <p:nvPr/>
        </p:nvSpPr>
        <p:spPr bwMode="auto">
          <a:xfrm>
            <a:off x="203200" y="1725750"/>
            <a:ext cx="8737600" cy="5159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05000"/>
              </a:lnSpc>
              <a:spcBef>
                <a:spcPct val="0"/>
              </a:spcBef>
              <a:spcAft>
                <a:spcPct val="0"/>
              </a:spcAft>
              <a:buFontTx/>
              <a:buNone/>
            </a:pPr>
            <a:r>
              <a:rPr lang="ru-RU" altLang="ru-RU" sz="1400" b="1" smtClean="0">
                <a:solidFill>
                  <a:srgbClr val="000000"/>
                </a:solidFill>
                <a:latin typeface="Times New Roman" pitchFamily="18" charset="0"/>
              </a:rPr>
              <a:t>2. Термоупрочненные стали</a:t>
            </a:r>
            <a:endParaRPr lang="ru-RU" altLang="ru-RU" sz="1400" smtClean="0">
              <a:solidFill>
                <a:srgbClr val="000000"/>
              </a:solidFill>
              <a:latin typeface="Times New Roman" pitchFamily="18" charset="0"/>
            </a:endParaRPr>
          </a:p>
          <a:p>
            <a:pPr algn="just" eaLnBrk="1" fontAlgn="base" hangingPunct="1">
              <a:lnSpc>
                <a:spcPct val="105000"/>
              </a:lnSpc>
              <a:spcBef>
                <a:spcPct val="0"/>
              </a:spcBef>
              <a:spcAft>
                <a:spcPct val="0"/>
              </a:spcAft>
              <a:buFontTx/>
              <a:buNone/>
            </a:pPr>
            <a:r>
              <a:rPr lang="ru-RU" altLang="ru-RU" sz="1400" smtClean="0">
                <a:solidFill>
                  <a:srgbClr val="000000"/>
                </a:solidFill>
                <a:latin typeface="Times New Roman" pitchFamily="18" charset="0"/>
              </a:rPr>
              <a:t>	Термоупрочнение является эффективным методом повышения прочности углеродистых сталей. Теоретические основы, технология и оборудование этого метода упрочнения сталей различного назначения разработаны М. В. Приданцевым, К. Ф. Стародубовым, И. Г. Узловым и другими советскими учеными. </a:t>
            </a:r>
          </a:p>
          <a:p>
            <a:pPr algn="just" eaLnBrk="1" fontAlgn="base" hangingPunct="1">
              <a:lnSpc>
                <a:spcPct val="105000"/>
              </a:lnSpc>
              <a:spcBef>
                <a:spcPct val="0"/>
              </a:spcBef>
              <a:spcAft>
                <a:spcPct val="0"/>
              </a:spcAft>
              <a:buFontTx/>
              <a:buNone/>
            </a:pPr>
            <a:r>
              <a:rPr lang="ru-RU" altLang="ru-RU" sz="1400" smtClean="0">
                <a:solidFill>
                  <a:srgbClr val="000000"/>
                </a:solidFill>
                <a:latin typeface="Times New Roman" pitchFamily="18" charset="0"/>
              </a:rPr>
              <a:t>	Сущность метода термоупрочнения проката состоит в том, что по окончании прокатки сталь из аустенитного состояния охлаждается ускоренно, в результате чего образуются более низкотемпературные продукты распада аустенита, чем в обычной горячекатаной стали.</a:t>
            </a:r>
          </a:p>
          <a:p>
            <a:pPr algn="just" eaLnBrk="1" fontAlgn="base" hangingPunct="1">
              <a:lnSpc>
                <a:spcPct val="105000"/>
              </a:lnSpc>
              <a:spcBef>
                <a:spcPct val="0"/>
              </a:spcBef>
              <a:spcAft>
                <a:spcPct val="0"/>
              </a:spcAft>
              <a:buFontTx/>
              <a:buNone/>
            </a:pPr>
            <a:r>
              <a:rPr lang="ru-RU" altLang="ru-RU" sz="1400" smtClean="0">
                <a:solidFill>
                  <a:srgbClr val="000000"/>
                </a:solidFill>
                <a:latin typeface="Times New Roman" pitchFamily="18" charset="0"/>
              </a:rPr>
              <a:t>	На рис. 68 приведена схема, характеризующая распад аустенита низкоуглеродистой стали СтЗ при охлаждении на воздухе (горячекатаное состояние) и при прерванном охлаждении в воде (термоупрочнение). В горячекатаной стали аустенит как в центре проката, так и на его поверхности распадается в верхней части перлитной области, в результате чего образуется феррито-перлитная структура. При термоупрочнении температура превращения аустенита значительно понижается, в результате чего в центральных зонах проката частично предотвращается выделение избыточного феррита и получается перлит более дисперсного строения — псевдоэвтектоид (иногда частично бейнит). В поверхностных слоях проката небольшого сечения возможно образование мартенсита, однако из-за'высокой температуры начала мартенситного превращения в стали с низким содержанием углерода (Мн=400—450° при 0,2 % С) будет протекать самоотпуск мартенсита. Кроме того, технология термоупрочнения проката в большинстве случаев предусматривает ускоренное охлаждение только в течение определенного времени (прерванное охлаждение), по окончании которого температура поверхностных слоев проката повышается за счет тепла внутренних слоев. Поэтому через некоторое время после того, как охлаждение прервано, температуры центра и поверхности выравниваются и происходит самоотпуск стали. При такой технологии термоупрочнения дополнительный отпуск стали не требуется, а проведенная термическая обработка проката является окончательной. </a:t>
            </a:r>
          </a:p>
        </p:txBody>
      </p:sp>
    </p:spTree>
    <p:extLst>
      <p:ext uri="{BB962C8B-B14F-4D97-AF65-F5344CB8AC3E}">
        <p14:creationId xmlns:p14="http://schemas.microsoft.com/office/powerpoint/2010/main" val="26239417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5"/>
          <p:cNvSpPr>
            <a:spLocks noChangeArrowheads="1"/>
          </p:cNvSpPr>
          <p:nvPr/>
        </p:nvSpPr>
        <p:spPr bwMode="auto">
          <a:xfrm>
            <a:off x="304801" y="1917978"/>
            <a:ext cx="8401051"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400" smtClean="0">
                <a:solidFill>
                  <a:srgbClr val="000000"/>
                </a:solidFill>
                <a:latin typeface="Times New Roman" pitchFamily="18" charset="0"/>
                <a:ea typeface="Calibri" pitchFamily="34" charset="0"/>
                <a:cs typeface="Times New Roman" pitchFamily="18" charset="0"/>
              </a:rPr>
              <a:t>Необходимо отметить, что при термоупрочнении стали закалки стали фактически не происходит (кроме некоторых случаев закалки тонких поверхностных слоев). Обусловлено это тем, что низкоуглероднстая нелегированная сталь имеет низкую устойчивость переохлажденного аустенита и, следовательно, весьма большую верхнюю критическую скорость охлаждения при закалке (500—1000°С/с), а также, как отмечалось, высокую температуру начала мартенситного превращения. Поэтому при охлаждении реальных профилей проката обеспечить закалку на мартенсит практически невозможно.</a:t>
            </a:r>
          </a:p>
          <a:p>
            <a:pPr algn="just" fontAlgn="base">
              <a:spcBef>
                <a:spcPct val="0"/>
              </a:spcBef>
              <a:spcAft>
                <a:spcPct val="0"/>
              </a:spcAft>
              <a:buFontTx/>
              <a:buNone/>
            </a:pPr>
            <a:endParaRPr lang="ru-RU" altLang="ru-RU" sz="1400" smtClean="0">
              <a:solidFill>
                <a:srgbClr val="000000"/>
              </a:solidFill>
              <a:latin typeface="Times New Roman" pitchFamily="18" charset="0"/>
              <a:ea typeface="Calibri" pitchFamily="34" charset="0"/>
              <a:cs typeface="Times New Roman" pitchFamily="18" charset="0"/>
            </a:endParaRPr>
          </a:p>
        </p:txBody>
      </p:sp>
      <p:pic>
        <p:nvPicPr>
          <p:cNvPr id="22630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0003" y="3543302"/>
            <a:ext cx="389890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6308" name="Rectangle 6"/>
          <p:cNvSpPr>
            <a:spLocks noChangeArrowheads="1"/>
          </p:cNvSpPr>
          <p:nvPr/>
        </p:nvSpPr>
        <p:spPr bwMode="auto">
          <a:xfrm>
            <a:off x="1625601" y="5401899"/>
            <a:ext cx="573405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200" smtClean="0">
                <a:solidFill>
                  <a:srgbClr val="000000"/>
                </a:solidFill>
                <a:latin typeface="Times New Roman" pitchFamily="18" charset="0"/>
                <a:ea typeface="Calibri" pitchFamily="34" charset="0"/>
                <a:cs typeface="Times New Roman" pitchFamily="18" charset="0"/>
              </a:rPr>
              <a:t>Рис. 68. Схематическая термокииетическая диаграмма стали СтЗ с наложенными кривыми охлаждения центра (ц) и поверхности (п) проката при термическом упрочнении (штриховые линии) и при охлаждении иа воздухе — горячекатаное (сплошные линии) состояние (Ю. Г. Эйсмоидт, А. А. Шустов)</a:t>
            </a:r>
            <a:endParaRPr lang="ru-RU" altLang="ru-RU" sz="1800" smtClean="0">
              <a:solidFill>
                <a:srgbClr val="000000"/>
              </a:solidFill>
              <a:latin typeface="Times New Roman" pitchFamily="18" charset="0"/>
              <a:ea typeface="Calibri" pitchFamily="34" charset="0"/>
              <a:cs typeface="Times New Roman" pitchFamily="18" charset="0"/>
            </a:endParaRPr>
          </a:p>
        </p:txBody>
      </p:sp>
    </p:spTree>
    <p:extLst>
      <p:ext uri="{BB962C8B-B14F-4D97-AF65-F5344CB8AC3E}">
        <p14:creationId xmlns:p14="http://schemas.microsoft.com/office/powerpoint/2010/main" val="17431517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4"/>
          <p:cNvSpPr>
            <a:spLocks noChangeArrowheads="1"/>
          </p:cNvSpPr>
          <p:nvPr/>
        </p:nvSpPr>
        <p:spPr bwMode="auto">
          <a:xfrm>
            <a:off x="203200" y="1926466"/>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Ускоренное охлаждение проката при термоупрочиении осуществляется в различных охлаждающих устройствах: закалочных баках с системой активации воды, спрейерных установках, расположенных на рольгангах прокатного стаиа, установках водовоздушного охлаждения и др. Конструкция этих устройств предусматривает прерывание охлаждения через заданный промежуток времени. Если охлаждение проводят до комнатной температуры, то предусматривается отпуск стали. Термоупрочнение в потоке стана с использованием тепла прокатного нагрева наиболее рационально и экономически выгодно в условиях современного производства. 	Однако в ряде случаев целесообразно термоупрочнение со специального повторного нагрева горячекатаной стали (например, электросварные трубы большого диаметра). По мнению ряда ученых (К. Ф. Стародубов), при термоупрочнении непосредственно </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по окончании деформации возможно дополнительное упрочнение за счет эффекта термомеханической обработки. Возможность реализации такого эффекта вероятна лишь для низколегированных сталей.</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На рис. 69 приведены структуры горячекатаной и термоупрочненной стали СтЗ, в последней свободного феррита меньше, он выделяется в виде тонких прослоек игольчатой формы по границам и внутри зерна. Псевдоперлит и отпущенный бейнит имеют тонкое строение.</a:t>
            </a:r>
          </a:p>
        </p:txBody>
      </p:sp>
    </p:spTree>
    <p:extLst>
      <p:ext uri="{BB962C8B-B14F-4D97-AF65-F5344CB8AC3E}">
        <p14:creationId xmlns:p14="http://schemas.microsoft.com/office/powerpoint/2010/main" val="21448019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835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0401" y="2057400"/>
            <a:ext cx="5748867" cy="1484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8355" name="Rectangle 5"/>
          <p:cNvSpPr>
            <a:spLocks noChangeArrowheads="1"/>
          </p:cNvSpPr>
          <p:nvPr/>
        </p:nvSpPr>
        <p:spPr bwMode="auto">
          <a:xfrm>
            <a:off x="1828800" y="3778301"/>
            <a:ext cx="5588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Рис. 69. Микроструктура стали СтЗ в горячекатаном состоянии (а) и после термического упрочнения (б), Х100</a:t>
            </a:r>
          </a:p>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Заметное изменение структуры стали в результате термоупрочнения по сравнению с горячекатаной сталью вызывает существенное изменение механических свойств стали (табл. 7).</a:t>
            </a:r>
          </a:p>
          <a:p>
            <a:pPr algn="ctr" fontAlgn="base">
              <a:spcBef>
                <a:spcPct val="0"/>
              </a:spcBef>
              <a:spcAft>
                <a:spcPct val="0"/>
              </a:spcAft>
              <a:buFontTx/>
              <a:buNone/>
            </a:pPr>
            <a:endParaRPr lang="ru-RU" altLang="ru-RU" sz="1400" smtClean="0">
              <a:solidFill>
                <a:srgbClr val="000000"/>
              </a:solidFill>
            </a:endParaRPr>
          </a:p>
        </p:txBody>
      </p:sp>
    </p:spTree>
    <p:extLst>
      <p:ext uri="{BB962C8B-B14F-4D97-AF65-F5344CB8AC3E}">
        <p14:creationId xmlns:p14="http://schemas.microsoft.com/office/powerpoint/2010/main" val="7334836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4"/>
          <p:cNvSpPr>
            <a:spLocks noChangeArrowheads="1"/>
          </p:cNvSpPr>
          <p:nvPr/>
        </p:nvSpPr>
        <p:spPr bwMode="auto">
          <a:xfrm>
            <a:off x="467544" y="908720"/>
            <a:ext cx="665375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dirty="0" smtClean="0">
                <a:solidFill>
                  <a:srgbClr val="000000"/>
                </a:solidFill>
                <a:latin typeface="Times New Roman" pitchFamily="18" charset="0"/>
                <a:ea typeface="Calibri" pitchFamily="34" charset="0"/>
                <a:cs typeface="Times New Roman" pitchFamily="18" charset="0"/>
              </a:rPr>
              <a:t>Таблиц а 7. Механические свойства горячекатаной (числитель) и </a:t>
            </a:r>
            <a:r>
              <a:rPr lang="ru-RU" altLang="ru-RU" sz="1200" dirty="0" err="1" smtClean="0">
                <a:solidFill>
                  <a:srgbClr val="000000"/>
                </a:solidFill>
                <a:latin typeface="Times New Roman" pitchFamily="18" charset="0"/>
                <a:ea typeface="Calibri" pitchFamily="34" charset="0"/>
                <a:cs typeface="Times New Roman" pitchFamily="18" charset="0"/>
              </a:rPr>
              <a:t>термоупрочиеииой</a:t>
            </a:r>
            <a:r>
              <a:rPr lang="ru-RU" altLang="ru-RU" sz="1200" dirty="0" smtClean="0">
                <a:solidFill>
                  <a:srgbClr val="000000"/>
                </a:solidFill>
                <a:latin typeface="Times New Roman" pitchFamily="18" charset="0"/>
                <a:ea typeface="Calibri" pitchFamily="34" charset="0"/>
                <a:cs typeface="Times New Roman" pitchFamily="18" charset="0"/>
              </a:rPr>
              <a:t> (знаменатель) углеродистой стали (по данным разных авторов)</a:t>
            </a:r>
            <a:endParaRPr lang="ru-RU" altLang="ru-RU" sz="1200" b="1" dirty="0" smtClean="0">
              <a:solidFill>
                <a:srgbClr val="000000"/>
              </a:solidFill>
              <a:latin typeface="Times New Roman" pitchFamily="18" charset="0"/>
              <a:ea typeface="Calibri" pitchFamily="34" charset="0"/>
              <a:cs typeface="Times New Roman" pitchFamily="18" charset="0"/>
            </a:endParaRPr>
          </a:p>
          <a:p>
            <a:pPr fontAlgn="base">
              <a:spcBef>
                <a:spcPct val="0"/>
              </a:spcBef>
              <a:spcAft>
                <a:spcPct val="0"/>
              </a:spcAft>
              <a:buFontTx/>
              <a:buNone/>
            </a:pPr>
            <a:r>
              <a:rPr lang="ru-RU" altLang="ru-RU" sz="1200" b="1" dirty="0" smtClean="0">
                <a:solidFill>
                  <a:srgbClr val="000000"/>
                </a:solidFill>
                <a:ea typeface="Calibri" pitchFamily="34" charset="0"/>
                <a:cs typeface="Times New Roman" pitchFamily="18" charset="0"/>
              </a:rPr>
              <a:t/>
            </a:r>
            <a:br>
              <a:rPr lang="ru-RU" altLang="ru-RU" sz="1200" b="1" dirty="0" smtClean="0">
                <a:solidFill>
                  <a:srgbClr val="000000"/>
                </a:solidFill>
                <a:ea typeface="Calibri" pitchFamily="34" charset="0"/>
                <a:cs typeface="Times New Roman" pitchFamily="18" charset="0"/>
              </a:rPr>
            </a:br>
            <a:endParaRPr lang="ru-RU" altLang="ru-RU" sz="600" dirty="0" smtClean="0">
              <a:solidFill>
                <a:srgbClr val="000000"/>
              </a:solidFill>
              <a:ea typeface="Calibri" pitchFamily="34" charset="0"/>
              <a:cs typeface="Times New Roman" pitchFamily="18" charset="0"/>
            </a:endParaRPr>
          </a:p>
          <a:p>
            <a:pPr fontAlgn="base">
              <a:spcBef>
                <a:spcPct val="0"/>
              </a:spcBef>
              <a:spcAft>
                <a:spcPct val="0"/>
              </a:spcAft>
              <a:buFontTx/>
              <a:buNone/>
            </a:pPr>
            <a:endParaRPr lang="ru-RU" altLang="ru-RU" sz="1800" dirty="0" smtClean="0">
              <a:solidFill>
                <a:srgbClr val="000000"/>
              </a:solidFill>
              <a:ea typeface="Calibri" pitchFamily="34" charset="0"/>
              <a:cs typeface="Times New Roman" pitchFamily="18" charset="0"/>
            </a:endParaRPr>
          </a:p>
        </p:txBody>
      </p:sp>
      <p:sp>
        <p:nvSpPr>
          <p:cNvPr id="229379" name="Line 161"/>
          <p:cNvSpPr>
            <a:spLocks noChangeShapeType="1"/>
          </p:cNvSpPr>
          <p:nvPr/>
        </p:nvSpPr>
        <p:spPr bwMode="auto">
          <a:xfrm>
            <a:off x="2258484" y="1271588"/>
            <a:ext cx="0" cy="0"/>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ru-RU" sz="1600" smtClean="0">
              <a:solidFill>
                <a:srgbClr val="000000"/>
              </a:solidFill>
              <a:latin typeface="Times New Roman" pitchFamily="18" charset="0"/>
            </a:endParaRPr>
          </a:p>
        </p:txBody>
      </p:sp>
      <p:graphicFrame>
        <p:nvGraphicFramePr>
          <p:cNvPr id="313799" name="Group 455"/>
          <p:cNvGraphicFramePr>
            <a:graphicFrameLocks noGrp="1"/>
          </p:cNvGraphicFramePr>
          <p:nvPr/>
        </p:nvGraphicFramePr>
        <p:xfrm>
          <a:off x="304805" y="2114551"/>
          <a:ext cx="8580968" cy="3718365"/>
        </p:xfrm>
        <a:graphic>
          <a:graphicData uri="http://schemas.openxmlformats.org/drawingml/2006/table">
            <a:tbl>
              <a:tblPr/>
              <a:tblGrid>
                <a:gridCol w="990600"/>
                <a:gridCol w="1085851"/>
                <a:gridCol w="1824567"/>
                <a:gridCol w="933449"/>
                <a:gridCol w="933451"/>
                <a:gridCol w="950383"/>
                <a:gridCol w="952500"/>
                <a:gridCol w="910167"/>
              </a:tblGrid>
              <a:tr h="205704">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Марка стали</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Вид проката</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Режим термоупрочнения</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ru-RU" sz="900" b="1" i="0" u="none" strike="noStrike" cap="none" normalizeH="0" baseline="-30000" smtClean="0">
                          <a:ln>
                            <a:noFill/>
                          </a:ln>
                          <a:solidFill>
                            <a:schemeClr val="tx1"/>
                          </a:solidFill>
                          <a:effectLst/>
                          <a:latin typeface="Times New Roman" pitchFamily="18" charset="0"/>
                          <a:ea typeface="Calibri" pitchFamily="34" charset="0"/>
                          <a:cs typeface="Times New Roman" pitchFamily="18" charset="0"/>
                        </a:rPr>
                        <a:t>В</a:t>
                      </a:r>
                      <a:endParaRPr kumimoji="0" lang="ru-RU" sz="9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sym typeface="Symbol" pitchFamily="18" charset="2"/>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ru-RU" sz="900" b="1" i="0" u="none" strike="noStrike" cap="none" normalizeH="0" baseline="-30000" smtClean="0">
                          <a:ln>
                            <a:noFill/>
                          </a:ln>
                          <a:solidFill>
                            <a:schemeClr val="tx1"/>
                          </a:solidFill>
                          <a:effectLst/>
                          <a:latin typeface="Times New Roman" pitchFamily="18" charset="0"/>
                          <a:ea typeface="Calibri" pitchFamily="34" charset="0"/>
                          <a:cs typeface="Times New Roman" pitchFamily="18" charset="0"/>
                        </a:rPr>
                        <a:t>Т</a:t>
                      </a:r>
                      <a:endParaRPr kumimoji="0" lang="ru-RU" sz="9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sym typeface="Symbol" pitchFamily="18" charset="2"/>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K*</a:t>
                      </a:r>
                      <a:endParaRPr kumimoji="0" lang="en-US"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20">
                <a:tc vMerge="1">
                  <a:txBody>
                    <a:bodyPr/>
                    <a:lstStyle/>
                    <a:p>
                      <a:endParaRPr lang="ru-RU"/>
                    </a:p>
                  </a:txBody>
                  <a:tcPr/>
                </a:tc>
                <a:tc vMerge="1">
                  <a:txBody>
                    <a:bodyPr/>
                    <a:lstStyle/>
                    <a:p>
                      <a:endParaRPr lang="ru-RU"/>
                    </a:p>
                  </a:txBody>
                  <a:tcPr/>
                </a:tc>
                <a:tc vMerge="1">
                  <a:txBody>
                    <a:bodyPr/>
                    <a:lstStyle/>
                    <a:p>
                      <a:endParaRPr lang="ru-RU"/>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МПа</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vMerge="1">
                  <a:txBody>
                    <a:bodyPr/>
                    <a:lstStyle/>
                    <a:p>
                      <a:endParaRPr lang="ru-RU"/>
                    </a:p>
                  </a:txBody>
                  <a:tcPr/>
                </a:tc>
              </a:tr>
              <a:tr h="48002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СтЗсп </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Швеллер № 19</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 прокатного нагрева с самоотпуском</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440/640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340/470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28,5/15,2</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56,5/53,5</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1,45</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915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СтЗпс </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Швеллер № 19 </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Уголок 200Х200Х</a:t>
                      </a:r>
                      <a:endParaRPr kumimoji="0" lang="ru-RU" sz="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Х16</a:t>
                      </a: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5</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en-US"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410/580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240/380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33,5/15,5</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57,0/56,5</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1,41</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8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СтЗкп </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Лист 16 мм</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en-US"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420/550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260/360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32,5/21,5</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1,3</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002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Ст</a:t>
                      </a: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5</a:t>
                      </a: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сп </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Арматура № 14</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Электронагрев с самоотпуском при 400 °С</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610/790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390/730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24,7/9,8</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1,84</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8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Ст5сп </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en-US"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То же, при 500 °С</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610/920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390/730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24,7/14,7</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1,51</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8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Ст</a:t>
                      </a: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5</a:t>
                      </a: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сп </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en-US"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То же, при </a:t>
                      </a: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6</a:t>
                      </a: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00 °С</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640/790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390/630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24,7/20,0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1,30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819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Ст</a:t>
                      </a: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5</a:t>
                      </a: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сп </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en-US"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То же, при 680 °С</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610/670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390/470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24,7/21,7</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1,10</a:t>
                      </a:r>
                      <a:endParaRPr kumimoji="0" lang="ru-RU"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121920" marR="121920" marT="34272" marB="3427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29468" name="Rectangle 454"/>
          <p:cNvSpPr>
            <a:spLocks noChangeArrowheads="1"/>
          </p:cNvSpPr>
          <p:nvPr/>
        </p:nvSpPr>
        <p:spPr bwMode="auto">
          <a:xfrm>
            <a:off x="711205" y="5941371"/>
            <a:ext cx="29740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smtClean="0">
                <a:solidFill>
                  <a:srgbClr val="000000"/>
                </a:solidFill>
                <a:latin typeface="Times New Roman" pitchFamily="18" charset="0"/>
                <a:ea typeface="Calibri" pitchFamily="34" charset="0"/>
                <a:cs typeface="Times New Roman" pitchFamily="18" charset="0"/>
              </a:rPr>
              <a:t>*К = </a:t>
            </a:r>
            <a:r>
              <a:rPr lang="ru-RU" altLang="ru-RU" sz="1200" smtClean="0">
                <a:solidFill>
                  <a:srgbClr val="000000"/>
                </a:solidFill>
                <a:latin typeface="Times New Roman" pitchFamily="18" charset="0"/>
                <a:ea typeface="Calibri" pitchFamily="34" charset="0"/>
                <a:cs typeface="Times New Roman" pitchFamily="18" charset="0"/>
                <a:sym typeface="Symbol" pitchFamily="18" charset="2"/>
              </a:rPr>
              <a:t></a:t>
            </a:r>
            <a:r>
              <a:rPr lang="ru-RU" altLang="ru-RU" sz="1200" baseline="-30000" smtClean="0">
                <a:solidFill>
                  <a:srgbClr val="000000"/>
                </a:solidFill>
                <a:latin typeface="Times New Roman" pitchFamily="18" charset="0"/>
                <a:ea typeface="Calibri" pitchFamily="34" charset="0"/>
                <a:cs typeface="Times New Roman" pitchFamily="18" charset="0"/>
              </a:rPr>
              <a:t>ВТ.упр</a:t>
            </a:r>
            <a:r>
              <a:rPr lang="ru-RU" altLang="ru-RU" sz="1200" smtClean="0">
                <a:solidFill>
                  <a:srgbClr val="000000"/>
                </a:solidFill>
                <a:latin typeface="Times New Roman" pitchFamily="18" charset="0"/>
                <a:ea typeface="Calibri" pitchFamily="34" charset="0"/>
                <a:cs typeface="Times New Roman" pitchFamily="18" charset="0"/>
                <a:sym typeface="Symbol" pitchFamily="18" charset="2"/>
              </a:rPr>
              <a:t> / </a:t>
            </a:r>
            <a:r>
              <a:rPr lang="ru-RU" altLang="ru-RU" sz="1200" baseline="-30000" smtClean="0">
                <a:solidFill>
                  <a:srgbClr val="000000"/>
                </a:solidFill>
                <a:latin typeface="Times New Roman" pitchFamily="18" charset="0"/>
                <a:ea typeface="Calibri" pitchFamily="34" charset="0"/>
                <a:cs typeface="Times New Roman" pitchFamily="18" charset="0"/>
              </a:rPr>
              <a:t>Вг.к.</a:t>
            </a:r>
            <a:r>
              <a:rPr lang="ru-RU" altLang="ru-RU" sz="1200" smtClean="0">
                <a:solidFill>
                  <a:srgbClr val="000000"/>
                </a:solidFill>
                <a:latin typeface="Times New Roman" pitchFamily="18" charset="0"/>
                <a:ea typeface="Calibri" pitchFamily="34" charset="0"/>
                <a:cs typeface="Times New Roman" pitchFamily="18" charset="0"/>
                <a:sym typeface="Symbol" pitchFamily="18" charset="2"/>
              </a:rPr>
              <a:t> - — степень упрочнения</a:t>
            </a:r>
            <a:endParaRPr lang="ru-RU" altLang="ru-RU" sz="600" smtClean="0">
              <a:solidFill>
                <a:srgbClr val="000000"/>
              </a:solidFill>
              <a:latin typeface="Times New Roman" pitchFamily="18" charset="0"/>
              <a:ea typeface="Calibri" pitchFamily="34" charset="0"/>
              <a:cs typeface="Times New Roman" pitchFamily="18" charset="0"/>
              <a:sym typeface="Symbol" pitchFamily="18" charset="2"/>
            </a:endParaRPr>
          </a:p>
          <a:p>
            <a:pPr fontAlgn="base">
              <a:spcBef>
                <a:spcPct val="0"/>
              </a:spcBef>
              <a:spcAft>
                <a:spcPct val="0"/>
              </a:spcAft>
              <a:buFontTx/>
              <a:buNone/>
            </a:pPr>
            <a:endParaRPr lang="ru-RU" altLang="ru-RU" sz="1200" smtClean="0">
              <a:solidFill>
                <a:srgbClr val="000000"/>
              </a:solidFill>
              <a:latin typeface="Times New Roman" pitchFamily="18" charset="0"/>
              <a:ea typeface="Calibri" pitchFamily="34" charset="0"/>
              <a:cs typeface="Times New Roman" pitchFamily="18" charset="0"/>
              <a:sym typeface="Symbol" pitchFamily="18" charset="2"/>
            </a:endParaRPr>
          </a:p>
        </p:txBody>
      </p:sp>
    </p:spTree>
    <p:extLst>
      <p:ext uri="{BB962C8B-B14F-4D97-AF65-F5344CB8AC3E}">
        <p14:creationId xmlns:p14="http://schemas.microsoft.com/office/powerpoint/2010/main" val="18684635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4"/>
          <p:cNvSpPr>
            <a:spLocks noChangeArrowheads="1"/>
          </p:cNvSpPr>
          <p:nvPr/>
        </p:nvSpPr>
        <p:spPr bwMode="auto">
          <a:xfrm>
            <a:off x="203200" y="2038479"/>
            <a:ext cx="8737600" cy="3613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10000"/>
              </a:lnSpc>
              <a:spcBef>
                <a:spcPct val="0"/>
              </a:spcBef>
              <a:spcAft>
                <a:spcPct val="0"/>
              </a:spcAft>
              <a:buFontTx/>
              <a:buNone/>
            </a:pPr>
            <a:r>
              <a:rPr lang="ru-RU" altLang="ru-RU" sz="1600" smtClean="0">
                <a:solidFill>
                  <a:srgbClr val="000000"/>
                </a:solidFill>
                <a:latin typeface="Times New Roman" pitchFamily="18" charset="0"/>
              </a:rPr>
              <a:t>	Прочность стали возрастает в 1,3—1,5 раза при сохранении высоких значений пластических свойств. Степень упрочнения может быть увеличена еще посредством уменьшения температуры самоотпуска или, что равнозначно, увеличения времени охлаждения в воде.</a:t>
            </a:r>
          </a:p>
          <a:p>
            <a:pPr algn="just" eaLnBrk="1" fontAlgn="base" hangingPunct="1">
              <a:lnSpc>
                <a:spcPct val="110000"/>
              </a:lnSpc>
              <a:spcBef>
                <a:spcPct val="0"/>
              </a:spcBef>
              <a:spcAft>
                <a:spcPct val="0"/>
              </a:spcAft>
              <a:buFontTx/>
              <a:buNone/>
            </a:pPr>
            <a:r>
              <a:rPr lang="ru-RU" altLang="ru-RU" sz="1600" smtClean="0">
                <a:solidFill>
                  <a:srgbClr val="000000"/>
                </a:solidFill>
                <a:latin typeface="Times New Roman" pitchFamily="18" charset="0"/>
              </a:rPr>
              <a:t>	Процесс термоупрочнения при оптимальной технологии наряду с упрочнением обеспечивает понижение порога хладноломкости и снижение склонности к деформационному старению. На рис. 70 показана зависимость порога хладноломкости (по началу появления хрупкого излома) арматурной углеродистой стали в зависимости от степени упрочнения. Наблюдается снижение порога хладноломкости до степени упрочнения 1,8. Лишь при степени упрочнения более 2,2 хладостойкость термоупрочненной стали становится выше, чем горячекатаной. Значение степени упрочнения, при котором порог хладноломкости повышается, будет различным для разных профилей проката и марок стали. Но даже и в толстостенных профилях проката упрочнение не сопровождается увеличением критической температуры хрупкости выше, чем для горячекатаной стали.</a:t>
            </a:r>
          </a:p>
        </p:txBody>
      </p:sp>
    </p:spTree>
    <p:extLst>
      <p:ext uri="{BB962C8B-B14F-4D97-AF65-F5344CB8AC3E}">
        <p14:creationId xmlns:p14="http://schemas.microsoft.com/office/powerpoint/2010/main" val="22023078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4"/>
          <p:cNvSpPr>
            <a:spLocks noChangeArrowheads="1"/>
          </p:cNvSpPr>
          <p:nvPr/>
        </p:nvSpPr>
        <p:spPr bwMode="auto">
          <a:xfrm>
            <a:off x="203200" y="1875238"/>
            <a:ext cx="8229600" cy="3230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15000"/>
              </a:lnSpc>
              <a:spcBef>
                <a:spcPct val="0"/>
              </a:spcBef>
              <a:spcAft>
                <a:spcPct val="0"/>
              </a:spcAft>
              <a:buFontTx/>
              <a:buNone/>
            </a:pPr>
            <a:r>
              <a:rPr lang="ru-RU" altLang="ru-RU" sz="1600" smtClean="0">
                <a:solidFill>
                  <a:srgbClr val="000000"/>
                </a:solidFill>
                <a:latin typeface="Times New Roman" pitchFamily="18" charset="0"/>
              </a:rPr>
              <a:t>	Таким образом, термоупрочнение углеродистых строительных сталей позволяет повысить прочностные характеристики стали в 1,3—1,5 и более раз, снизить порог хладноломкости (для большинства видов проката) или сохранить его на прежнем уровне, при этом характеристики пластичности стали остаются соответствующими нормам , стандартов. В результате использования термоупрочненного про-ката в строительстве достигается экономия металла от 15 до 60 % и повышается надёжность металлоконструкций и сооружений. 	Термоупрочнение с прокатного нагрева позволяет получить в металлургии большую экономию капиталовложений, топлива и энергии, уменьшить потери металла в окалину. Недостатком процесса термоупрочнения является коробление проката и необходимость его правки. Эти недостатки устранимы при оптимальной технологии производства.</a:t>
            </a:r>
          </a:p>
        </p:txBody>
      </p:sp>
    </p:spTree>
    <p:extLst>
      <p:ext uri="{BB962C8B-B14F-4D97-AF65-F5344CB8AC3E}">
        <p14:creationId xmlns:p14="http://schemas.microsoft.com/office/powerpoint/2010/main" val="12551831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5"/>
          <p:cNvSpPr>
            <a:spLocks noChangeArrowheads="1"/>
          </p:cNvSpPr>
          <p:nvPr/>
        </p:nvSpPr>
        <p:spPr bwMode="auto">
          <a:xfrm>
            <a:off x="-7609413" y="1942892"/>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600" smtClean="0">
              <a:solidFill>
                <a:srgbClr val="000000"/>
              </a:solidFill>
              <a:latin typeface="Times New Roman" pitchFamily="18" charset="0"/>
            </a:endParaRPr>
          </a:p>
        </p:txBody>
      </p:sp>
      <p:pic>
        <p:nvPicPr>
          <p:cNvPr id="23245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171702"/>
            <a:ext cx="4394200"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2452" name="Rectangle 6"/>
          <p:cNvSpPr>
            <a:spLocks noChangeArrowheads="1"/>
          </p:cNvSpPr>
          <p:nvPr/>
        </p:nvSpPr>
        <p:spPr bwMode="auto">
          <a:xfrm>
            <a:off x="508000" y="3835629"/>
            <a:ext cx="86360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400" smtClean="0">
                <a:solidFill>
                  <a:srgbClr val="000000"/>
                </a:solidFill>
                <a:latin typeface="Times New Roman" pitchFamily="18" charset="0"/>
                <a:ea typeface="Calibri" pitchFamily="34" charset="0"/>
                <a:cs typeface="Times New Roman" pitchFamily="18" charset="0"/>
              </a:rPr>
              <a:t>Рис. 70. Изменение порога хладноломкости Тхл термически упрочнённой стали в зависимости от степени упрочнения К (К.Ф, Стародубов, Ю.П. Гуль).</a:t>
            </a:r>
          </a:p>
          <a:p>
            <a:pPr fontAlgn="base">
              <a:spcBef>
                <a:spcPct val="0"/>
              </a:spcBef>
              <a:spcAft>
                <a:spcPct val="0"/>
              </a:spcAft>
              <a:buFontTx/>
              <a:buNone/>
            </a:pPr>
            <a:endParaRPr lang="ru-RU" altLang="ru-RU" sz="1400" smtClean="0">
              <a:solidFill>
                <a:srgbClr val="000000"/>
              </a:solidFill>
              <a:latin typeface="Times New Roman" pitchFamily="18" charset="0"/>
              <a:ea typeface="Calibri" pitchFamily="34" charset="0"/>
              <a:cs typeface="Times New Roman" pitchFamily="18" charset="0"/>
            </a:endParaRPr>
          </a:p>
          <a:p>
            <a:pPr algn="just" fontAlgn="base">
              <a:spcBef>
                <a:spcPct val="0"/>
              </a:spcBef>
              <a:spcAft>
                <a:spcPct val="0"/>
              </a:spcAft>
              <a:buFontTx/>
              <a:buNone/>
            </a:pPr>
            <a:r>
              <a:rPr lang="ru-RU" altLang="ru-RU" sz="1400" smtClean="0">
                <a:solidFill>
                  <a:srgbClr val="000000"/>
                </a:solidFill>
                <a:latin typeface="Times New Roman" pitchFamily="18" charset="0"/>
                <a:ea typeface="Calibri" pitchFamily="34" charset="0"/>
                <a:cs typeface="Times New Roman" pitchFamily="18" charset="0"/>
              </a:rPr>
              <a:t>Термоупрочненная углеродистая сталь для сварных металлических конструкций обозначается ВСтТсп, ВСтТпс и ВСтТкп. В соответствии с ГОСТ 14637—79 такая сталь содержит 0,10—0,21 % С и 0,4—0,65 % Мп. Для листов толщиной 10—40 мм гарантируются следующие механические свойства: св^430 МПа; &lt;тт^295 МПа, 6^16 %, KCU^ ^0,3 МДж/м2, после механического старения KCU^0,3 МДж/м2. Арматурная термически упрочненная сталь изготовляется из углеродистой и легированной стали по ГОСТ 10884—81.</a:t>
            </a:r>
          </a:p>
          <a:p>
            <a:pPr algn="just" fontAlgn="base">
              <a:spcBef>
                <a:spcPct val="0"/>
              </a:spcBef>
              <a:spcAft>
                <a:spcPct val="0"/>
              </a:spcAft>
              <a:buFontTx/>
              <a:buNone/>
            </a:pPr>
            <a:r>
              <a:rPr lang="ru-RU" altLang="ru-RU" sz="1400" smtClean="0">
                <a:solidFill>
                  <a:srgbClr val="000000"/>
                </a:solidFill>
                <a:latin typeface="Times New Roman" pitchFamily="18" charset="0"/>
                <a:ea typeface="Calibri" pitchFamily="34" charset="0"/>
                <a:cs typeface="Times New Roman" pitchFamily="18" charset="0"/>
              </a:rPr>
              <a:t>В настоящее время Советский Союз занимает первое место в мире по производству термоупрочненного проката.</a:t>
            </a:r>
          </a:p>
          <a:p>
            <a:pPr algn="just" fontAlgn="base">
              <a:spcBef>
                <a:spcPct val="0"/>
              </a:spcBef>
              <a:spcAft>
                <a:spcPct val="0"/>
              </a:spcAft>
              <a:buFontTx/>
              <a:buNone/>
            </a:pPr>
            <a:r>
              <a:rPr lang="ru-RU" altLang="ru-RU" sz="1400" smtClean="0">
                <a:solidFill>
                  <a:srgbClr val="000000"/>
                </a:solidFill>
                <a:latin typeface="Times New Roman" pitchFamily="18" charset="0"/>
                <a:ea typeface="Calibri" pitchFamily="34" charset="0"/>
                <a:cs typeface="Times New Roman" pitchFamily="18" charset="0"/>
              </a:rPr>
              <a:t>Термоупрочнению подвергают арматуру, лист, сортовой и фасонный профиль, катанку, трубы, рельсы и др. Эффективно термоупрочнение проката и из низколегированных сталей.</a:t>
            </a:r>
          </a:p>
        </p:txBody>
      </p:sp>
    </p:spTree>
    <p:extLst>
      <p:ext uri="{BB962C8B-B14F-4D97-AF65-F5344CB8AC3E}">
        <p14:creationId xmlns:p14="http://schemas.microsoft.com/office/powerpoint/2010/main" val="29583573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4"/>
          <p:cNvSpPr>
            <a:spLocks noChangeArrowheads="1"/>
          </p:cNvSpPr>
          <p:nvPr/>
        </p:nvSpPr>
        <p:spPr bwMode="auto">
          <a:xfrm>
            <a:off x="203200" y="1963031"/>
            <a:ext cx="8026400" cy="4653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r>
              <a:rPr lang="ru-RU" altLang="ru-RU" sz="1600" b="1" smtClean="0">
                <a:solidFill>
                  <a:srgbClr val="000000"/>
                </a:solidFill>
                <a:latin typeface="Times New Roman" pitchFamily="18" charset="0"/>
              </a:rPr>
              <a:t>Глава XI</a:t>
            </a:r>
            <a:endParaRPr lang="ru-RU" altLang="ru-RU" sz="1600" smtClean="0">
              <a:solidFill>
                <a:srgbClr val="000000"/>
              </a:solidFill>
              <a:latin typeface="Times New Roman" pitchFamily="18" charset="0"/>
            </a:endParaRPr>
          </a:p>
          <a:p>
            <a:pPr algn="ctr" eaLnBrk="1" fontAlgn="base" hangingPunct="1">
              <a:spcBef>
                <a:spcPct val="0"/>
              </a:spcBef>
              <a:spcAft>
                <a:spcPct val="0"/>
              </a:spcAft>
              <a:buFontTx/>
              <a:buNone/>
            </a:pPr>
            <a:r>
              <a:rPr lang="ru-RU" altLang="ru-RU" sz="1600" b="1" smtClean="0">
                <a:solidFill>
                  <a:srgbClr val="000000"/>
                </a:solidFill>
                <a:latin typeface="Times New Roman" pitchFamily="18" charset="0"/>
              </a:rPr>
              <a:t>НИЗКОЛЕГИРОВАННЫЕ СТАЛИ</a:t>
            </a:r>
            <a:endParaRPr lang="ru-RU" altLang="ru-RU" sz="1600" smtClean="0">
              <a:solidFill>
                <a:srgbClr val="000000"/>
              </a:solidFill>
              <a:latin typeface="Times New Roman" pitchFamily="18" charset="0"/>
            </a:endParaRPr>
          </a:p>
          <a:p>
            <a:pPr algn="just" eaLnBrk="1" fontAlgn="base" hangingPunct="1">
              <a:lnSpc>
                <a:spcPct val="110000"/>
              </a:lnSpc>
              <a:spcBef>
                <a:spcPct val="0"/>
              </a:spcBef>
              <a:spcAft>
                <a:spcPct val="0"/>
              </a:spcAft>
              <a:buFontTx/>
              <a:buNone/>
            </a:pPr>
            <a:r>
              <a:rPr lang="ru-RU" altLang="ru-RU" sz="1600" smtClean="0">
                <a:solidFill>
                  <a:srgbClr val="000000"/>
                </a:solidFill>
                <a:latin typeface="Times New Roman" pitchFamily="18" charset="0"/>
              </a:rPr>
              <a:t>	К низколегированным строительным сталям относятся низкоуглеродистые свариваемые стали, содержащие недорогие и недефицитные легирующие элементы (обычно до 2,5%) и обладающие повышеннойпрочностью и пониженной склонностью к хрупким разрушениям по сравнению с углеродистыми сталями.</a:t>
            </a:r>
          </a:p>
          <a:p>
            <a:pPr algn="just" eaLnBrk="1" fontAlgn="base" hangingPunct="1">
              <a:lnSpc>
                <a:spcPct val="110000"/>
              </a:lnSpc>
              <a:spcBef>
                <a:spcPct val="0"/>
              </a:spcBef>
              <a:spcAft>
                <a:spcPct val="0"/>
              </a:spcAft>
              <a:buFontTx/>
              <a:buNone/>
            </a:pPr>
            <a:r>
              <a:rPr lang="ru-RU" altLang="ru-RU" sz="1600" smtClean="0">
                <a:solidFill>
                  <a:srgbClr val="000000"/>
                </a:solidFill>
                <a:latin typeface="Times New Roman" pitchFamily="18" charset="0"/>
              </a:rPr>
              <a:t>	Применение низколегированных сталей в строительстве вместо углеродистых позволяет уменьшить массу строительных конструкций, получить значительную экономию металла (до 50—80%). повысить надежность конструкций, особенно уменьшить их склонность к хрупким разрушениям, а также решить целый ряд других задач. Производство низколегированных строительных сталей особенно сильно возросло в послевоенные годы (с 1955 по 1970 г.) в 17 раз. В настоящее время оно достигает 13 % от общего производства стали. При этом более половины производства низколегированных сталей используют в капитальном строительстве, другую часть их потребляют на изготовление труб магистральных газопроводов, металлоконструкций машин и механизмов, в судостроении и других отраслях народного хозяйства.</a:t>
            </a:r>
          </a:p>
          <a:p>
            <a:pPr algn="ctr" fontAlgn="base">
              <a:spcBef>
                <a:spcPct val="0"/>
              </a:spcBef>
              <a:spcAft>
                <a:spcPct val="0"/>
              </a:spcAft>
              <a:buFontTx/>
              <a:buNone/>
            </a:pPr>
            <a:endParaRPr lang="ru-RU" altLang="ru-RU" sz="1800" smtClean="0">
              <a:solidFill>
                <a:srgbClr val="000000"/>
              </a:solidFill>
            </a:endParaRPr>
          </a:p>
        </p:txBody>
      </p:sp>
    </p:spTree>
    <p:extLst>
      <p:ext uri="{BB962C8B-B14F-4D97-AF65-F5344CB8AC3E}">
        <p14:creationId xmlns:p14="http://schemas.microsoft.com/office/powerpoint/2010/main" val="388678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5"/>
          <p:cNvSpPr>
            <a:spLocks noChangeArrowheads="1"/>
          </p:cNvSpPr>
          <p:nvPr/>
        </p:nvSpPr>
        <p:spPr bwMode="auto">
          <a:xfrm>
            <a:off x="-3655479" y="196679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800" smtClean="0">
              <a:solidFill>
                <a:srgbClr val="000000"/>
              </a:solidFill>
            </a:endParaRPr>
          </a:p>
        </p:txBody>
      </p:sp>
      <p:pic>
        <p:nvPicPr>
          <p:cNvPr id="20480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6400" y="2000252"/>
            <a:ext cx="33274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04" name="Rectangle 6"/>
          <p:cNvSpPr>
            <a:spLocks noChangeArrowheads="1"/>
          </p:cNvSpPr>
          <p:nvPr/>
        </p:nvSpPr>
        <p:spPr bwMode="auto">
          <a:xfrm>
            <a:off x="203200" y="4613434"/>
            <a:ext cx="84328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smtClean="0">
                <a:solidFill>
                  <a:srgbClr val="000000"/>
                </a:solidFill>
                <a:cs typeface="Times New Roman" pitchFamily="18" charset="0"/>
              </a:rPr>
              <a:t>Рис. 60. Схема превращения остаточного аустенита в мартенсит в высоколегированных сталях. М</a:t>
            </a:r>
            <a:r>
              <a:rPr lang="ru-RU" altLang="ru-RU" sz="1200" baseline="-30000" smtClean="0">
                <a:solidFill>
                  <a:srgbClr val="000000"/>
                </a:solidFill>
                <a:cs typeface="Times New Roman" pitchFamily="18" charset="0"/>
              </a:rPr>
              <a:t>н1</a:t>
            </a:r>
            <a:r>
              <a:rPr lang="ru-RU" altLang="ru-RU" sz="1200" smtClean="0">
                <a:solidFill>
                  <a:srgbClr val="000000"/>
                </a:solidFill>
                <a:cs typeface="Times New Roman" pitchFamily="18" charset="0"/>
              </a:rPr>
              <a:t> – мартенситная точка остаточного аустенита до отпуска; М</a:t>
            </a:r>
            <a:r>
              <a:rPr lang="ru-RU" altLang="ru-RU" sz="1200" baseline="-30000" smtClean="0">
                <a:solidFill>
                  <a:srgbClr val="000000"/>
                </a:solidFill>
                <a:cs typeface="Times New Roman" pitchFamily="18" charset="0"/>
              </a:rPr>
              <a:t>н2</a:t>
            </a:r>
            <a:r>
              <a:rPr lang="ru-RU" altLang="ru-RU" sz="1200" smtClean="0">
                <a:solidFill>
                  <a:srgbClr val="000000"/>
                </a:solidFill>
                <a:cs typeface="Times New Roman" pitchFamily="18" charset="0"/>
              </a:rPr>
              <a:t> – то же после отпуска</a:t>
            </a:r>
            <a:endParaRPr lang="ru-RU" altLang="ru-RU" sz="600" smtClean="0">
              <a:solidFill>
                <a:srgbClr val="000000"/>
              </a:solidFill>
            </a:endParaRPr>
          </a:p>
          <a:p>
            <a:pPr fontAlgn="base">
              <a:spcBef>
                <a:spcPct val="0"/>
              </a:spcBef>
              <a:spcAft>
                <a:spcPct val="0"/>
              </a:spcAft>
              <a:buFontTx/>
              <a:buNone/>
            </a:pPr>
            <a:endParaRPr lang="ru-RU" altLang="ru-RU" sz="1800" smtClean="0">
              <a:solidFill>
                <a:srgbClr val="000000"/>
              </a:solidFill>
            </a:endParaRPr>
          </a:p>
        </p:txBody>
      </p:sp>
    </p:spTree>
    <p:extLst>
      <p:ext uri="{BB962C8B-B14F-4D97-AF65-F5344CB8AC3E}">
        <p14:creationId xmlns:p14="http://schemas.microsoft.com/office/powerpoint/2010/main" val="3780001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4"/>
          <p:cNvSpPr>
            <a:spLocks noChangeArrowheads="1"/>
          </p:cNvSpPr>
          <p:nvPr/>
        </p:nvSpPr>
        <p:spPr bwMode="auto">
          <a:xfrm>
            <a:off x="304800" y="1943103"/>
            <a:ext cx="8432800" cy="465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В последнее время достигнуты очень высокие показатели механических и эксплуатационных свойств этих сталей. К низколегированным строительным сталям предъявляется комплекс различных требований. Главными из них являются повышенная и высокая прочность (основной показатель— предел текучести) и малая склонность к хрупким разрушениям (низкий порог хладноломкости). 	Эти стали должны также иметь хорошую свариваемость, обрабатываемость резанием, формоизменяемость и т. п. Поскольку легированная сталь дороже углеродистой, то экономия от применения низколегированных сталей вследствие повышения прочности должна перекрывать дополнительные затраты на их производство и обработку.</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Как правило, прокат из низколегированных сталей используется потребителем в состоянии поставки, а при изготовлении металлоконструкций он подвергается лишь резке, гибке и сварке. 	Поэтому необходимые требования к стали достигаются в процессе металлургического производства, а именно: изменением химического состава стали, технологии выплавки и прокатки, а в ряде случаев и режима термической обработки проката. Во многих случаях низколегированные стали не подвергают упрочняющей специальной термической обработке, а поставляют горячекатаными (иногда нормализованными).</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Рассмотрим влияние легирования на основные характеристики стали — прочность и склонность к хрупким разрушениям.</a:t>
            </a:r>
          </a:p>
        </p:txBody>
      </p:sp>
    </p:spTree>
    <p:extLst>
      <p:ext uri="{BB962C8B-B14F-4D97-AF65-F5344CB8AC3E}">
        <p14:creationId xmlns:p14="http://schemas.microsoft.com/office/powerpoint/2010/main" val="3173853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4"/>
          <p:cNvSpPr>
            <a:spLocks noChangeArrowheads="1"/>
          </p:cNvSpPr>
          <p:nvPr/>
        </p:nvSpPr>
        <p:spPr bwMode="auto">
          <a:xfrm>
            <a:off x="203200" y="2019991"/>
            <a:ext cx="8432800"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r>
              <a:rPr lang="ru-RU" altLang="ru-RU" sz="1600" b="1" smtClean="0">
                <a:solidFill>
                  <a:srgbClr val="000000"/>
                </a:solidFill>
                <a:latin typeface="Times New Roman" pitchFamily="18" charset="0"/>
              </a:rPr>
              <a:t>1. Упрочнение феррито-перлитных сталей при легировании</a:t>
            </a:r>
            <a:endParaRPr lang="ru-RU" altLang="ru-RU" sz="1600" smtClean="0">
              <a:solidFill>
                <a:srgbClr val="000000"/>
              </a:solidFill>
              <a:latin typeface="Times New Roman" pitchFamily="18" charset="0"/>
            </a:endParaRPr>
          </a:p>
          <a:p>
            <a:pPr algn="just" eaLnBrk="1" fontAlgn="base" hangingPunct="1">
              <a:spcBef>
                <a:spcPct val="0"/>
              </a:spcBef>
              <a:spcAft>
                <a:spcPct val="0"/>
              </a:spcAft>
              <a:buFontTx/>
              <a:buNone/>
            </a:pPr>
            <a:endParaRPr lang="ru-RU" altLang="ru-RU" sz="1600" smtClean="0">
              <a:solidFill>
                <a:srgbClr val="000000"/>
              </a:solidFill>
              <a:latin typeface="Times New Roman" pitchFamily="18" charset="0"/>
            </a:endParaRP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Предел текучести стали определяется уравнением Холла—Петча </a:t>
            </a:r>
            <a:r>
              <a:rPr lang="en-US" altLang="ru-RU" sz="1600" smtClean="0">
                <a:solidFill>
                  <a:srgbClr val="000000"/>
                </a:solidFill>
                <a:latin typeface="Times New Roman" pitchFamily="18" charset="0"/>
              </a:rPr>
              <a:t>σ</a:t>
            </a:r>
            <a:r>
              <a:rPr lang="en-US" altLang="ru-RU" sz="1600" baseline="-25000" smtClean="0">
                <a:solidFill>
                  <a:srgbClr val="000000"/>
                </a:solidFill>
                <a:latin typeface="Times New Roman" pitchFamily="18" charset="0"/>
              </a:rPr>
              <a:t>T</a:t>
            </a:r>
            <a:r>
              <a:rPr lang="ru-RU" altLang="ru-RU" sz="1600" smtClean="0">
                <a:solidFill>
                  <a:srgbClr val="000000"/>
                </a:solidFill>
                <a:latin typeface="Times New Roman" pitchFamily="18" charset="0"/>
              </a:rPr>
              <a:t>=</a:t>
            </a:r>
            <a:r>
              <a:rPr lang="en-US" altLang="ru-RU" sz="1600" smtClean="0">
                <a:solidFill>
                  <a:srgbClr val="000000"/>
                </a:solidFill>
                <a:latin typeface="Times New Roman" pitchFamily="18" charset="0"/>
              </a:rPr>
              <a:t>σ</a:t>
            </a:r>
            <a:r>
              <a:rPr lang="en-US" altLang="ru-RU" sz="1600" baseline="-25000" smtClean="0">
                <a:solidFill>
                  <a:srgbClr val="000000"/>
                </a:solidFill>
                <a:latin typeface="Times New Roman" pitchFamily="18" charset="0"/>
              </a:rPr>
              <a:t>i</a:t>
            </a:r>
            <a:r>
              <a:rPr lang="ru-RU" altLang="ru-RU" sz="1600" smtClean="0">
                <a:solidFill>
                  <a:srgbClr val="000000"/>
                </a:solidFill>
                <a:latin typeface="Times New Roman" pitchFamily="18" charset="0"/>
              </a:rPr>
              <a:t>+</a:t>
            </a:r>
            <a:r>
              <a:rPr lang="en-US" altLang="ru-RU" sz="1600" smtClean="0">
                <a:solidFill>
                  <a:srgbClr val="000000"/>
                </a:solidFill>
                <a:latin typeface="Times New Roman" pitchFamily="18" charset="0"/>
              </a:rPr>
              <a:t>K</a:t>
            </a:r>
            <a:r>
              <a:rPr lang="en-US" altLang="ru-RU" sz="1600" baseline="-25000" smtClean="0">
                <a:solidFill>
                  <a:srgbClr val="000000"/>
                </a:solidFill>
                <a:latin typeface="Times New Roman" pitchFamily="18" charset="0"/>
              </a:rPr>
              <a:t>y</a:t>
            </a:r>
            <a:r>
              <a:rPr lang="en-US" altLang="ru-RU" sz="1600" smtClean="0">
                <a:solidFill>
                  <a:srgbClr val="000000"/>
                </a:solidFill>
                <a:latin typeface="Times New Roman" pitchFamily="18" charset="0"/>
              </a:rPr>
              <a:t>d</a:t>
            </a:r>
            <a:r>
              <a:rPr lang="ru-RU" altLang="ru-RU" sz="1600" baseline="30000" smtClean="0">
                <a:solidFill>
                  <a:srgbClr val="000000"/>
                </a:solidFill>
                <a:latin typeface="Times New Roman" pitchFamily="18" charset="0"/>
              </a:rPr>
              <a:t>-1/2</a:t>
            </a:r>
            <a:r>
              <a:rPr lang="ru-RU" altLang="ru-RU" sz="1600" smtClean="0">
                <a:solidFill>
                  <a:srgbClr val="000000"/>
                </a:solidFill>
                <a:latin typeface="Times New Roman" pitchFamily="18" charset="0"/>
              </a:rPr>
              <a:t>, σ</a:t>
            </a:r>
            <a:r>
              <a:rPr lang="es-ES" altLang="ru-RU" sz="1600" baseline="-25000" smtClean="0">
                <a:solidFill>
                  <a:srgbClr val="000000"/>
                </a:solidFill>
                <a:latin typeface="Times New Roman" pitchFamily="18" charset="0"/>
              </a:rPr>
              <a:t>i</a:t>
            </a:r>
            <a:r>
              <a:rPr lang="ru-RU" altLang="ru-RU" sz="1600" baseline="-25000" smtClean="0">
                <a:solidFill>
                  <a:srgbClr val="000000"/>
                </a:solidFill>
                <a:latin typeface="Times New Roman" pitchFamily="18" charset="0"/>
              </a:rPr>
              <a:t> </a:t>
            </a:r>
            <a:r>
              <a:rPr lang="ru-RU" altLang="ru-RU" sz="1600" smtClean="0">
                <a:solidFill>
                  <a:srgbClr val="000000"/>
                </a:solidFill>
                <a:latin typeface="Times New Roman" pitchFamily="18" charset="0"/>
              </a:rPr>
              <a:t>в феррито-перлитных сталях характеризуется напряжением трения решетки α-железа σ</a:t>
            </a:r>
            <a:r>
              <a:rPr lang="ru-RU" altLang="ru-RU" sz="1600" baseline="-25000" smtClean="0">
                <a:solidFill>
                  <a:srgbClr val="000000"/>
                </a:solidFill>
                <a:latin typeface="Times New Roman" pitchFamily="18" charset="0"/>
              </a:rPr>
              <a:t>0</a:t>
            </a:r>
            <a:r>
              <a:rPr lang="ru-RU" altLang="ru-RU" sz="1600" smtClean="0">
                <a:solidFill>
                  <a:srgbClr val="000000"/>
                </a:solidFill>
                <a:latin typeface="Times New Roman" pitchFamily="18" charset="0"/>
              </a:rPr>
              <a:t>, твердорастворным упрочнением Δσ</a:t>
            </a:r>
            <a:r>
              <a:rPr lang="ru-RU" altLang="ru-RU" sz="1600" baseline="-25000" smtClean="0">
                <a:solidFill>
                  <a:srgbClr val="000000"/>
                </a:solidFill>
                <a:latin typeface="Times New Roman" pitchFamily="18" charset="0"/>
              </a:rPr>
              <a:t>тр</a:t>
            </a:r>
            <a:r>
              <a:rPr lang="ru-RU" altLang="ru-RU" sz="1600" smtClean="0">
                <a:solidFill>
                  <a:srgbClr val="000000"/>
                </a:solidFill>
                <a:latin typeface="Times New Roman" pitchFamily="18" charset="0"/>
              </a:rPr>
              <a:t>, упрочнением за счет образования перлита Δσп, деформационным упрочнением Δσ</a:t>
            </a:r>
            <a:r>
              <a:rPr lang="ru-RU" altLang="ru-RU" sz="1600" baseline="-25000" smtClean="0">
                <a:solidFill>
                  <a:srgbClr val="000000"/>
                </a:solidFill>
                <a:latin typeface="Times New Roman" pitchFamily="18" charset="0"/>
              </a:rPr>
              <a:t>д</a:t>
            </a:r>
            <a:r>
              <a:rPr lang="ru-RU" altLang="ru-RU" sz="1600" smtClean="0">
                <a:solidFill>
                  <a:srgbClr val="000000"/>
                </a:solidFill>
                <a:latin typeface="Times New Roman" pitchFamily="18" charset="0"/>
              </a:rPr>
              <a:t>, дисперсионным упрочнением Δσд.у.. Произведение </a:t>
            </a:r>
            <a:r>
              <a:rPr lang="en-US" altLang="ru-RU" sz="1600" smtClean="0">
                <a:solidFill>
                  <a:srgbClr val="000000"/>
                </a:solidFill>
                <a:latin typeface="Times New Roman" pitchFamily="18" charset="0"/>
              </a:rPr>
              <a:t>K</a:t>
            </a:r>
            <a:r>
              <a:rPr lang="en-US" altLang="ru-RU" sz="1600" baseline="-25000" smtClean="0">
                <a:solidFill>
                  <a:srgbClr val="000000"/>
                </a:solidFill>
                <a:latin typeface="Times New Roman" pitchFamily="18" charset="0"/>
              </a:rPr>
              <a:t>y</a:t>
            </a:r>
            <a:r>
              <a:rPr lang="en-US" altLang="ru-RU" sz="1600" smtClean="0">
                <a:solidFill>
                  <a:srgbClr val="000000"/>
                </a:solidFill>
                <a:latin typeface="Times New Roman" pitchFamily="18" charset="0"/>
              </a:rPr>
              <a:t>d</a:t>
            </a:r>
            <a:r>
              <a:rPr lang="ru-RU" altLang="ru-RU" sz="1600" smtClean="0">
                <a:solidFill>
                  <a:srgbClr val="000000"/>
                </a:solidFill>
                <a:latin typeface="Times New Roman" pitchFamily="18" charset="0"/>
              </a:rPr>
              <a:t>-</a:t>
            </a:r>
            <a:r>
              <a:rPr lang="ru-RU" altLang="ru-RU" sz="1600" baseline="30000" smtClean="0">
                <a:solidFill>
                  <a:srgbClr val="000000"/>
                </a:solidFill>
                <a:latin typeface="Times New Roman" pitchFamily="18" charset="0"/>
              </a:rPr>
              <a:t>1/2</a:t>
            </a:r>
            <a:r>
              <a:rPr lang="ru-RU" altLang="ru-RU" sz="1600" smtClean="0">
                <a:solidFill>
                  <a:srgbClr val="000000"/>
                </a:solidFill>
                <a:latin typeface="Times New Roman" pitchFamily="18" charset="0"/>
              </a:rPr>
              <a:t> представляет собой зернограничное упрочнение Δσ</a:t>
            </a:r>
            <a:r>
              <a:rPr lang="ru-RU" altLang="ru-RU" sz="1600" baseline="-25000" smtClean="0">
                <a:solidFill>
                  <a:srgbClr val="000000"/>
                </a:solidFill>
                <a:latin typeface="Times New Roman" pitchFamily="18" charset="0"/>
              </a:rPr>
              <a:t>з</a:t>
            </a:r>
            <a:r>
              <a:rPr lang="ru-RU" altLang="ru-RU" sz="1600" smtClean="0">
                <a:solidFill>
                  <a:srgbClr val="000000"/>
                </a:solidFill>
                <a:latin typeface="Times New Roman" pitchFamily="18" charset="0"/>
              </a:rPr>
              <a:t>.</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Влияние перечисленных механизмов упрочнения на предел текучести стали линейно аддитивно, т. е. может быть просуммировано. Поэтому предел текучести феррито-перлитной стали можно рассматривать как сумму следующих компонент:</a:t>
            </a:r>
          </a:p>
          <a:p>
            <a:pPr algn="ctr" eaLnBrk="1" fontAlgn="base" hangingPunct="1">
              <a:spcBef>
                <a:spcPct val="0"/>
              </a:spcBef>
              <a:spcAft>
                <a:spcPct val="0"/>
              </a:spcAft>
              <a:buFontTx/>
              <a:buNone/>
            </a:pPr>
            <a:r>
              <a:rPr lang="ru-RU" altLang="ru-RU" sz="1600" i="1" smtClean="0">
                <a:solidFill>
                  <a:srgbClr val="000000"/>
                </a:solidFill>
                <a:latin typeface="Times New Roman" pitchFamily="18" charset="0"/>
                <a:sym typeface="Symbol" pitchFamily="18" charset="2"/>
              </a:rPr>
              <a:t></a:t>
            </a:r>
            <a:r>
              <a:rPr lang="ru-RU" altLang="ru-RU" sz="1600" i="1" baseline="-25000" smtClean="0">
                <a:solidFill>
                  <a:srgbClr val="000000"/>
                </a:solidFill>
                <a:latin typeface="Times New Roman" pitchFamily="18" charset="0"/>
              </a:rPr>
              <a:t>Т</a:t>
            </a:r>
            <a:r>
              <a:rPr lang="ru-RU" altLang="ru-RU" sz="1600" i="1" smtClean="0">
                <a:solidFill>
                  <a:srgbClr val="000000"/>
                </a:solidFill>
                <a:latin typeface="Times New Roman" pitchFamily="18" charset="0"/>
                <a:sym typeface="Symbol" pitchFamily="18" charset="2"/>
              </a:rPr>
              <a:t> = </a:t>
            </a:r>
            <a:r>
              <a:rPr lang="ru-RU" altLang="ru-RU" sz="1600" i="1" baseline="-25000" smtClean="0">
                <a:solidFill>
                  <a:srgbClr val="000000"/>
                </a:solidFill>
                <a:latin typeface="Times New Roman" pitchFamily="18" charset="0"/>
              </a:rPr>
              <a:t>0</a:t>
            </a:r>
            <a:r>
              <a:rPr lang="ru-RU" altLang="ru-RU" sz="1600" i="1" smtClean="0">
                <a:solidFill>
                  <a:srgbClr val="000000"/>
                </a:solidFill>
                <a:latin typeface="Times New Roman" pitchFamily="18" charset="0"/>
                <a:sym typeface="Symbol" pitchFamily="18" charset="2"/>
              </a:rPr>
              <a:t> + Δ</a:t>
            </a:r>
            <a:r>
              <a:rPr lang="ru-RU" altLang="ru-RU" sz="1600" i="1" baseline="-25000" smtClean="0">
                <a:solidFill>
                  <a:srgbClr val="000000"/>
                </a:solidFill>
                <a:latin typeface="Times New Roman" pitchFamily="18" charset="0"/>
              </a:rPr>
              <a:t>ТР</a:t>
            </a:r>
            <a:r>
              <a:rPr lang="ru-RU" altLang="ru-RU" sz="1600" i="1" smtClean="0">
                <a:solidFill>
                  <a:srgbClr val="000000"/>
                </a:solidFill>
                <a:latin typeface="Times New Roman" pitchFamily="18" charset="0"/>
                <a:sym typeface="Symbol" pitchFamily="18" charset="2"/>
              </a:rPr>
              <a:t> + Δ</a:t>
            </a:r>
            <a:r>
              <a:rPr lang="ru-RU" altLang="ru-RU" sz="1600" i="1" baseline="-25000" smtClean="0">
                <a:solidFill>
                  <a:srgbClr val="000000"/>
                </a:solidFill>
                <a:latin typeface="Times New Roman" pitchFamily="18" charset="0"/>
              </a:rPr>
              <a:t>П</a:t>
            </a:r>
            <a:r>
              <a:rPr lang="ru-RU" altLang="ru-RU" sz="1600" i="1" smtClean="0">
                <a:solidFill>
                  <a:srgbClr val="000000"/>
                </a:solidFill>
                <a:latin typeface="Times New Roman" pitchFamily="18" charset="0"/>
                <a:sym typeface="Symbol" pitchFamily="18" charset="2"/>
              </a:rPr>
              <a:t> + Δ</a:t>
            </a:r>
            <a:r>
              <a:rPr lang="ru-RU" altLang="ru-RU" sz="1600" i="1" baseline="-25000" smtClean="0">
                <a:solidFill>
                  <a:srgbClr val="000000"/>
                </a:solidFill>
                <a:latin typeface="Times New Roman" pitchFamily="18" charset="0"/>
              </a:rPr>
              <a:t>Д</a:t>
            </a:r>
            <a:r>
              <a:rPr lang="ru-RU" altLang="ru-RU" sz="1600" i="1" smtClean="0">
                <a:solidFill>
                  <a:srgbClr val="000000"/>
                </a:solidFill>
                <a:latin typeface="Times New Roman" pitchFamily="18" charset="0"/>
                <a:sym typeface="Symbol" pitchFamily="18" charset="2"/>
              </a:rPr>
              <a:t> + Δ</a:t>
            </a:r>
            <a:r>
              <a:rPr lang="ru-RU" altLang="ru-RU" sz="1600" i="1" baseline="-25000" smtClean="0">
                <a:solidFill>
                  <a:srgbClr val="000000"/>
                </a:solidFill>
                <a:latin typeface="Times New Roman" pitchFamily="18" charset="0"/>
              </a:rPr>
              <a:t>Д.У</a:t>
            </a:r>
            <a:r>
              <a:rPr lang="ru-RU" altLang="ru-RU" sz="1600" i="1" smtClean="0">
                <a:solidFill>
                  <a:srgbClr val="000000"/>
                </a:solidFill>
                <a:latin typeface="Times New Roman" pitchFamily="18" charset="0"/>
              </a:rPr>
              <a:t>.</a:t>
            </a:r>
            <a:r>
              <a:rPr lang="ru-RU" altLang="ru-RU" sz="1600" i="1" smtClean="0">
                <a:solidFill>
                  <a:srgbClr val="000000"/>
                </a:solidFill>
                <a:latin typeface="Times New Roman" pitchFamily="18" charset="0"/>
                <a:sym typeface="Symbol" pitchFamily="18" charset="2"/>
              </a:rPr>
              <a:t> + Δ</a:t>
            </a:r>
            <a:r>
              <a:rPr lang="ru-RU" altLang="ru-RU" sz="1600" i="1" baseline="-25000" smtClean="0">
                <a:solidFill>
                  <a:srgbClr val="000000"/>
                </a:solidFill>
                <a:latin typeface="Times New Roman" pitchFamily="18" charset="0"/>
              </a:rPr>
              <a:t>З</a:t>
            </a:r>
            <a:r>
              <a:rPr lang="ru-RU" altLang="ru-RU" sz="1600" i="1" smtClean="0">
                <a:solidFill>
                  <a:srgbClr val="000000"/>
                </a:solidFill>
                <a:latin typeface="Times New Roman" pitchFamily="18" charset="0"/>
                <a:sym typeface="Symbol" pitchFamily="18" charset="2"/>
              </a:rPr>
              <a:t> (25)</a:t>
            </a:r>
            <a:endParaRPr lang="ru-RU" altLang="ru-RU" sz="1600" smtClean="0">
              <a:solidFill>
                <a:srgbClr val="000000"/>
              </a:solidFill>
              <a:latin typeface="Times New Roman" pitchFamily="18" charset="0"/>
              <a:sym typeface="Symbol" pitchFamily="18" charset="2"/>
            </a:endParaRPr>
          </a:p>
          <a:p>
            <a:pPr algn="just" eaLnBrk="1" fontAlgn="base" hangingPunct="1">
              <a:spcBef>
                <a:spcPct val="0"/>
              </a:spcBef>
              <a:spcAft>
                <a:spcPct val="0"/>
              </a:spcAft>
              <a:buFontTx/>
              <a:buNone/>
            </a:pPr>
            <a:r>
              <a:rPr lang="ru-RU" altLang="ru-RU" sz="1600" i="1" smtClean="0">
                <a:solidFill>
                  <a:srgbClr val="000000"/>
                </a:solidFill>
                <a:latin typeface="Times New Roman" pitchFamily="18" charset="0"/>
                <a:sym typeface="Symbol" pitchFamily="18" charset="2"/>
              </a:rPr>
              <a:t>	Доля вклада отдельных факторов упрочнения в общий предел текучести неодинакова. Рассмотрим влияние легирования стали на указанные компоненты упрочнения.</a:t>
            </a:r>
          </a:p>
          <a:p>
            <a:pPr algn="just" eaLnBrk="1" fontAlgn="base" hangingPunct="1">
              <a:spcBef>
                <a:spcPct val="0"/>
              </a:spcBef>
              <a:spcAft>
                <a:spcPct val="0"/>
              </a:spcAft>
              <a:buFontTx/>
              <a:buNone/>
            </a:pPr>
            <a:r>
              <a:rPr lang="ru-RU" altLang="ru-RU" sz="1600" i="1" smtClean="0">
                <a:solidFill>
                  <a:srgbClr val="000000"/>
                </a:solidFill>
                <a:latin typeface="Times New Roman" pitchFamily="18" charset="0"/>
                <a:sym typeface="Symbol" pitchFamily="18" charset="2"/>
              </a:rPr>
              <a:t>Напряжение трения решетки -железа</a:t>
            </a:r>
            <a:r>
              <a:rPr lang="ru-RU" altLang="ru-RU" sz="1600" smtClean="0">
                <a:solidFill>
                  <a:srgbClr val="000000"/>
                </a:solidFill>
                <a:latin typeface="Times New Roman" pitchFamily="18" charset="0"/>
                <a:sym typeface="Symbol" pitchFamily="18" charset="2"/>
              </a:rPr>
              <a:t> (σ</a:t>
            </a:r>
            <a:r>
              <a:rPr lang="ru-RU" altLang="ru-RU" sz="1600" i="1" baseline="-25000" smtClean="0">
                <a:solidFill>
                  <a:srgbClr val="000000"/>
                </a:solidFill>
                <a:latin typeface="Times New Roman" pitchFamily="18" charset="0"/>
                <a:sym typeface="Symbol" pitchFamily="18" charset="2"/>
              </a:rPr>
              <a:t>0</a:t>
            </a:r>
            <a:r>
              <a:rPr lang="ru-RU" altLang="ru-RU" sz="1600" i="1" smtClean="0">
                <a:solidFill>
                  <a:srgbClr val="000000"/>
                </a:solidFill>
                <a:latin typeface="Times New Roman" pitchFamily="18" charset="0"/>
                <a:sym typeface="Symbol" pitchFamily="18" charset="2"/>
              </a:rPr>
              <a:t>) определяется напряжением Пайерлса — Набарро. Как указывалось, </a:t>
            </a:r>
          </a:p>
          <a:p>
            <a:pPr algn="just" eaLnBrk="1" fontAlgn="base" hangingPunct="1">
              <a:spcBef>
                <a:spcPct val="0"/>
              </a:spcBef>
              <a:spcAft>
                <a:spcPct val="0"/>
              </a:spcAft>
              <a:buFontTx/>
              <a:buNone/>
            </a:pPr>
            <a:r>
              <a:rPr lang="ru-RU" altLang="ru-RU" sz="1600" i="1" smtClean="0">
                <a:solidFill>
                  <a:srgbClr val="000000"/>
                </a:solidFill>
                <a:latin typeface="Times New Roman" pitchFamily="18" charset="0"/>
                <a:sym typeface="Symbol" pitchFamily="18" charset="2"/>
              </a:rPr>
              <a:t>σ</a:t>
            </a:r>
            <a:r>
              <a:rPr lang="ru-RU" altLang="ru-RU" sz="1600" i="1" baseline="-25000" smtClean="0">
                <a:solidFill>
                  <a:srgbClr val="000000"/>
                </a:solidFill>
                <a:latin typeface="Times New Roman" pitchFamily="18" charset="0"/>
                <a:sym typeface="Symbol" pitchFamily="18" charset="2"/>
              </a:rPr>
              <a:t>0</a:t>
            </a:r>
            <a:r>
              <a:rPr lang="ru-RU" altLang="ru-RU" sz="1600" i="1" smtClean="0">
                <a:solidFill>
                  <a:srgbClr val="000000"/>
                </a:solidFill>
                <a:latin typeface="Times New Roman" pitchFamily="18" charset="0"/>
                <a:sym typeface="Symbol" pitchFamily="18" charset="2"/>
              </a:rPr>
              <a:t>=2</a:t>
            </a:r>
            <a:r>
              <a:rPr lang="en-US" altLang="ru-RU" sz="1600" i="1" smtClean="0">
                <a:solidFill>
                  <a:srgbClr val="000000"/>
                </a:solidFill>
                <a:latin typeface="Times New Roman" pitchFamily="18" charset="0"/>
                <a:sym typeface="Symbol" pitchFamily="18" charset="2"/>
              </a:rPr>
              <a:t>G</a:t>
            </a:r>
            <a:r>
              <a:rPr lang="ru-RU" altLang="ru-RU" sz="1600" i="1" smtClean="0">
                <a:solidFill>
                  <a:srgbClr val="000000"/>
                </a:solidFill>
                <a:latin typeface="Times New Roman" pitchFamily="18" charset="0"/>
                <a:sym typeface="Symbol" pitchFamily="18" charset="2"/>
              </a:rPr>
              <a:t>·10</a:t>
            </a:r>
            <a:r>
              <a:rPr lang="ru-RU" altLang="ru-RU" sz="1600" i="1" baseline="30000" smtClean="0">
                <a:solidFill>
                  <a:srgbClr val="000000"/>
                </a:solidFill>
                <a:latin typeface="Times New Roman" pitchFamily="18" charset="0"/>
                <a:sym typeface="Symbol" pitchFamily="18" charset="2"/>
              </a:rPr>
              <a:t>-4</a:t>
            </a:r>
            <a:r>
              <a:rPr lang="ru-RU" altLang="ru-RU" sz="1600" i="1" smtClean="0">
                <a:solidFill>
                  <a:srgbClr val="000000"/>
                </a:solidFill>
                <a:latin typeface="Times New Roman" pitchFamily="18" charset="0"/>
                <a:sym typeface="Symbol" pitchFamily="18" charset="2"/>
              </a:rPr>
              <a:t> [уравнение (3)] и его значение для железа теоретически равно 17 МПа. Экспериментально полученные для железа значения σ</a:t>
            </a:r>
            <a:r>
              <a:rPr lang="ru-RU" altLang="ru-RU" sz="1600" i="1" baseline="-25000" smtClean="0">
                <a:solidFill>
                  <a:srgbClr val="000000"/>
                </a:solidFill>
                <a:latin typeface="Times New Roman" pitchFamily="18" charset="0"/>
                <a:sym typeface="Symbol" pitchFamily="18" charset="2"/>
              </a:rPr>
              <a:t>0</a:t>
            </a:r>
            <a:r>
              <a:rPr lang="ru-RU" altLang="ru-RU" sz="1600" i="1" smtClean="0">
                <a:solidFill>
                  <a:srgbClr val="000000"/>
                </a:solidFill>
                <a:latin typeface="Times New Roman" pitchFamily="18" charset="0"/>
                <a:sym typeface="Symbol" pitchFamily="18" charset="2"/>
              </a:rPr>
              <a:t>=30—40 МПа.</a:t>
            </a:r>
          </a:p>
          <a:p>
            <a:pPr algn="just" eaLnBrk="1" fontAlgn="base" hangingPunct="1">
              <a:spcBef>
                <a:spcPct val="0"/>
              </a:spcBef>
              <a:spcAft>
                <a:spcPct val="0"/>
              </a:spcAft>
              <a:buFontTx/>
              <a:buNone/>
            </a:pPr>
            <a:r>
              <a:rPr lang="ru-RU" altLang="ru-RU" sz="1600" i="1" smtClean="0">
                <a:solidFill>
                  <a:srgbClr val="000000"/>
                </a:solidFill>
                <a:latin typeface="Times New Roman" pitchFamily="18" charset="0"/>
                <a:sym typeface="Symbol" pitchFamily="18" charset="2"/>
              </a:rPr>
              <a:t>Упрочнение </a:t>
            </a:r>
            <a:r>
              <a:rPr lang="ru-RU" altLang="ru-RU" sz="1600" smtClean="0">
                <a:solidFill>
                  <a:srgbClr val="000000"/>
                </a:solidFill>
                <a:latin typeface="Times New Roman" pitchFamily="18" charset="0"/>
                <a:sym typeface="Symbol" pitchFamily="18" charset="2"/>
              </a:rPr>
              <a:t> </a:t>
            </a:r>
            <a:r>
              <a:rPr lang="ru-RU" altLang="ru-RU" sz="1600" i="1" smtClean="0">
                <a:solidFill>
                  <a:srgbClr val="000000"/>
                </a:solidFill>
                <a:latin typeface="Times New Roman" pitchFamily="18" charset="0"/>
                <a:sym typeface="Symbol" pitchFamily="18" charset="2"/>
              </a:rPr>
              <a:t>-твердого раствора при легировании может быть просуммировано по уравнению (5):</a:t>
            </a:r>
          </a:p>
          <a:p>
            <a:pPr algn="just" fontAlgn="base">
              <a:spcBef>
                <a:spcPct val="0"/>
              </a:spcBef>
              <a:spcAft>
                <a:spcPct val="0"/>
              </a:spcAft>
              <a:buFontTx/>
              <a:buNone/>
            </a:pPr>
            <a:endParaRPr lang="ru-RU" altLang="ru-RU" sz="1200" i="1" smtClean="0">
              <a:solidFill>
                <a:srgbClr val="000000"/>
              </a:solidFill>
              <a:latin typeface="Times New Roman" pitchFamily="18" charset="0"/>
              <a:cs typeface="Times New Roman" pitchFamily="18" charset="0"/>
              <a:sym typeface="Symbol" pitchFamily="18" charset="2"/>
            </a:endParaRPr>
          </a:p>
        </p:txBody>
      </p:sp>
    </p:spTree>
    <p:extLst>
      <p:ext uri="{BB962C8B-B14F-4D97-AF65-F5344CB8AC3E}">
        <p14:creationId xmlns:p14="http://schemas.microsoft.com/office/powerpoint/2010/main" val="9117783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5"/>
          <p:cNvSpPr>
            <a:spLocks noChangeArrowheads="1"/>
          </p:cNvSpPr>
          <p:nvPr/>
        </p:nvSpPr>
        <p:spPr bwMode="auto">
          <a:xfrm>
            <a:off x="-7704663" y="2277458"/>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600" smtClean="0">
              <a:solidFill>
                <a:srgbClr val="000000"/>
              </a:solidFill>
              <a:latin typeface="Times New Roman" pitchFamily="18" charset="0"/>
            </a:endParaRPr>
          </a:p>
        </p:txBody>
      </p:sp>
      <p:graphicFrame>
        <p:nvGraphicFramePr>
          <p:cNvPr id="236547" name="Object 4"/>
          <p:cNvGraphicFramePr>
            <a:graphicFrameLocks noChangeAspect="1"/>
          </p:cNvGraphicFramePr>
          <p:nvPr/>
        </p:nvGraphicFramePr>
        <p:xfrm>
          <a:off x="4267203" y="2057403"/>
          <a:ext cx="1257300" cy="321469"/>
        </p:xfrm>
        <a:graphic>
          <a:graphicData uri="http://schemas.openxmlformats.org/presentationml/2006/ole">
            <mc:AlternateContent xmlns:mc="http://schemas.openxmlformats.org/markup-compatibility/2006">
              <mc:Choice xmlns:v="urn:schemas-microsoft-com:vml" Requires="v">
                <p:oleObj spid="_x0000_s11277" name="Equation" r:id="rId3" imgW="939392" imgH="431613" progId="Equation.DSMT4">
                  <p:embed/>
                </p:oleObj>
              </mc:Choice>
              <mc:Fallback>
                <p:oleObj name="Equation" r:id="rId3" imgW="939392" imgH="431613"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3" y="2057403"/>
                        <a:ext cx="1257300" cy="32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6548" name="Rectangle 6"/>
          <p:cNvSpPr>
            <a:spLocks noChangeArrowheads="1"/>
          </p:cNvSpPr>
          <p:nvPr/>
        </p:nvSpPr>
        <p:spPr bwMode="auto">
          <a:xfrm>
            <a:off x="304800" y="2213942"/>
            <a:ext cx="86360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endParaRPr lang="ru-RU" altLang="ru-RU" sz="600" smtClean="0">
              <a:solidFill>
                <a:srgbClr val="000000"/>
              </a:solidFill>
              <a:latin typeface="Times New Roman" pitchFamily="18" charset="0"/>
            </a:endParaRPr>
          </a:p>
          <a:p>
            <a:pPr algn="just"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если известны коэффициенты упрочнения феррита отдельными легирующими элементами (</a:t>
            </a:r>
            <a:r>
              <a:rPr lang="en-US" altLang="ru-RU" sz="1400" i="1" smtClean="0">
                <a:solidFill>
                  <a:srgbClr val="000000"/>
                </a:solidFill>
                <a:latin typeface="Times New Roman" pitchFamily="18" charset="0"/>
                <a:cs typeface="Times New Roman" pitchFamily="18" charset="0"/>
              </a:rPr>
              <a:t>k</a:t>
            </a:r>
            <a:r>
              <a:rPr lang="en-US" altLang="ru-RU" sz="1400" i="1" baseline="-30000" smtClean="0">
                <a:solidFill>
                  <a:srgbClr val="000000"/>
                </a:solidFill>
                <a:latin typeface="Times New Roman" pitchFamily="18" charset="0"/>
                <a:cs typeface="Times New Roman" pitchFamily="18" charset="0"/>
              </a:rPr>
              <a:t>i</a:t>
            </a:r>
            <a:r>
              <a:rPr lang="ru-RU" altLang="ru-RU" sz="1400" smtClean="0">
                <a:solidFill>
                  <a:srgbClr val="000000"/>
                </a:solidFill>
                <a:latin typeface="Times New Roman" pitchFamily="18" charset="0"/>
                <a:cs typeface="Times New Roman" pitchFamily="18" charset="0"/>
              </a:rPr>
              <a:t>) и их концентрация в феррите (</a:t>
            </a:r>
            <a:r>
              <a:rPr lang="ru-RU" altLang="ru-RU" sz="1400" i="1" smtClean="0">
                <a:solidFill>
                  <a:srgbClr val="000000"/>
                </a:solidFill>
                <a:latin typeface="Times New Roman" pitchFamily="18" charset="0"/>
                <a:cs typeface="Times New Roman" pitchFamily="18" charset="0"/>
              </a:rPr>
              <a:t>С</a:t>
            </a:r>
            <a:r>
              <a:rPr lang="en-US" altLang="ru-RU" sz="1400" i="1" baseline="-30000" smtClean="0">
                <a:solidFill>
                  <a:srgbClr val="000000"/>
                </a:solidFill>
                <a:latin typeface="Times New Roman" pitchFamily="18" charset="0"/>
                <a:cs typeface="Times New Roman" pitchFamily="18" charset="0"/>
              </a:rPr>
              <a:t>i</a:t>
            </a:r>
            <a:r>
              <a:rPr lang="ru-RU" altLang="ru-RU" sz="1400" smtClean="0">
                <a:solidFill>
                  <a:srgbClr val="000000"/>
                </a:solidFill>
                <a:latin typeface="Times New Roman" pitchFamily="18" charset="0"/>
                <a:cs typeface="Times New Roman" pitchFamily="18" charset="0"/>
              </a:rPr>
              <a:t>). Значения </a:t>
            </a:r>
            <a:r>
              <a:rPr lang="en-US" altLang="ru-RU" sz="1400" i="1" smtClean="0">
                <a:solidFill>
                  <a:srgbClr val="000000"/>
                </a:solidFill>
                <a:latin typeface="Times New Roman" pitchFamily="18" charset="0"/>
                <a:cs typeface="Times New Roman" pitchFamily="18" charset="0"/>
              </a:rPr>
              <a:t>k</a:t>
            </a:r>
            <a:r>
              <a:rPr lang="en-US" altLang="ru-RU" sz="1400" i="1" baseline="-30000" smtClean="0">
                <a:solidFill>
                  <a:srgbClr val="000000"/>
                </a:solidFill>
                <a:latin typeface="Times New Roman" pitchFamily="18" charset="0"/>
                <a:cs typeface="Times New Roman" pitchFamily="18" charset="0"/>
              </a:rPr>
              <a:t>i</a:t>
            </a:r>
            <a:r>
              <a:rPr lang="ru-RU" altLang="ru-RU" sz="1400" smtClean="0">
                <a:solidFill>
                  <a:srgbClr val="000000"/>
                </a:solidFill>
                <a:latin typeface="Times New Roman" pitchFamily="18" charset="0"/>
                <a:cs typeface="Times New Roman" pitchFamily="18" charset="0"/>
              </a:rPr>
              <a:t> приведены в гл. </a:t>
            </a:r>
            <a:r>
              <a:rPr lang="en-US" altLang="ru-RU" sz="1400" smtClean="0">
                <a:solidFill>
                  <a:srgbClr val="000000"/>
                </a:solidFill>
                <a:latin typeface="Times New Roman" pitchFamily="18" charset="0"/>
                <a:cs typeface="Times New Roman" pitchFamily="18" charset="0"/>
              </a:rPr>
              <a:t>IV</a:t>
            </a:r>
            <a:r>
              <a:rPr lang="ru-RU" altLang="ru-RU" sz="1400" smtClean="0">
                <a:solidFill>
                  <a:srgbClr val="000000"/>
                </a:solidFill>
                <a:latin typeface="Times New Roman" pitchFamily="18" charset="0"/>
                <a:cs typeface="Times New Roman" pitchFamily="18" charset="0"/>
              </a:rPr>
              <a:t>, п. 4. Установление значений </a:t>
            </a:r>
            <a:r>
              <a:rPr lang="ru-RU" altLang="ru-RU" sz="1400" i="1" smtClean="0">
                <a:solidFill>
                  <a:srgbClr val="000000"/>
                </a:solidFill>
                <a:latin typeface="Times New Roman" pitchFamily="18" charset="0"/>
                <a:cs typeface="Times New Roman" pitchFamily="18" charset="0"/>
              </a:rPr>
              <a:t>С</a:t>
            </a:r>
            <a:r>
              <a:rPr lang="en-US" altLang="ru-RU" sz="1400" i="1" baseline="-30000" smtClean="0">
                <a:solidFill>
                  <a:srgbClr val="000000"/>
                </a:solidFill>
                <a:latin typeface="Times New Roman" pitchFamily="18" charset="0"/>
                <a:cs typeface="Times New Roman" pitchFamily="18" charset="0"/>
              </a:rPr>
              <a:t>i</a:t>
            </a:r>
            <a:r>
              <a:rPr lang="en-US" altLang="ru-RU" sz="1400" smtClean="0">
                <a:solidFill>
                  <a:srgbClr val="000000"/>
                </a:solidFill>
                <a:latin typeface="Times New Roman" pitchFamily="18" charset="0"/>
                <a:cs typeface="Times New Roman" pitchFamily="18" charset="0"/>
              </a:rPr>
              <a:t> </a:t>
            </a:r>
            <a:r>
              <a:rPr lang="ru-RU" altLang="ru-RU" sz="1400" smtClean="0">
                <a:solidFill>
                  <a:srgbClr val="000000"/>
                </a:solidFill>
                <a:latin typeface="Times New Roman" pitchFamily="18" charset="0"/>
                <a:cs typeface="Times New Roman" pitchFamily="18" charset="0"/>
              </a:rPr>
              <a:t>- затруднено, так как они могут отличаться от концентрации легирующего элемента в стали.</a:t>
            </a:r>
            <a:endParaRPr lang="ru-RU" altLang="ru-RU" sz="1400" smtClean="0">
              <a:solidFill>
                <a:srgbClr val="000000"/>
              </a:solidFill>
              <a:latin typeface="Times New Roman" pitchFamily="18" charset="0"/>
            </a:endParaRPr>
          </a:p>
          <a:p>
            <a:pPr algn="just"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	В феррито-перлитных сталях свойства легированного феррита существенно предопределяют уровень их механических свойств. Можно приблизительно считать, что такие некарбидообразующие элементы, как </a:t>
            </a:r>
            <a:r>
              <a:rPr lang="en-US" altLang="ru-RU" sz="1400" smtClean="0">
                <a:solidFill>
                  <a:srgbClr val="000000"/>
                </a:solidFill>
                <a:latin typeface="Times New Roman" pitchFamily="18" charset="0"/>
                <a:cs typeface="Times New Roman" pitchFamily="18" charset="0"/>
              </a:rPr>
              <a:t>Si</a:t>
            </a:r>
            <a:r>
              <a:rPr lang="ru-RU" altLang="ru-RU" sz="1400" smtClean="0">
                <a:solidFill>
                  <a:srgbClr val="000000"/>
                </a:solidFill>
                <a:latin typeface="Times New Roman" pitchFamily="18" charset="0"/>
                <a:cs typeface="Times New Roman" pitchFamily="18" charset="0"/>
              </a:rPr>
              <a:t>, </a:t>
            </a:r>
            <a:r>
              <a:rPr lang="en-US" altLang="ru-RU" sz="1400" smtClean="0">
                <a:solidFill>
                  <a:srgbClr val="000000"/>
                </a:solidFill>
                <a:latin typeface="Times New Roman" pitchFamily="18" charset="0"/>
                <a:cs typeface="Times New Roman" pitchFamily="18" charset="0"/>
              </a:rPr>
              <a:t>Ni</a:t>
            </a:r>
            <a:r>
              <a:rPr lang="ru-RU" altLang="ru-RU" sz="1400" smtClean="0">
                <a:solidFill>
                  <a:srgbClr val="000000"/>
                </a:solidFill>
                <a:latin typeface="Times New Roman" pitchFamily="18" charset="0"/>
                <a:cs typeface="Times New Roman" pitchFamily="18" charset="0"/>
              </a:rPr>
              <a:t>, Р, целиком входят в состав феррита. Медь мало растворима в феррите и образует самостоятельную фазу. В феррите горячекатаных сталей (нормализованных), как показывают опытные данные, обычно растворено ~0,01—0,02 % (</a:t>
            </a:r>
            <a:r>
              <a:rPr lang="en-US" altLang="ru-RU" sz="1400" smtClean="0">
                <a:solidFill>
                  <a:srgbClr val="000000"/>
                </a:solidFill>
                <a:latin typeface="Times New Roman" pitchFamily="18" charset="0"/>
                <a:cs typeface="Times New Roman" pitchFamily="18" charset="0"/>
              </a:rPr>
              <a:t>C</a:t>
            </a:r>
            <a:r>
              <a:rPr lang="ru-RU" altLang="ru-RU" sz="1400" smtClean="0">
                <a:solidFill>
                  <a:srgbClr val="000000"/>
                </a:solidFill>
                <a:latin typeface="Times New Roman" pitchFamily="18" charset="0"/>
                <a:cs typeface="Times New Roman" pitchFamily="18" charset="0"/>
              </a:rPr>
              <a:t>+</a:t>
            </a:r>
            <a:r>
              <a:rPr lang="en-US" altLang="ru-RU" sz="1400" smtClean="0">
                <a:solidFill>
                  <a:srgbClr val="000000"/>
                </a:solidFill>
                <a:latin typeface="Times New Roman" pitchFamily="18" charset="0"/>
                <a:cs typeface="Times New Roman" pitchFamily="18" charset="0"/>
              </a:rPr>
              <a:t>N</a:t>
            </a:r>
            <a:r>
              <a:rPr lang="ru-RU" altLang="ru-RU" sz="1400" smtClean="0">
                <a:solidFill>
                  <a:srgbClr val="000000"/>
                </a:solidFill>
                <a:latin typeface="Times New Roman" pitchFamily="18" charset="0"/>
                <a:cs typeface="Times New Roman" pitchFamily="18" charset="0"/>
              </a:rPr>
              <a:t>). 	Остальное количество углерода и азота связано в цементит и специальные карбиды и нитриды. Из числа карбидообразующих элементов (</a:t>
            </a:r>
            <a:r>
              <a:rPr lang="en-US" altLang="ru-RU" sz="1400" smtClean="0">
                <a:solidFill>
                  <a:srgbClr val="000000"/>
                </a:solidFill>
                <a:latin typeface="Times New Roman" pitchFamily="18" charset="0"/>
                <a:cs typeface="Times New Roman" pitchFamily="18" charset="0"/>
              </a:rPr>
              <a:t>Mn</a:t>
            </a:r>
            <a:r>
              <a:rPr lang="ru-RU" altLang="ru-RU" sz="1400" smtClean="0">
                <a:solidFill>
                  <a:srgbClr val="000000"/>
                </a:solidFill>
                <a:latin typeface="Times New Roman" pitchFamily="18" charset="0"/>
                <a:cs typeface="Times New Roman" pitchFamily="18" charset="0"/>
              </a:rPr>
              <a:t>, С</a:t>
            </a:r>
            <a:r>
              <a:rPr lang="es-ES" altLang="ru-RU" sz="1400" smtClean="0">
                <a:solidFill>
                  <a:srgbClr val="000000"/>
                </a:solidFill>
                <a:latin typeface="Times New Roman" pitchFamily="18" charset="0"/>
                <a:cs typeface="Times New Roman" pitchFamily="18" charset="0"/>
              </a:rPr>
              <a:t>r</a:t>
            </a:r>
            <a:r>
              <a:rPr lang="ru-RU" altLang="ru-RU" sz="1400" smtClean="0">
                <a:solidFill>
                  <a:srgbClr val="000000"/>
                </a:solidFill>
                <a:latin typeface="Times New Roman" pitchFamily="18" charset="0"/>
                <a:cs typeface="Times New Roman" pitchFamily="18" charset="0"/>
              </a:rPr>
              <a:t>, </a:t>
            </a:r>
            <a:r>
              <a:rPr lang="en-US" altLang="ru-RU" sz="1400" smtClean="0">
                <a:solidFill>
                  <a:srgbClr val="000000"/>
                </a:solidFill>
                <a:latin typeface="Times New Roman" pitchFamily="18" charset="0"/>
                <a:cs typeface="Times New Roman" pitchFamily="18" charset="0"/>
              </a:rPr>
              <a:t>Mo</a:t>
            </a:r>
            <a:r>
              <a:rPr lang="ru-RU" altLang="ru-RU" sz="1400" smtClean="0">
                <a:solidFill>
                  <a:srgbClr val="000000"/>
                </a:solidFill>
                <a:latin typeface="Times New Roman" pitchFamily="18" charset="0"/>
                <a:cs typeface="Times New Roman" pitchFamily="18" charset="0"/>
              </a:rPr>
              <a:t>, </a:t>
            </a:r>
            <a:r>
              <a:rPr lang="en-US" altLang="ru-RU" sz="1400" smtClean="0">
                <a:solidFill>
                  <a:srgbClr val="000000"/>
                </a:solidFill>
                <a:latin typeface="Times New Roman" pitchFamily="18" charset="0"/>
                <a:cs typeface="Times New Roman" pitchFamily="18" charset="0"/>
              </a:rPr>
              <a:t>Nb</a:t>
            </a:r>
            <a:r>
              <a:rPr lang="ru-RU" altLang="ru-RU" sz="1400" smtClean="0">
                <a:solidFill>
                  <a:srgbClr val="000000"/>
                </a:solidFill>
                <a:latin typeface="Times New Roman" pitchFamily="18" charset="0"/>
                <a:cs typeface="Times New Roman" pitchFamily="18" charset="0"/>
              </a:rPr>
              <a:t>, </a:t>
            </a:r>
            <a:r>
              <a:rPr lang="en-US" altLang="ru-RU" sz="1400" smtClean="0">
                <a:solidFill>
                  <a:srgbClr val="000000"/>
                </a:solidFill>
                <a:latin typeface="Times New Roman" pitchFamily="18" charset="0"/>
                <a:cs typeface="Times New Roman" pitchFamily="18" charset="0"/>
              </a:rPr>
              <a:t>V</a:t>
            </a:r>
            <a:r>
              <a:rPr lang="ru-RU" altLang="ru-RU" sz="1400" smtClean="0">
                <a:solidFill>
                  <a:srgbClr val="000000"/>
                </a:solidFill>
                <a:latin typeface="Times New Roman" pitchFamily="18" charset="0"/>
                <a:cs typeface="Times New Roman" pitchFamily="18" charset="0"/>
              </a:rPr>
              <a:t>, </a:t>
            </a:r>
            <a:r>
              <a:rPr lang="en-US" altLang="ru-RU" sz="1400" smtClean="0">
                <a:solidFill>
                  <a:srgbClr val="000000"/>
                </a:solidFill>
                <a:latin typeface="Times New Roman" pitchFamily="18" charset="0"/>
                <a:cs typeface="Times New Roman" pitchFamily="18" charset="0"/>
              </a:rPr>
              <a:t>Ti</a:t>
            </a:r>
            <a:r>
              <a:rPr lang="ru-RU" altLang="ru-RU" sz="1400" smtClean="0">
                <a:solidFill>
                  <a:srgbClr val="000000"/>
                </a:solidFill>
                <a:latin typeface="Times New Roman" pitchFamily="18" charset="0"/>
                <a:cs typeface="Times New Roman" pitchFamily="18" charset="0"/>
              </a:rPr>
              <a:t>) практически целиком связаны в специальные карбиды </a:t>
            </a:r>
            <a:r>
              <a:rPr lang="en-US" altLang="ru-RU" sz="1400" smtClean="0">
                <a:solidFill>
                  <a:srgbClr val="000000"/>
                </a:solidFill>
                <a:latin typeface="Times New Roman" pitchFamily="18" charset="0"/>
                <a:cs typeface="Times New Roman" pitchFamily="18" charset="0"/>
              </a:rPr>
              <a:t>Nb</a:t>
            </a:r>
            <a:r>
              <a:rPr lang="ru-RU" altLang="ru-RU" sz="1400" smtClean="0">
                <a:solidFill>
                  <a:srgbClr val="000000"/>
                </a:solidFill>
                <a:latin typeface="Times New Roman" pitchFamily="18" charset="0"/>
                <a:cs typeface="Times New Roman" pitchFamily="18" charset="0"/>
              </a:rPr>
              <a:t>, </a:t>
            </a:r>
            <a:r>
              <a:rPr lang="en-US" altLang="ru-RU" sz="1400" smtClean="0">
                <a:solidFill>
                  <a:srgbClr val="000000"/>
                </a:solidFill>
                <a:latin typeface="Times New Roman" pitchFamily="18" charset="0"/>
                <a:cs typeface="Times New Roman" pitchFamily="18" charset="0"/>
              </a:rPr>
              <a:t>V</a:t>
            </a:r>
            <a:r>
              <a:rPr lang="ru-RU" altLang="ru-RU" sz="1400" smtClean="0">
                <a:solidFill>
                  <a:srgbClr val="000000"/>
                </a:solidFill>
                <a:latin typeface="Times New Roman" pitchFamily="18" charset="0"/>
                <a:cs typeface="Times New Roman" pitchFamily="18" charset="0"/>
              </a:rPr>
              <a:t> и </a:t>
            </a:r>
            <a:r>
              <a:rPr lang="en-US" altLang="ru-RU" sz="1400" smtClean="0">
                <a:solidFill>
                  <a:srgbClr val="000000"/>
                </a:solidFill>
                <a:latin typeface="Times New Roman" pitchFamily="18" charset="0"/>
                <a:cs typeface="Times New Roman" pitchFamily="18" charset="0"/>
              </a:rPr>
              <a:t>Ti</a:t>
            </a:r>
            <a:r>
              <a:rPr lang="ru-RU" altLang="ru-RU" sz="1400" smtClean="0">
                <a:solidFill>
                  <a:srgbClr val="000000"/>
                </a:solidFill>
                <a:latin typeface="Times New Roman" pitchFamily="18" charset="0"/>
                <a:cs typeface="Times New Roman" pitchFamily="18" charset="0"/>
              </a:rPr>
              <a:t>. Нитридообразующий элемент А1 обычно полностью связан в нитриды и неметаллические включения. Молибден и хром входят в состав карбидной фазы и частично растворены в феррите. Относительно слабый карбидообразующий элемент марганец самостоятельных карбидов в стали не образует и фактически целиком растворен в феррите.</a:t>
            </a:r>
            <a:endParaRPr lang="ru-RU" altLang="ru-RU" sz="1400" smtClean="0">
              <a:solidFill>
                <a:srgbClr val="000000"/>
              </a:solidFill>
              <a:latin typeface="Times New Roman" pitchFamily="18" charset="0"/>
            </a:endParaRPr>
          </a:p>
          <a:p>
            <a:pPr algn="just"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	Следовательно, в низколегированных феррито-перлитных сталях </a:t>
            </a:r>
            <a:r>
              <a:rPr lang="en-US" altLang="ru-RU" sz="1400" smtClean="0">
                <a:solidFill>
                  <a:srgbClr val="000000"/>
                </a:solidFill>
                <a:latin typeface="Times New Roman" pitchFamily="18" charset="0"/>
                <a:cs typeface="Times New Roman" pitchFamily="18" charset="0"/>
              </a:rPr>
              <a:t>Mn</a:t>
            </a:r>
            <a:r>
              <a:rPr lang="ru-RU" altLang="ru-RU" sz="1400" smtClean="0">
                <a:solidFill>
                  <a:srgbClr val="000000"/>
                </a:solidFill>
                <a:latin typeface="Times New Roman" pitchFamily="18" charset="0"/>
                <a:cs typeface="Times New Roman" pitchFamily="18" charset="0"/>
              </a:rPr>
              <a:t>, </a:t>
            </a:r>
            <a:r>
              <a:rPr lang="en-US" altLang="ru-RU" sz="1400" smtClean="0">
                <a:solidFill>
                  <a:srgbClr val="000000"/>
                </a:solidFill>
                <a:latin typeface="Times New Roman" pitchFamily="18" charset="0"/>
                <a:cs typeface="Times New Roman" pitchFamily="18" charset="0"/>
              </a:rPr>
              <a:t>Si</a:t>
            </a:r>
            <a:r>
              <a:rPr lang="ru-RU" altLang="ru-RU" sz="1400" smtClean="0">
                <a:solidFill>
                  <a:srgbClr val="000000"/>
                </a:solidFill>
                <a:latin typeface="Times New Roman" pitchFamily="18" charset="0"/>
                <a:cs typeface="Times New Roman" pitchFamily="18" charset="0"/>
              </a:rPr>
              <a:t>, </a:t>
            </a:r>
            <a:r>
              <a:rPr lang="en-US" altLang="ru-RU" sz="1400" smtClean="0">
                <a:solidFill>
                  <a:srgbClr val="000000"/>
                </a:solidFill>
                <a:latin typeface="Times New Roman" pitchFamily="18" charset="0"/>
                <a:cs typeface="Times New Roman" pitchFamily="18" charset="0"/>
              </a:rPr>
              <a:t>Ni</a:t>
            </a:r>
            <a:r>
              <a:rPr lang="ru-RU" altLang="ru-RU" sz="1400" smtClean="0">
                <a:solidFill>
                  <a:srgbClr val="000000"/>
                </a:solidFill>
                <a:latin typeface="Times New Roman" pitchFamily="18" charset="0"/>
                <a:cs typeface="Times New Roman" pitchFamily="18" charset="0"/>
              </a:rPr>
              <a:t> и Р целиком растворены в феррите, </a:t>
            </a:r>
            <a:r>
              <a:rPr lang="en-US" altLang="ru-RU" sz="1400" smtClean="0">
                <a:solidFill>
                  <a:srgbClr val="000000"/>
                </a:solidFill>
                <a:latin typeface="Times New Roman" pitchFamily="18" charset="0"/>
                <a:cs typeface="Times New Roman" pitchFamily="18" charset="0"/>
              </a:rPr>
              <a:t>V</a:t>
            </a:r>
            <a:r>
              <a:rPr lang="ru-RU" altLang="ru-RU" sz="1400" smtClean="0">
                <a:solidFill>
                  <a:srgbClr val="000000"/>
                </a:solidFill>
                <a:latin typeface="Times New Roman" pitchFamily="18" charset="0"/>
                <a:cs typeface="Times New Roman" pitchFamily="18" charset="0"/>
              </a:rPr>
              <a:t>, </a:t>
            </a:r>
            <a:r>
              <a:rPr lang="en-US" altLang="ru-RU" sz="1400" smtClean="0">
                <a:solidFill>
                  <a:srgbClr val="000000"/>
                </a:solidFill>
                <a:latin typeface="Times New Roman" pitchFamily="18" charset="0"/>
                <a:cs typeface="Times New Roman" pitchFamily="18" charset="0"/>
              </a:rPr>
              <a:t>Nb</a:t>
            </a:r>
            <a:r>
              <a:rPr lang="ru-RU" altLang="ru-RU" sz="1400" smtClean="0">
                <a:solidFill>
                  <a:srgbClr val="000000"/>
                </a:solidFill>
                <a:latin typeface="Times New Roman" pitchFamily="18" charset="0"/>
                <a:cs typeface="Times New Roman" pitchFamily="18" charset="0"/>
              </a:rPr>
              <a:t>, </a:t>
            </a:r>
            <a:r>
              <a:rPr lang="en-US" altLang="ru-RU" sz="1400" smtClean="0">
                <a:solidFill>
                  <a:srgbClr val="000000"/>
                </a:solidFill>
                <a:latin typeface="Times New Roman" pitchFamily="18" charset="0"/>
                <a:cs typeface="Times New Roman" pitchFamily="18" charset="0"/>
              </a:rPr>
              <a:t>Ti</a:t>
            </a:r>
            <a:r>
              <a:rPr lang="ru-RU" altLang="ru-RU" sz="1400" smtClean="0">
                <a:solidFill>
                  <a:srgbClr val="000000"/>
                </a:solidFill>
                <a:latin typeface="Times New Roman" pitchFamily="18" charset="0"/>
                <a:cs typeface="Times New Roman" pitchFamily="18" charset="0"/>
              </a:rPr>
              <a:t> и А1 полностью входят в состав карбонитридной фазы, а С</a:t>
            </a:r>
            <a:r>
              <a:rPr lang="en-US" altLang="ru-RU" sz="1400" smtClean="0">
                <a:solidFill>
                  <a:srgbClr val="000000"/>
                </a:solidFill>
                <a:latin typeface="Times New Roman" pitchFamily="18" charset="0"/>
                <a:cs typeface="Times New Roman" pitchFamily="18" charset="0"/>
              </a:rPr>
              <a:t>r</a:t>
            </a:r>
            <a:r>
              <a:rPr lang="ru-RU" altLang="ru-RU" sz="1400" smtClean="0">
                <a:solidFill>
                  <a:srgbClr val="000000"/>
                </a:solidFill>
                <a:latin typeface="Times New Roman" pitchFamily="18" charset="0"/>
                <a:cs typeface="Times New Roman" pitchFamily="18" charset="0"/>
              </a:rPr>
              <a:t> и Мо распределены между ферритом и карбидами. Учитывая невысокую концентрацию С</a:t>
            </a:r>
            <a:r>
              <a:rPr lang="en-US" altLang="ru-RU" sz="1400" smtClean="0">
                <a:solidFill>
                  <a:srgbClr val="000000"/>
                </a:solidFill>
                <a:latin typeface="Times New Roman" pitchFamily="18" charset="0"/>
                <a:cs typeface="Times New Roman" pitchFamily="18" charset="0"/>
              </a:rPr>
              <a:t>r</a:t>
            </a:r>
            <a:r>
              <a:rPr lang="ru-RU" altLang="ru-RU" sz="1400" smtClean="0">
                <a:solidFill>
                  <a:srgbClr val="000000"/>
                </a:solidFill>
                <a:latin typeface="Times New Roman" pitchFamily="18" charset="0"/>
                <a:cs typeface="Times New Roman" pitchFamily="18" charset="0"/>
              </a:rPr>
              <a:t> и Мо в низколегированных сталях и малые значения их коэффициентов упрочнения, влиянием этих элементов на прочность феррита можно пренебречь.</a:t>
            </a:r>
            <a:endParaRPr lang="ru-RU" altLang="ru-RU" sz="1400" smtClean="0">
              <a:solidFill>
                <a:srgbClr val="000000"/>
              </a:solidFill>
              <a:latin typeface="Times New Roman" pitchFamily="18" charset="0"/>
            </a:endParaRPr>
          </a:p>
          <a:p>
            <a:pPr algn="just"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	Таким образом, основными легирующими элементами, определяющими твердорастворное упрочнение феррито-перлитных сталей, являются </a:t>
            </a:r>
            <a:r>
              <a:rPr lang="en-US" altLang="ru-RU" sz="1400" smtClean="0">
                <a:solidFill>
                  <a:srgbClr val="000000"/>
                </a:solidFill>
                <a:latin typeface="Times New Roman" pitchFamily="18" charset="0"/>
                <a:cs typeface="Times New Roman" pitchFamily="18" charset="0"/>
              </a:rPr>
              <a:t>Mn</a:t>
            </a:r>
            <a:r>
              <a:rPr lang="ru-RU" altLang="ru-RU" sz="1400" smtClean="0">
                <a:solidFill>
                  <a:srgbClr val="000000"/>
                </a:solidFill>
                <a:latin typeface="Times New Roman" pitchFamily="18" charset="0"/>
                <a:cs typeface="Times New Roman" pitchFamily="18" charset="0"/>
              </a:rPr>
              <a:t>, </a:t>
            </a:r>
            <a:r>
              <a:rPr lang="en-US" altLang="ru-RU" sz="1400" smtClean="0">
                <a:solidFill>
                  <a:srgbClr val="000000"/>
                </a:solidFill>
                <a:latin typeface="Times New Roman" pitchFamily="18" charset="0"/>
                <a:cs typeface="Times New Roman" pitchFamily="18" charset="0"/>
              </a:rPr>
              <a:t>Si</a:t>
            </a:r>
            <a:r>
              <a:rPr lang="ru-RU" altLang="ru-RU" sz="1400" smtClean="0">
                <a:solidFill>
                  <a:srgbClr val="000000"/>
                </a:solidFill>
                <a:latin typeface="Times New Roman" pitchFamily="18" charset="0"/>
                <a:cs typeface="Times New Roman" pitchFamily="18" charset="0"/>
              </a:rPr>
              <a:t>, </a:t>
            </a:r>
            <a:r>
              <a:rPr lang="en-US" altLang="ru-RU" sz="1400" smtClean="0">
                <a:solidFill>
                  <a:srgbClr val="000000"/>
                </a:solidFill>
                <a:latin typeface="Times New Roman" pitchFamily="18" charset="0"/>
                <a:cs typeface="Times New Roman" pitchFamily="18" charset="0"/>
              </a:rPr>
              <a:t>Ni</a:t>
            </a:r>
            <a:r>
              <a:rPr lang="ru-RU" altLang="ru-RU" sz="1400" smtClean="0">
                <a:solidFill>
                  <a:srgbClr val="000000"/>
                </a:solidFill>
                <a:latin typeface="Times New Roman" pitchFamily="18" charset="0"/>
                <a:cs typeface="Times New Roman" pitchFamily="18" charset="0"/>
              </a:rPr>
              <a:t> и Р.</a:t>
            </a:r>
            <a:endParaRPr lang="ru-RU" altLang="ru-RU" sz="1400" smtClean="0">
              <a:solidFill>
                <a:srgbClr val="000000"/>
              </a:solidFill>
              <a:latin typeface="Times New Roman" pitchFamily="18" charset="0"/>
            </a:endParaRPr>
          </a:p>
          <a:p>
            <a:pPr algn="just" fontAlgn="base">
              <a:spcBef>
                <a:spcPct val="0"/>
              </a:spcBef>
              <a:spcAft>
                <a:spcPct val="0"/>
              </a:spcAft>
              <a:buFontTx/>
              <a:buNone/>
            </a:pPr>
            <a:endParaRPr lang="ru-RU" altLang="ru-RU" sz="1400" smtClean="0">
              <a:solidFill>
                <a:srgbClr val="000000"/>
              </a:solidFill>
              <a:latin typeface="Times New Roman" pitchFamily="18" charset="0"/>
            </a:endParaRPr>
          </a:p>
        </p:txBody>
      </p:sp>
    </p:spTree>
    <p:extLst>
      <p:ext uri="{BB962C8B-B14F-4D97-AF65-F5344CB8AC3E}">
        <p14:creationId xmlns:p14="http://schemas.microsoft.com/office/powerpoint/2010/main" val="33254760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5"/>
          <p:cNvSpPr>
            <a:spLocks noChangeArrowheads="1"/>
          </p:cNvSpPr>
          <p:nvPr/>
        </p:nvSpPr>
        <p:spPr bwMode="auto">
          <a:xfrm>
            <a:off x="203200" y="1786347"/>
            <a:ext cx="8737600" cy="4121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10000"/>
              </a:lnSpc>
              <a:spcBef>
                <a:spcPct val="0"/>
              </a:spcBef>
              <a:spcAft>
                <a:spcPct val="0"/>
              </a:spcAft>
              <a:buFontTx/>
              <a:buNone/>
            </a:pPr>
            <a:r>
              <a:rPr lang="ru-RU" altLang="ru-RU" sz="1400" dirty="0" smtClean="0">
                <a:solidFill>
                  <a:srgbClr val="000000"/>
                </a:solidFill>
                <a:latin typeface="Times New Roman" pitchFamily="18" charset="0"/>
                <a:cs typeface="Times New Roman" pitchFamily="18" charset="0"/>
              </a:rPr>
              <a:t>Упрочнение за счет перлита А(</a:t>
            </a:r>
            <a:r>
              <a:rPr lang="ru-RU" altLang="ru-RU" sz="1400" dirty="0" err="1" smtClean="0">
                <a:solidFill>
                  <a:srgbClr val="000000"/>
                </a:solidFill>
                <a:latin typeface="Times New Roman" pitchFamily="18" charset="0"/>
                <a:cs typeface="Times New Roman" pitchFamily="18" charset="0"/>
              </a:rPr>
              <a:t>тп</a:t>
            </a:r>
            <a:r>
              <a:rPr lang="ru-RU" altLang="ru-RU" sz="1400" dirty="0" smtClean="0">
                <a:solidFill>
                  <a:srgbClr val="000000"/>
                </a:solidFill>
                <a:latin typeface="Times New Roman" pitchFamily="18" charset="0"/>
                <a:cs typeface="Times New Roman" pitchFamily="18" charset="0"/>
              </a:rPr>
              <a:t> определяется содержанием перлитной составляющей в структуре стали и ее дисперсностью, т. е. зависит от состава стали, устойчивости переохлажденного аустенита и скорости охлаждения из </a:t>
            </a:r>
            <a:r>
              <a:rPr lang="ru-RU" altLang="ru-RU" sz="1400" dirty="0" err="1" smtClean="0">
                <a:solidFill>
                  <a:srgbClr val="000000"/>
                </a:solidFill>
                <a:latin typeface="Times New Roman" pitchFamily="18" charset="0"/>
                <a:cs typeface="Times New Roman" pitchFamily="18" charset="0"/>
              </a:rPr>
              <a:t>аустенитного</a:t>
            </a:r>
            <a:r>
              <a:rPr lang="ru-RU" altLang="ru-RU" sz="1400" dirty="0" smtClean="0">
                <a:solidFill>
                  <a:srgbClr val="000000"/>
                </a:solidFill>
                <a:latin typeface="Times New Roman" pitchFamily="18" charset="0"/>
                <a:cs typeface="Times New Roman" pitchFamily="18" charset="0"/>
              </a:rPr>
              <a:t> состояния. Легирующие элементы (</a:t>
            </a:r>
            <a:r>
              <a:rPr lang="en-US" altLang="ru-RU" sz="1400" dirty="0" err="1" smtClean="0">
                <a:solidFill>
                  <a:srgbClr val="000000"/>
                </a:solidFill>
                <a:latin typeface="Times New Roman" pitchFamily="18" charset="0"/>
                <a:cs typeface="Times New Roman" pitchFamily="18" charset="0"/>
              </a:rPr>
              <a:t>Mn</a:t>
            </a:r>
            <a:r>
              <a:rPr lang="ru-RU" altLang="ru-RU" sz="1400" dirty="0" smtClean="0">
                <a:solidFill>
                  <a:srgbClr val="000000"/>
                </a:solidFill>
                <a:latin typeface="Times New Roman" pitchFamily="18" charset="0"/>
                <a:cs typeface="Times New Roman" pitchFamily="18" charset="0"/>
              </a:rPr>
              <a:t>, </a:t>
            </a:r>
            <a:r>
              <a:rPr lang="ru-RU" altLang="ru-RU" sz="1400" dirty="0" smtClean="0">
                <a:solidFill>
                  <a:srgbClr val="000000"/>
                </a:solidFill>
                <a:latin typeface="Times New Roman" pitchFamily="18" charset="0"/>
                <a:cs typeface="Times New Roman" pitchFamily="18" charset="0"/>
              </a:rPr>
              <a:t>С</a:t>
            </a:r>
            <a:r>
              <a:rPr lang="en-US" altLang="ru-RU" sz="1400" dirty="0" smtClean="0">
                <a:solidFill>
                  <a:srgbClr val="000000"/>
                </a:solidFill>
                <a:latin typeface="Times New Roman" pitchFamily="18" charset="0"/>
                <a:cs typeface="Times New Roman" pitchFamily="18" charset="0"/>
              </a:rPr>
              <a:t>r</a:t>
            </a:r>
            <a:r>
              <a:rPr lang="ru-RU" altLang="ru-RU" sz="1400" dirty="0" smtClean="0">
                <a:solidFill>
                  <a:srgbClr val="000000"/>
                </a:solidFill>
                <a:latin typeface="Times New Roman" pitchFamily="18" charset="0"/>
                <a:cs typeface="Times New Roman" pitchFamily="18" charset="0"/>
              </a:rPr>
              <a:t>, </a:t>
            </a:r>
            <a:r>
              <a:rPr lang="en-US" altLang="ru-RU" sz="1400" dirty="0" smtClean="0">
                <a:solidFill>
                  <a:srgbClr val="000000"/>
                </a:solidFill>
                <a:latin typeface="Times New Roman" pitchFamily="18" charset="0"/>
                <a:cs typeface="Times New Roman" pitchFamily="18" charset="0"/>
              </a:rPr>
              <a:t>Ni</a:t>
            </a:r>
            <a:r>
              <a:rPr lang="ru-RU" altLang="ru-RU" sz="1400" dirty="0" smtClean="0">
                <a:solidFill>
                  <a:srgbClr val="000000"/>
                </a:solidFill>
                <a:latin typeface="Times New Roman" pitchFamily="18" charset="0"/>
                <a:cs typeface="Times New Roman" pitchFamily="18" charset="0"/>
              </a:rPr>
              <a:t>, Мо и др.) увеличивают устойчивость переохлажденного аустенита, вследствие чего при охлаждении после горячей прокатки (или в процессе нормализации) будут образовываться более низкотемпературные продукты распада аустенита. Как правило </a:t>
            </a:r>
            <a:r>
              <a:rPr lang="ru-RU" altLang="ru-RU" sz="1400" dirty="0" err="1" smtClean="0">
                <a:solidFill>
                  <a:srgbClr val="000000"/>
                </a:solidFill>
                <a:latin typeface="Times New Roman" pitchFamily="18" charset="0"/>
                <a:cs typeface="Times New Roman" pitchFamily="18" charset="0"/>
              </a:rPr>
              <a:t>феррито</a:t>
            </a:r>
            <a:r>
              <a:rPr lang="ru-RU" altLang="ru-RU" sz="1400" dirty="0" smtClean="0">
                <a:solidFill>
                  <a:srgbClr val="000000"/>
                </a:solidFill>
                <a:latin typeface="Times New Roman" pitchFamily="18" charset="0"/>
                <a:cs typeface="Times New Roman" pitchFamily="18" charset="0"/>
              </a:rPr>
              <a:t>-перлитная структура стали сохраняется, но в ней несколько увеличивается количество перлитной составляющей вследствие образования </a:t>
            </a:r>
            <a:r>
              <a:rPr lang="ru-RU" altLang="ru-RU" sz="1400" dirty="0" err="1" smtClean="0">
                <a:solidFill>
                  <a:srgbClr val="000000"/>
                </a:solidFill>
                <a:latin typeface="Times New Roman" pitchFamily="18" charset="0"/>
                <a:cs typeface="Times New Roman" pitchFamily="18" charset="0"/>
              </a:rPr>
              <a:t>псевдоперлита</a:t>
            </a:r>
            <a:r>
              <a:rPr lang="ru-RU" altLang="ru-RU" sz="1400" dirty="0" smtClean="0">
                <a:solidFill>
                  <a:srgbClr val="000000"/>
                </a:solidFill>
                <a:latin typeface="Times New Roman" pitchFamily="18" charset="0"/>
                <a:cs typeface="Times New Roman" pitchFamily="18" charset="0"/>
              </a:rPr>
              <a:t> (перлит с содержанием углерода меньше </a:t>
            </a:r>
            <a:r>
              <a:rPr lang="ru-RU" altLang="ru-RU" sz="1400" dirty="0" err="1" smtClean="0">
                <a:solidFill>
                  <a:srgbClr val="000000"/>
                </a:solidFill>
                <a:latin typeface="Times New Roman" pitchFamily="18" charset="0"/>
                <a:cs typeface="Times New Roman" pitchFamily="18" charset="0"/>
              </a:rPr>
              <a:t>эвтектоидного</a:t>
            </a:r>
            <a:r>
              <a:rPr lang="ru-RU" altLang="ru-RU" sz="1400" dirty="0" smtClean="0">
                <a:solidFill>
                  <a:srgbClr val="000000"/>
                </a:solidFill>
                <a:latin typeface="Times New Roman" pitchFamily="18" charset="0"/>
                <a:cs typeface="Times New Roman" pitchFamily="18" charset="0"/>
              </a:rPr>
              <a:t>). </a:t>
            </a:r>
            <a:endParaRPr lang="ru-RU" altLang="ru-RU" sz="1400" dirty="0" smtClean="0">
              <a:solidFill>
                <a:srgbClr val="000000"/>
              </a:solidFill>
              <a:latin typeface="Times New Roman" pitchFamily="18" charset="0"/>
            </a:endParaRPr>
          </a:p>
          <a:p>
            <a:pPr algn="just" fontAlgn="base">
              <a:lnSpc>
                <a:spcPct val="110000"/>
              </a:lnSpc>
              <a:spcBef>
                <a:spcPct val="0"/>
              </a:spcBef>
              <a:spcAft>
                <a:spcPct val="0"/>
              </a:spcAft>
              <a:buFontTx/>
              <a:buNone/>
            </a:pPr>
            <a:r>
              <a:rPr lang="ru-RU" altLang="ru-RU" sz="1400" dirty="0" smtClean="0">
                <a:solidFill>
                  <a:srgbClr val="000000"/>
                </a:solidFill>
                <a:latin typeface="Times New Roman" pitchFamily="18" charset="0"/>
                <a:cs typeface="Times New Roman" pitchFamily="18" charset="0"/>
              </a:rPr>
              <a:t>В ряде сталей возможно образование продуктов распада по верхней части промежуточной области. Сильные </a:t>
            </a:r>
            <a:r>
              <a:rPr lang="ru-RU" altLang="ru-RU" sz="1400" dirty="0" err="1" smtClean="0">
                <a:solidFill>
                  <a:srgbClr val="000000"/>
                </a:solidFill>
                <a:latin typeface="Times New Roman" pitchFamily="18" charset="0"/>
                <a:cs typeface="Times New Roman" pitchFamily="18" charset="0"/>
              </a:rPr>
              <a:t>карбидообразователи</a:t>
            </a:r>
            <a:r>
              <a:rPr lang="ru-RU" altLang="ru-RU" sz="1400" dirty="0" smtClean="0">
                <a:solidFill>
                  <a:srgbClr val="000000"/>
                </a:solidFill>
                <a:latin typeface="Times New Roman" pitchFamily="18" charset="0"/>
                <a:cs typeface="Times New Roman" pitchFamily="18" charset="0"/>
              </a:rPr>
              <a:t> (</a:t>
            </a:r>
            <a:r>
              <a:rPr lang="en-US" altLang="ru-RU" sz="1400" dirty="0" err="1" smtClean="0">
                <a:solidFill>
                  <a:srgbClr val="000000"/>
                </a:solidFill>
                <a:latin typeface="Times New Roman" pitchFamily="18" charset="0"/>
                <a:cs typeface="Times New Roman" pitchFamily="18" charset="0"/>
              </a:rPr>
              <a:t>Nb</a:t>
            </a:r>
            <a:r>
              <a:rPr lang="ru-RU" altLang="ru-RU" sz="1400" dirty="0" smtClean="0">
                <a:solidFill>
                  <a:srgbClr val="000000"/>
                </a:solidFill>
                <a:latin typeface="Times New Roman" pitchFamily="18" charset="0"/>
                <a:cs typeface="Times New Roman" pitchFamily="18" charset="0"/>
              </a:rPr>
              <a:t>, </a:t>
            </a:r>
            <a:r>
              <a:rPr lang="en-US" altLang="ru-RU" sz="1400" dirty="0" smtClean="0">
                <a:solidFill>
                  <a:srgbClr val="000000"/>
                </a:solidFill>
                <a:latin typeface="Times New Roman" pitchFamily="18" charset="0"/>
                <a:cs typeface="Times New Roman" pitchFamily="18" charset="0"/>
              </a:rPr>
              <a:t>V</a:t>
            </a:r>
            <a:r>
              <a:rPr lang="ru-RU" altLang="ru-RU" sz="1400" dirty="0" smtClean="0">
                <a:solidFill>
                  <a:srgbClr val="000000"/>
                </a:solidFill>
                <a:latin typeface="Times New Roman" pitchFamily="18" charset="0"/>
                <a:cs typeface="Times New Roman" pitchFamily="18" charset="0"/>
              </a:rPr>
              <a:t>, </a:t>
            </a:r>
            <a:r>
              <a:rPr lang="en-US" altLang="ru-RU" sz="1400" dirty="0" err="1" smtClean="0">
                <a:solidFill>
                  <a:srgbClr val="000000"/>
                </a:solidFill>
                <a:latin typeface="Times New Roman" pitchFamily="18" charset="0"/>
                <a:cs typeface="Times New Roman" pitchFamily="18" charset="0"/>
              </a:rPr>
              <a:t>Ti</a:t>
            </a:r>
            <a:r>
              <a:rPr lang="ru-RU" altLang="ru-RU" sz="1400" dirty="0" smtClean="0">
                <a:solidFill>
                  <a:srgbClr val="000000"/>
                </a:solidFill>
                <a:latin typeface="Times New Roman" pitchFamily="18" charset="0"/>
                <a:cs typeface="Times New Roman" pitchFamily="18" charset="0"/>
              </a:rPr>
              <a:t> и др.) будут повышать устойчивость аустенита, если они растворены в аустените, в том случае, когда эти элементы связаны с </a:t>
            </a:r>
            <a:r>
              <a:rPr lang="ru-RU" altLang="ru-RU" sz="1400" dirty="0" err="1" smtClean="0">
                <a:solidFill>
                  <a:srgbClr val="000000"/>
                </a:solidFill>
                <a:latin typeface="Times New Roman" pitchFamily="18" charset="0"/>
                <a:cs typeface="Times New Roman" pitchFamily="18" charset="0"/>
              </a:rPr>
              <a:t>карбонитридной</a:t>
            </a:r>
            <a:r>
              <a:rPr lang="ru-RU" altLang="ru-RU" sz="1400" dirty="0" smtClean="0">
                <a:solidFill>
                  <a:srgbClr val="000000"/>
                </a:solidFill>
                <a:latin typeface="Times New Roman" pitchFamily="18" charset="0"/>
                <a:cs typeface="Times New Roman" pitchFamily="18" charset="0"/>
              </a:rPr>
              <a:t> фазой, устойчивость аустенита будет уменьшаться вследствие их зародышевого влияния на распад аустенита и связывания части углерода в специальные карбиды. Последнее приведет к некоторому уменьшению количества перлита в структуре стали. Однако основным элементом, определяющим количество перлита, является углерод. Вклад перлитной составляющей в предел текучести стали с ферритной основой учитывают путем умножения эмпирического коэффициента на процент перлита. Для низколегированных сталей справедлива формула:</a:t>
            </a:r>
            <a:endParaRPr lang="ru-RU" altLang="ru-RU" sz="1400" dirty="0" smtClean="0">
              <a:solidFill>
                <a:srgbClr val="000000"/>
              </a:solidFill>
              <a:latin typeface="Times New Roman" pitchFamily="18" charset="0"/>
            </a:endParaRPr>
          </a:p>
          <a:p>
            <a:pPr algn="just" fontAlgn="base">
              <a:lnSpc>
                <a:spcPct val="110000"/>
              </a:lnSpc>
              <a:spcBef>
                <a:spcPct val="0"/>
              </a:spcBef>
              <a:spcAft>
                <a:spcPct val="0"/>
              </a:spcAft>
              <a:buFontTx/>
              <a:buNone/>
            </a:pPr>
            <a:endParaRPr lang="ru-RU" altLang="ru-RU" sz="1400" dirty="0" smtClean="0">
              <a:solidFill>
                <a:srgbClr val="000000"/>
              </a:solidFill>
              <a:latin typeface="Times New Roman" pitchFamily="18" charset="0"/>
            </a:endParaRPr>
          </a:p>
        </p:txBody>
      </p:sp>
      <p:graphicFrame>
        <p:nvGraphicFramePr>
          <p:cNvPr id="237571" name="Object 4"/>
          <p:cNvGraphicFramePr>
            <a:graphicFrameLocks noChangeAspect="1"/>
          </p:cNvGraphicFramePr>
          <p:nvPr/>
        </p:nvGraphicFramePr>
        <p:xfrm>
          <a:off x="2438400" y="5772150"/>
          <a:ext cx="1117600" cy="171450"/>
        </p:xfrm>
        <a:graphic>
          <a:graphicData uri="http://schemas.openxmlformats.org/presentationml/2006/ole">
            <mc:AlternateContent xmlns:mc="http://schemas.openxmlformats.org/markup-compatibility/2006">
              <mc:Choice xmlns:v="urn:schemas-microsoft-com:vml" Requires="v">
                <p:oleObj spid="_x0000_s12301" name="Equation" r:id="rId3" imgW="838200" imgH="228600" progId="Equation.DSMT4">
                  <p:embed/>
                </p:oleObj>
              </mc:Choice>
              <mc:Fallback>
                <p:oleObj name="Equation" r:id="rId3" imgW="8382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5772150"/>
                        <a:ext cx="111760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7572" name="Rectangle 6"/>
          <p:cNvSpPr>
            <a:spLocks noChangeArrowheads="1"/>
          </p:cNvSpPr>
          <p:nvPr/>
        </p:nvSpPr>
        <p:spPr bwMode="auto">
          <a:xfrm>
            <a:off x="3836891" y="5679491"/>
            <a:ext cx="4796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 (26)</a:t>
            </a:r>
            <a:endParaRPr lang="ru-RU" altLang="ru-RU" sz="1800" smtClean="0">
              <a:solidFill>
                <a:srgbClr val="000000"/>
              </a:solidFill>
            </a:endParaRPr>
          </a:p>
        </p:txBody>
      </p:sp>
      <p:sp>
        <p:nvSpPr>
          <p:cNvPr id="237573" name="Rectangle 7"/>
          <p:cNvSpPr>
            <a:spLocks noChangeArrowheads="1"/>
          </p:cNvSpPr>
          <p:nvPr/>
        </p:nvSpPr>
        <p:spPr bwMode="auto">
          <a:xfrm>
            <a:off x="304803" y="6071325"/>
            <a:ext cx="75670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где П — перлитная составляющая в объеме стали, %, 2,4 — эмпирический коэффициент, его размерность — МПа/%П.</a:t>
            </a:r>
          </a:p>
        </p:txBody>
      </p:sp>
    </p:spTree>
    <p:extLst>
      <p:ext uri="{BB962C8B-B14F-4D97-AF65-F5344CB8AC3E}">
        <p14:creationId xmlns:p14="http://schemas.microsoft.com/office/powerpoint/2010/main" val="31827548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8594" name="Object 5"/>
          <p:cNvGraphicFramePr>
            <a:graphicFrameLocks noChangeAspect="1"/>
          </p:cNvGraphicFramePr>
          <p:nvPr/>
        </p:nvGraphicFramePr>
        <p:xfrm>
          <a:off x="2641603" y="1885954"/>
          <a:ext cx="1409700" cy="192881"/>
        </p:xfrm>
        <a:graphic>
          <a:graphicData uri="http://schemas.openxmlformats.org/presentationml/2006/ole">
            <mc:AlternateContent xmlns:mc="http://schemas.openxmlformats.org/markup-compatibility/2006">
              <mc:Choice xmlns:v="urn:schemas-microsoft-com:vml" Requires="v">
                <p:oleObj spid="_x0000_s13325" name="Equation" r:id="rId3" imgW="1054100" imgH="254000" progId="Equation.DSMT4">
                  <p:embed/>
                </p:oleObj>
              </mc:Choice>
              <mc:Fallback>
                <p:oleObj name="Equation" r:id="rId3" imgW="1054100" imgH="2540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1603" y="1885954"/>
                        <a:ext cx="1409700" cy="1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38595" name="Рисунок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6803" y="4114804"/>
            <a:ext cx="3873500" cy="1735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8596" name="Rectangle 6"/>
          <p:cNvSpPr>
            <a:spLocks noChangeArrowheads="1"/>
          </p:cNvSpPr>
          <p:nvPr/>
        </p:nvSpPr>
        <p:spPr bwMode="auto">
          <a:xfrm>
            <a:off x="203200" y="1391008"/>
            <a:ext cx="76200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Деформационное упрочнение Δσ</a:t>
            </a:r>
            <a:r>
              <a:rPr lang="ru-RU" altLang="ru-RU" sz="1200" baseline="-30000" smtClean="0">
                <a:solidFill>
                  <a:srgbClr val="000000"/>
                </a:solidFill>
                <a:latin typeface="Times New Roman" pitchFamily="18" charset="0"/>
                <a:cs typeface="Times New Roman" pitchFamily="18" charset="0"/>
              </a:rPr>
              <a:t>Д</a:t>
            </a:r>
            <a:r>
              <a:rPr lang="ru-RU" altLang="ru-RU" sz="1200" smtClean="0">
                <a:solidFill>
                  <a:srgbClr val="000000"/>
                </a:solidFill>
                <a:latin typeface="Times New Roman" pitchFamily="18" charset="0"/>
                <a:cs typeface="Times New Roman" pitchFamily="18" charset="0"/>
              </a:rPr>
              <a:t> или упрочнение в результате повышения плотности дислокаций, как известно, определяется зависимостью</a:t>
            </a:r>
            <a:endParaRPr lang="ru-RU" altLang="ru-RU" sz="600" smtClean="0">
              <a:solidFill>
                <a:srgbClr val="000000"/>
              </a:solidFill>
              <a:latin typeface="Times New Roman" pitchFamily="18" charset="0"/>
            </a:endParaRPr>
          </a:p>
          <a:p>
            <a:pPr fontAlgn="base">
              <a:spcBef>
                <a:spcPct val="0"/>
              </a:spcBef>
              <a:spcAft>
                <a:spcPct val="0"/>
              </a:spcAft>
              <a:buFontTx/>
              <a:buNone/>
            </a:pPr>
            <a:endParaRPr lang="ru-RU" altLang="ru-RU" sz="1800" smtClean="0">
              <a:solidFill>
                <a:srgbClr val="000000"/>
              </a:solidFill>
            </a:endParaRPr>
          </a:p>
        </p:txBody>
      </p:sp>
      <p:sp>
        <p:nvSpPr>
          <p:cNvPr id="238597" name="Rectangle 7"/>
          <p:cNvSpPr>
            <a:spLocks noChangeArrowheads="1"/>
          </p:cNvSpPr>
          <p:nvPr/>
        </p:nvSpPr>
        <p:spPr bwMode="auto">
          <a:xfrm>
            <a:off x="0" y="2171647"/>
            <a:ext cx="91440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 </a:t>
            </a:r>
            <a:r>
              <a:rPr lang="ru-RU" altLang="ru-RU" sz="1400" smtClean="0">
                <a:solidFill>
                  <a:srgbClr val="000000"/>
                </a:solidFill>
                <a:latin typeface="Times New Roman" pitchFamily="18" charset="0"/>
                <a:cs typeface="Times New Roman" pitchFamily="18" charset="0"/>
              </a:rPr>
              <a:t>где α — коэффициент, зависящий от характера взаимодействия дислокаций при деформационном упрочнении: </a:t>
            </a:r>
            <a:r>
              <a:rPr lang="en-US" altLang="ru-RU" sz="1400" smtClean="0">
                <a:solidFill>
                  <a:srgbClr val="000000"/>
                </a:solidFill>
                <a:latin typeface="Times New Roman" pitchFamily="18" charset="0"/>
                <a:cs typeface="Times New Roman" pitchFamily="18" charset="0"/>
              </a:rPr>
              <a:t>m</a:t>
            </a:r>
            <a:r>
              <a:rPr lang="ru-RU" altLang="ru-RU" sz="1400" smtClean="0">
                <a:solidFill>
                  <a:srgbClr val="000000"/>
                </a:solidFill>
                <a:latin typeface="Times New Roman" pitchFamily="18" charset="0"/>
                <a:cs typeface="Times New Roman" pitchFamily="18" charset="0"/>
              </a:rPr>
              <a:t> — ориентационный множитель.</a:t>
            </a:r>
            <a:endParaRPr lang="ru-RU" altLang="ru-RU" sz="1400" smtClean="0">
              <a:solidFill>
                <a:srgbClr val="000000"/>
              </a:solidFill>
              <a:latin typeface="Times New Roman" pitchFamily="18" charset="0"/>
            </a:endParaRPr>
          </a:p>
          <a:p>
            <a:pPr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Для α-железа </a:t>
            </a:r>
            <a:r>
              <a:rPr lang="en-US" altLang="ru-RU" sz="1400" smtClean="0">
                <a:solidFill>
                  <a:srgbClr val="000000"/>
                </a:solidFill>
                <a:latin typeface="Times New Roman" pitchFamily="18" charset="0"/>
                <a:cs typeface="Times New Roman" pitchFamily="18" charset="0"/>
              </a:rPr>
              <a:t>m</a:t>
            </a:r>
            <a:r>
              <a:rPr lang="ru-RU" altLang="ru-RU" sz="1400" smtClean="0">
                <a:solidFill>
                  <a:srgbClr val="000000"/>
                </a:solidFill>
                <a:latin typeface="Times New Roman" pitchFamily="18" charset="0"/>
                <a:cs typeface="Times New Roman" pitchFamily="18" charset="0"/>
              </a:rPr>
              <a:t>=2,75, а произведение α</a:t>
            </a:r>
            <a:r>
              <a:rPr lang="en-US" altLang="ru-RU" sz="1400" smtClean="0">
                <a:solidFill>
                  <a:srgbClr val="000000"/>
                </a:solidFill>
                <a:latin typeface="Times New Roman" pitchFamily="18" charset="0"/>
                <a:cs typeface="Times New Roman" pitchFamily="18" charset="0"/>
              </a:rPr>
              <a:t>m</a:t>
            </a:r>
            <a:r>
              <a:rPr lang="ru-RU" altLang="ru-RU" sz="1400" smtClean="0">
                <a:solidFill>
                  <a:srgbClr val="000000"/>
                </a:solidFill>
                <a:latin typeface="Times New Roman" pitchFamily="18" charset="0"/>
                <a:cs typeface="Times New Roman" pitchFamily="18" charset="0"/>
              </a:rPr>
              <a:t>≈0,5; G — модуль сдвига железа (G=84000 МПа); </a:t>
            </a:r>
            <a:r>
              <a:rPr lang="en-US" altLang="ru-RU" sz="1400" smtClean="0">
                <a:solidFill>
                  <a:srgbClr val="000000"/>
                </a:solidFill>
                <a:latin typeface="Times New Roman" pitchFamily="18" charset="0"/>
                <a:cs typeface="Times New Roman" pitchFamily="18" charset="0"/>
              </a:rPr>
              <a:t>b</a:t>
            </a:r>
            <a:r>
              <a:rPr lang="ru-RU" altLang="ru-RU" sz="1400" smtClean="0">
                <a:solidFill>
                  <a:srgbClr val="000000"/>
                </a:solidFill>
                <a:latin typeface="Times New Roman" pitchFamily="18" charset="0"/>
                <a:cs typeface="Times New Roman" pitchFamily="18" charset="0"/>
              </a:rPr>
              <a:t> — вектор Бюргерса железа (6 = 0,25 нм); ρ — плотность дислокаций. Значения Дстд становятся существенными при ρ &gt; 10</a:t>
            </a:r>
            <a:r>
              <a:rPr lang="ru-RU" altLang="ru-RU" sz="1400" baseline="30000" smtClean="0">
                <a:solidFill>
                  <a:srgbClr val="000000"/>
                </a:solidFill>
                <a:latin typeface="Times New Roman" pitchFamily="18" charset="0"/>
                <a:cs typeface="Times New Roman" pitchFamily="18" charset="0"/>
              </a:rPr>
              <a:t>10</a:t>
            </a:r>
            <a:r>
              <a:rPr lang="ru-RU" altLang="ru-RU" sz="1400" smtClean="0">
                <a:solidFill>
                  <a:srgbClr val="000000"/>
                </a:solidFill>
                <a:latin typeface="Times New Roman" pitchFamily="18" charset="0"/>
                <a:cs typeface="Times New Roman" pitchFamily="18" charset="0"/>
              </a:rPr>
              <a:t>см</a:t>
            </a:r>
            <a:r>
              <a:rPr lang="ru-RU" altLang="ru-RU" sz="1400" baseline="30000" smtClean="0">
                <a:solidFill>
                  <a:srgbClr val="000000"/>
                </a:solidFill>
                <a:latin typeface="Times New Roman" pitchFamily="18" charset="0"/>
                <a:cs typeface="Times New Roman" pitchFamily="18" charset="0"/>
              </a:rPr>
              <a:t>-2</a:t>
            </a:r>
            <a:r>
              <a:rPr lang="ru-RU" altLang="ru-RU" sz="1400" smtClean="0">
                <a:solidFill>
                  <a:srgbClr val="000000"/>
                </a:solidFill>
                <a:latin typeface="Times New Roman" pitchFamily="18" charset="0"/>
                <a:cs typeface="Times New Roman" pitchFamily="18" charset="0"/>
              </a:rPr>
              <a:t> (Δσ</a:t>
            </a:r>
            <a:r>
              <a:rPr lang="ru-RU" altLang="ru-RU" sz="1400" baseline="-30000" smtClean="0">
                <a:solidFill>
                  <a:srgbClr val="000000"/>
                </a:solidFill>
                <a:latin typeface="Times New Roman" pitchFamily="18" charset="0"/>
                <a:cs typeface="Times New Roman" pitchFamily="18" charset="0"/>
              </a:rPr>
              <a:t>Д</a:t>
            </a:r>
            <a:r>
              <a:rPr lang="ru-RU" altLang="ru-RU" sz="1400" smtClean="0">
                <a:solidFill>
                  <a:srgbClr val="000000"/>
                </a:solidFill>
                <a:latin typeface="Times New Roman" pitchFamily="18" charset="0"/>
                <a:cs typeface="Times New Roman" pitchFamily="18" charset="0"/>
              </a:rPr>
              <a:t> &gt;100 МПа), т.е. когда сталь заметно наклепана в результате закалки или холодной деформации или когда не полностью прошли процессы рекристаллизации после горячей пластической деформации.</a:t>
            </a:r>
            <a:endParaRPr lang="ru-RU" altLang="ru-RU" sz="1400" smtClean="0">
              <a:solidFill>
                <a:srgbClr val="000000"/>
              </a:solidFill>
              <a:latin typeface="Times New Roman" pitchFamily="18" charset="0"/>
            </a:endParaRPr>
          </a:p>
          <a:p>
            <a:pPr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В феррито-перлитных горячекатаных (нормализованных) сталях значения </a:t>
            </a:r>
            <a:r>
              <a:rPr lang="ru-RU" altLang="ru-RU" sz="1400" smtClean="0">
                <a:solidFill>
                  <a:srgbClr val="000000"/>
                </a:solidFill>
                <a:latin typeface="Times New Roman" pitchFamily="18" charset="0"/>
                <a:cs typeface="Times New Roman" pitchFamily="18" charset="0"/>
                <a:sym typeface="Symbol" pitchFamily="18" charset="2"/>
              </a:rPr>
              <a:t></a:t>
            </a:r>
            <a:r>
              <a:rPr lang="ru-RU" altLang="ru-RU" sz="1400" smtClean="0">
                <a:solidFill>
                  <a:srgbClr val="000000"/>
                </a:solidFill>
                <a:latin typeface="Times New Roman" pitchFamily="18" charset="0"/>
                <a:cs typeface="Times New Roman" pitchFamily="18" charset="0"/>
              </a:rPr>
              <a:t>=10</a:t>
            </a:r>
            <a:r>
              <a:rPr lang="ru-RU" altLang="ru-RU" sz="1400" baseline="30000" smtClean="0">
                <a:solidFill>
                  <a:srgbClr val="000000"/>
                </a:solidFill>
                <a:latin typeface="Times New Roman" pitchFamily="18" charset="0"/>
                <a:cs typeface="Times New Roman" pitchFamily="18" charset="0"/>
                <a:sym typeface="Symbol" pitchFamily="18" charset="2"/>
              </a:rPr>
              <a:t>8</a:t>
            </a:r>
            <a:r>
              <a:rPr lang="ru-RU" altLang="ru-RU" sz="1400" smtClean="0">
                <a:solidFill>
                  <a:srgbClr val="000000"/>
                </a:solidFill>
                <a:latin typeface="Times New Roman" pitchFamily="18" charset="0"/>
                <a:cs typeface="Times New Roman" pitchFamily="18" charset="0"/>
                <a:sym typeface="Symbol" pitchFamily="18" charset="2"/>
              </a:rPr>
              <a:t>–10</a:t>
            </a:r>
            <a:r>
              <a:rPr lang="ru-RU" altLang="ru-RU" sz="1400" baseline="30000" smtClean="0">
                <a:solidFill>
                  <a:srgbClr val="000000"/>
                </a:solidFill>
                <a:latin typeface="Times New Roman" pitchFamily="18" charset="0"/>
                <a:cs typeface="Times New Roman" pitchFamily="18" charset="0"/>
                <a:sym typeface="Symbol" pitchFamily="18" charset="2"/>
              </a:rPr>
              <a:t>9</a:t>
            </a:r>
            <a:r>
              <a:rPr lang="ru-RU" altLang="ru-RU" sz="1400" smtClean="0">
                <a:solidFill>
                  <a:srgbClr val="000000"/>
                </a:solidFill>
                <a:latin typeface="Times New Roman" pitchFamily="18" charset="0"/>
                <a:cs typeface="Times New Roman" pitchFamily="18" charset="0"/>
                <a:sym typeface="Symbol" pitchFamily="18" charset="2"/>
              </a:rPr>
              <a:t> см</a:t>
            </a:r>
            <a:r>
              <a:rPr lang="ru-RU" altLang="ru-RU" sz="1400" baseline="30000" smtClean="0">
                <a:solidFill>
                  <a:srgbClr val="000000"/>
                </a:solidFill>
                <a:latin typeface="Times New Roman" pitchFamily="18" charset="0"/>
                <a:cs typeface="Times New Roman" pitchFamily="18" charset="0"/>
                <a:sym typeface="Symbol" pitchFamily="18" charset="2"/>
              </a:rPr>
              <a:t>-2</a:t>
            </a:r>
            <a:r>
              <a:rPr lang="ru-RU" altLang="ru-RU" sz="1400" smtClean="0">
                <a:solidFill>
                  <a:srgbClr val="000000"/>
                </a:solidFill>
                <a:latin typeface="Times New Roman" pitchFamily="18" charset="0"/>
                <a:cs typeface="Times New Roman" pitchFamily="18" charset="0"/>
                <a:sym typeface="Symbol" pitchFamily="18" charset="2"/>
              </a:rPr>
              <a:t>, при этом Δ</a:t>
            </a:r>
            <a:r>
              <a:rPr lang="ru-RU" altLang="ru-RU" sz="1400" baseline="-30000" smtClean="0">
                <a:solidFill>
                  <a:srgbClr val="000000"/>
                </a:solidFill>
                <a:latin typeface="Times New Roman" pitchFamily="18" charset="0"/>
                <a:cs typeface="Times New Roman" pitchFamily="18" charset="0"/>
              </a:rPr>
              <a:t>Д</a:t>
            </a:r>
            <a:r>
              <a:rPr lang="ru-RU" altLang="ru-RU" sz="1400" smtClean="0">
                <a:solidFill>
                  <a:srgbClr val="000000"/>
                </a:solidFill>
                <a:latin typeface="Times New Roman" pitchFamily="18" charset="0"/>
                <a:cs typeface="Times New Roman" pitchFamily="18" charset="0"/>
                <a:sym typeface="Symbol" pitchFamily="18" charset="2"/>
              </a:rPr>
              <a:t> = 10–30МПа, т.е. невелико и им можно пренебречь.</a:t>
            </a:r>
            <a:endParaRPr lang="ru-RU" altLang="ru-RU" sz="1400" smtClean="0">
              <a:solidFill>
                <a:srgbClr val="000000"/>
              </a:solidFill>
              <a:latin typeface="Times New Roman" pitchFamily="18" charset="0"/>
              <a:sym typeface="Symbol" pitchFamily="18" charset="2"/>
            </a:endParaRPr>
          </a:p>
          <a:p>
            <a:pPr fontAlgn="base">
              <a:spcBef>
                <a:spcPct val="0"/>
              </a:spcBef>
              <a:spcAft>
                <a:spcPct val="0"/>
              </a:spcAft>
              <a:buFontTx/>
              <a:buNone/>
            </a:pPr>
            <a:endParaRPr lang="ru-RU" altLang="ru-RU" sz="1400" smtClean="0">
              <a:solidFill>
                <a:srgbClr val="000000"/>
              </a:solidFill>
              <a:latin typeface="Times New Roman" pitchFamily="18" charset="0"/>
              <a:cs typeface="Times New Roman" pitchFamily="18" charset="0"/>
              <a:sym typeface="Symbol" pitchFamily="18" charset="2"/>
            </a:endParaRPr>
          </a:p>
        </p:txBody>
      </p:sp>
      <p:sp>
        <p:nvSpPr>
          <p:cNvPr id="238598" name="Rectangle 8"/>
          <p:cNvSpPr>
            <a:spLocks noChangeArrowheads="1"/>
          </p:cNvSpPr>
          <p:nvPr/>
        </p:nvSpPr>
        <p:spPr bwMode="auto">
          <a:xfrm>
            <a:off x="406405" y="6009829"/>
            <a:ext cx="83015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Рис. 71. Схема взаимодействия дислокаций с дисперсионными частицами по механизму Орована: а – прогиб дислокационной линии между частицами; б дислокационные петли вокруг частиц.</a:t>
            </a:r>
            <a:endParaRPr lang="ru-RU" altLang="ru-RU" sz="1800" smtClean="0">
              <a:solidFill>
                <a:srgbClr val="000000"/>
              </a:solidFill>
            </a:endParaRPr>
          </a:p>
        </p:txBody>
      </p:sp>
      <p:sp>
        <p:nvSpPr>
          <p:cNvPr id="238599" name="Rectangle 9"/>
          <p:cNvSpPr>
            <a:spLocks noChangeArrowheads="1"/>
          </p:cNvSpPr>
          <p:nvPr/>
        </p:nvSpPr>
        <p:spPr bwMode="auto">
          <a:xfrm>
            <a:off x="4572003" y="1905003"/>
            <a:ext cx="4828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400" smtClean="0">
                <a:solidFill>
                  <a:srgbClr val="000000"/>
                </a:solidFill>
                <a:latin typeface="Times New Roman" pitchFamily="18" charset="0"/>
              </a:rPr>
              <a:t>(27)</a:t>
            </a:r>
          </a:p>
        </p:txBody>
      </p:sp>
    </p:spTree>
    <p:extLst>
      <p:ext uri="{BB962C8B-B14F-4D97-AF65-F5344CB8AC3E}">
        <p14:creationId xmlns:p14="http://schemas.microsoft.com/office/powerpoint/2010/main" val="78760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5"/>
          <p:cNvSpPr>
            <a:spLocks noChangeArrowheads="1"/>
          </p:cNvSpPr>
          <p:nvPr/>
        </p:nvSpPr>
        <p:spPr bwMode="auto">
          <a:xfrm>
            <a:off x="304800" y="2112050"/>
            <a:ext cx="8636000"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400" i="1" dirty="0" smtClean="0">
                <a:solidFill>
                  <a:srgbClr val="000000"/>
                </a:solidFill>
                <a:latin typeface="Times New Roman" pitchFamily="18" charset="0"/>
                <a:cs typeface="Times New Roman" pitchFamily="18" charset="0"/>
              </a:rPr>
              <a:t>Дисперсионное упрочнение</a:t>
            </a:r>
            <a:r>
              <a:rPr lang="ru-RU" altLang="ru-RU" sz="1400" dirty="0" smtClean="0">
                <a:solidFill>
                  <a:srgbClr val="000000"/>
                </a:solidFill>
                <a:latin typeface="Times New Roman" pitchFamily="18" charset="0"/>
                <a:cs typeface="Times New Roman" pitchFamily="18" charset="0"/>
              </a:rPr>
              <a:t> </a:t>
            </a:r>
            <a:r>
              <a:rPr lang="ru-RU" altLang="ru-RU" sz="1400" dirty="0" err="1" smtClean="0">
                <a:solidFill>
                  <a:srgbClr val="000000"/>
                </a:solidFill>
                <a:latin typeface="Times New Roman" pitchFamily="18" charset="0"/>
                <a:cs typeface="Times New Roman" pitchFamily="18" charset="0"/>
              </a:rPr>
              <a:t>σ</a:t>
            </a:r>
            <a:r>
              <a:rPr lang="ru-RU" altLang="ru-RU" sz="1400" baseline="-30000" dirty="0" err="1" smtClean="0">
                <a:solidFill>
                  <a:srgbClr val="000000"/>
                </a:solidFill>
                <a:latin typeface="Times New Roman" pitchFamily="18" charset="0"/>
                <a:cs typeface="Times New Roman" pitchFamily="18" charset="0"/>
              </a:rPr>
              <a:t>д.у</a:t>
            </a:r>
            <a:r>
              <a:rPr lang="ru-RU" altLang="ru-RU" sz="1400" dirty="0" smtClean="0">
                <a:solidFill>
                  <a:srgbClr val="000000"/>
                </a:solidFill>
                <a:latin typeface="Times New Roman" pitchFamily="18" charset="0"/>
                <a:cs typeface="Times New Roman" pitchFamily="18" charset="0"/>
              </a:rPr>
              <a:t>., или упрочнение дисперсными частицами карбидов и нитридов в стали, описывается механизмом </a:t>
            </a:r>
            <a:r>
              <a:rPr lang="ru-RU" altLang="ru-RU" sz="1400" dirty="0" err="1" smtClean="0">
                <a:solidFill>
                  <a:srgbClr val="000000"/>
                </a:solidFill>
                <a:latin typeface="Times New Roman" pitchFamily="18" charset="0"/>
                <a:cs typeface="Times New Roman" pitchFamily="18" charset="0"/>
              </a:rPr>
              <a:t>Орована</a:t>
            </a:r>
            <a:r>
              <a:rPr lang="ru-RU" altLang="ru-RU" sz="1400" dirty="0" smtClean="0">
                <a:solidFill>
                  <a:srgbClr val="000000"/>
                </a:solidFill>
                <a:latin typeface="Times New Roman" pitchFamily="18" charset="0"/>
                <a:cs typeface="Times New Roman" pitchFamily="18" charset="0"/>
              </a:rPr>
              <a:t>. </a:t>
            </a:r>
            <a:r>
              <a:rPr lang="ru-RU" altLang="ru-RU" sz="1400" smtClean="0">
                <a:solidFill>
                  <a:srgbClr val="000000"/>
                </a:solidFill>
                <a:latin typeface="Times New Roman" pitchFamily="18" charset="0"/>
                <a:cs typeface="Times New Roman" pitchFamily="18" charset="0"/>
              </a:rPr>
              <a:t>Согласно этой модели, дислокации при движении будут удерживаться на частицах до </a:t>
            </a:r>
            <a:r>
              <a:rPr lang="ru-RU" altLang="ru-RU" sz="1400" smtClean="0">
                <a:solidFill>
                  <a:srgbClr val="000000"/>
                </a:solidFill>
                <a:latin typeface="Times New Roman" pitchFamily="18" charset="0"/>
                <a:cs typeface="Times New Roman" pitchFamily="18" charset="0"/>
              </a:rPr>
              <a:t>тех </a:t>
            </a:r>
            <a:r>
              <a:rPr lang="ru-RU" altLang="ru-RU" sz="1400" dirty="0" smtClean="0">
                <a:solidFill>
                  <a:srgbClr val="000000"/>
                </a:solidFill>
                <a:latin typeface="Times New Roman" pitchFamily="18" charset="0"/>
                <a:cs typeface="Times New Roman" pitchFamily="18" charset="0"/>
              </a:rPr>
              <a:t>пор, пока прилагаемое напряжение не будет достаточным для того, чтобы линия дислокаций изогнулась и прошла между частицами, оставив около них дислокационную петлю. Отдельные стадии этого процесса представлены на рис. 71, а взаимодействия, дислокаций с выделениями карбидов — на рис. 72. Упрочнение по </a:t>
            </a:r>
            <a:r>
              <a:rPr lang="ru-RU" altLang="ru-RU" sz="1400" dirty="0" err="1" smtClean="0">
                <a:solidFill>
                  <a:srgbClr val="000000"/>
                </a:solidFill>
                <a:latin typeface="Times New Roman" pitchFamily="18" charset="0"/>
                <a:cs typeface="Times New Roman" pitchFamily="18" charset="0"/>
              </a:rPr>
              <a:t>Оровану</a:t>
            </a:r>
            <a:r>
              <a:rPr lang="ru-RU" altLang="ru-RU" sz="1400" dirty="0" smtClean="0">
                <a:solidFill>
                  <a:srgbClr val="000000"/>
                </a:solidFill>
                <a:latin typeface="Times New Roman" pitchFamily="18" charset="0"/>
                <a:cs typeface="Times New Roman" pitchFamily="18" charset="0"/>
              </a:rPr>
              <a:t> определяется уравнением </a:t>
            </a:r>
            <a:endParaRPr lang="ru-RU" altLang="ru-RU" sz="1400" dirty="0" smtClean="0">
              <a:solidFill>
                <a:srgbClr val="000000"/>
              </a:solidFill>
              <a:latin typeface="Times New Roman" pitchFamily="18" charset="0"/>
            </a:endParaRPr>
          </a:p>
          <a:p>
            <a:pPr algn="just" fontAlgn="base">
              <a:spcBef>
                <a:spcPct val="0"/>
              </a:spcBef>
              <a:spcAft>
                <a:spcPct val="0"/>
              </a:spcAft>
              <a:buFontTx/>
              <a:buNone/>
            </a:pPr>
            <a:endParaRPr lang="ru-RU" altLang="ru-RU" sz="1400" dirty="0" smtClean="0">
              <a:solidFill>
                <a:srgbClr val="000000"/>
              </a:solidFill>
            </a:endParaRPr>
          </a:p>
        </p:txBody>
      </p:sp>
      <p:graphicFrame>
        <p:nvGraphicFramePr>
          <p:cNvPr id="239619" name="Object 4"/>
          <p:cNvGraphicFramePr>
            <a:graphicFrameLocks noChangeAspect="1"/>
          </p:cNvGraphicFramePr>
          <p:nvPr/>
        </p:nvGraphicFramePr>
        <p:xfrm>
          <a:off x="1727203" y="3829050"/>
          <a:ext cx="3086100" cy="178594"/>
        </p:xfrm>
        <a:graphic>
          <a:graphicData uri="http://schemas.openxmlformats.org/presentationml/2006/ole">
            <mc:AlternateContent xmlns:mc="http://schemas.openxmlformats.org/markup-compatibility/2006">
              <mc:Choice xmlns:v="urn:schemas-microsoft-com:vml" Requires="v">
                <p:oleObj spid="_x0000_s14349" name="Equation" r:id="rId3" imgW="2311400" imgH="241300" progId="Equation.DSMT4">
                  <p:embed/>
                </p:oleObj>
              </mc:Choice>
              <mc:Fallback>
                <p:oleObj name="Equation" r:id="rId3" imgW="2311400" imgH="2413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7203" y="3829050"/>
                        <a:ext cx="3086100" cy="178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9620" name="Rectangle 6"/>
          <p:cNvSpPr>
            <a:spLocks noChangeArrowheads="1"/>
          </p:cNvSpPr>
          <p:nvPr/>
        </p:nvSpPr>
        <p:spPr bwMode="auto">
          <a:xfrm>
            <a:off x="304800" y="4403322"/>
            <a:ext cx="8636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fontAlgn="base">
              <a:spcBef>
                <a:spcPct val="0"/>
              </a:spcBef>
              <a:spcAft>
                <a:spcPct val="0"/>
              </a:spcAft>
              <a:buFontTx/>
              <a:buNone/>
            </a:pPr>
            <a:r>
              <a:rPr lang="en-US" altLang="ru-RU" sz="1400" smtClean="0">
                <a:solidFill>
                  <a:srgbClr val="000000"/>
                </a:solidFill>
                <a:latin typeface="Times New Roman" pitchFamily="18" charset="0"/>
                <a:cs typeface="Times New Roman" pitchFamily="18" charset="0"/>
              </a:rPr>
              <a:t>m</a:t>
            </a:r>
            <a:r>
              <a:rPr lang="ru-RU" altLang="ru-RU" sz="1400" smtClean="0">
                <a:solidFill>
                  <a:srgbClr val="000000"/>
                </a:solidFill>
                <a:latin typeface="Times New Roman" pitchFamily="18" charset="0"/>
                <a:cs typeface="Times New Roman" pitchFamily="18" charset="0"/>
              </a:rPr>
              <a:t> — среднее расстояние между центрами частиц: Ф — коэффициент, характеризующий тип взаимодействующих с частицами дислокаций. Для винтовой дислокации Ф = 1; для краевой Ф=(1—ν)</a:t>
            </a:r>
            <a:r>
              <a:rPr lang="ru-RU" altLang="ru-RU" sz="1400" baseline="30000" smtClean="0">
                <a:solidFill>
                  <a:srgbClr val="000000"/>
                </a:solidFill>
                <a:latin typeface="Times New Roman" pitchFamily="18" charset="0"/>
                <a:cs typeface="Times New Roman" pitchFamily="18" charset="0"/>
              </a:rPr>
              <a:t>-1</a:t>
            </a:r>
            <a:r>
              <a:rPr lang="ru-RU" altLang="ru-RU" sz="1400" smtClean="0">
                <a:solidFill>
                  <a:srgbClr val="000000"/>
                </a:solidFill>
                <a:latin typeface="Times New Roman" pitchFamily="18" charset="0"/>
                <a:cs typeface="Times New Roman" pitchFamily="18" charset="0"/>
              </a:rPr>
              <a:t> (ν — коэффициент Пуассона, для стали ν = 0,33), для смешанной Ф = 0,5 (1+(1- ν)</a:t>
            </a:r>
            <a:r>
              <a:rPr lang="ru-RU" altLang="ru-RU" sz="1400" baseline="30000" smtClean="0">
                <a:solidFill>
                  <a:srgbClr val="000000"/>
                </a:solidFill>
                <a:latin typeface="Times New Roman" pitchFamily="18" charset="0"/>
                <a:cs typeface="Times New Roman" pitchFamily="18" charset="0"/>
              </a:rPr>
              <a:t>-1</a:t>
            </a:r>
            <a:r>
              <a:rPr lang="ru-RU" altLang="ru-RU" sz="1400" smtClean="0">
                <a:solidFill>
                  <a:srgbClr val="000000"/>
                </a:solidFill>
                <a:latin typeface="Times New Roman" pitchFamily="18" charset="0"/>
                <a:cs typeface="Times New Roman" pitchFamily="18" charset="0"/>
              </a:rPr>
              <a:t>), для стали Ф = 1,25; 0,85 — статистический коэффициент.</a:t>
            </a:r>
            <a:endParaRPr lang="ru-RU" altLang="ru-RU" sz="1400" smtClean="0">
              <a:solidFill>
                <a:srgbClr val="000000"/>
              </a:solidFill>
              <a:latin typeface="Times New Roman" pitchFamily="18" charset="0"/>
            </a:endParaRPr>
          </a:p>
        </p:txBody>
      </p:sp>
      <p:sp>
        <p:nvSpPr>
          <p:cNvPr id="239621" name="Rectangle 7"/>
          <p:cNvSpPr>
            <a:spLocks noChangeArrowheads="1"/>
          </p:cNvSpPr>
          <p:nvPr/>
        </p:nvSpPr>
        <p:spPr bwMode="auto">
          <a:xfrm>
            <a:off x="4978404" y="3771903"/>
            <a:ext cx="57259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400" smtClean="0">
                <a:solidFill>
                  <a:srgbClr val="000000"/>
                </a:solidFill>
                <a:latin typeface="Times New Roman" pitchFamily="18" charset="0"/>
              </a:rPr>
              <a:t>, (28)</a:t>
            </a:r>
          </a:p>
        </p:txBody>
      </p:sp>
    </p:spTree>
    <p:extLst>
      <p:ext uri="{BB962C8B-B14F-4D97-AF65-F5344CB8AC3E}">
        <p14:creationId xmlns:p14="http://schemas.microsoft.com/office/powerpoint/2010/main" val="13047723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0642" name="Рисунок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3" y="1885954"/>
            <a:ext cx="3898900" cy="1450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40643" name="Object 4"/>
          <p:cNvGraphicFramePr>
            <a:graphicFrameLocks noChangeAspect="1"/>
          </p:cNvGraphicFramePr>
          <p:nvPr/>
        </p:nvGraphicFramePr>
        <p:xfrm>
          <a:off x="2336803" y="4914904"/>
          <a:ext cx="2247900" cy="192881"/>
        </p:xfrm>
        <a:graphic>
          <a:graphicData uri="http://schemas.openxmlformats.org/presentationml/2006/ole">
            <mc:AlternateContent xmlns:mc="http://schemas.openxmlformats.org/markup-compatibility/2006">
              <mc:Choice xmlns:v="urn:schemas-microsoft-com:vml" Requires="v">
                <p:oleObj spid="_x0000_s15373" name="Equation" r:id="rId4" imgW="1688367" imgH="253890" progId="Equation.DSMT4">
                  <p:embed/>
                </p:oleObj>
              </mc:Choice>
              <mc:Fallback>
                <p:oleObj name="Equation" r:id="rId4" imgW="1688367" imgH="25389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6803" y="4914904"/>
                        <a:ext cx="2247900" cy="1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0644" name="Rectangle 6"/>
          <p:cNvSpPr>
            <a:spLocks noChangeArrowheads="1"/>
          </p:cNvSpPr>
          <p:nvPr/>
        </p:nvSpPr>
        <p:spPr bwMode="auto">
          <a:xfrm>
            <a:off x="-7355413" y="1719053"/>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600" smtClean="0">
              <a:solidFill>
                <a:srgbClr val="000000"/>
              </a:solidFill>
              <a:latin typeface="Times New Roman" pitchFamily="18" charset="0"/>
            </a:endParaRPr>
          </a:p>
        </p:txBody>
      </p:sp>
      <p:sp>
        <p:nvSpPr>
          <p:cNvPr id="240645" name="Rectangle 7"/>
          <p:cNvSpPr>
            <a:spLocks noChangeArrowheads="1"/>
          </p:cNvSpPr>
          <p:nvPr/>
        </p:nvSpPr>
        <p:spPr bwMode="auto">
          <a:xfrm>
            <a:off x="609600" y="3378968"/>
            <a:ext cx="78232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Рис. 72. Взаимодействие дислокаций с карбидными частицами в стали, Х20 000</a:t>
            </a:r>
          </a:p>
          <a:p>
            <a:pPr eaLnBrk="1" fontAlgn="base" hangingPunct="1">
              <a:spcBef>
                <a:spcPct val="0"/>
              </a:spcBef>
              <a:spcAft>
                <a:spcPct val="0"/>
              </a:spcAft>
              <a:buFontTx/>
              <a:buNone/>
            </a:pPr>
            <a:endParaRPr lang="ru-RU" altLang="ru-RU" sz="1200" smtClean="0">
              <a:solidFill>
                <a:srgbClr val="000000"/>
              </a:solidFill>
              <a:latin typeface="Times New Roman" pitchFamily="18" charset="0"/>
              <a:cs typeface="Times New Roman" pitchFamily="18" charset="0"/>
            </a:endParaRPr>
          </a:p>
          <a:p>
            <a:pPr eaLnBrk="1" fontAlgn="base" hangingPunct="1">
              <a:spcBef>
                <a:spcPct val="0"/>
              </a:spcBef>
              <a:spcAft>
                <a:spcPct val="0"/>
              </a:spcAft>
              <a:buFontTx/>
              <a:buNone/>
            </a:pPr>
            <a:endParaRPr lang="ru-RU" altLang="ru-RU" sz="600" smtClean="0">
              <a:solidFill>
                <a:srgbClr val="000000"/>
              </a:solidFill>
              <a:latin typeface="Times New Roman" pitchFamily="18" charset="0"/>
            </a:endParaRPr>
          </a:p>
          <a:p>
            <a:pPr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Анализ уравнения (28) показывает, что дисперсионное упрочнение зависит лишь от расстояния между частицами λ, так как все остальные параметры для всех сталей с ферритной основой постоянны (m=2,75; G = 84000 МПа; </a:t>
            </a:r>
            <a:r>
              <a:rPr lang="en-US" altLang="ru-RU" sz="1400" smtClean="0">
                <a:solidFill>
                  <a:srgbClr val="000000"/>
                </a:solidFill>
                <a:latin typeface="Times New Roman" pitchFamily="18" charset="0"/>
                <a:cs typeface="Times New Roman" pitchFamily="18" charset="0"/>
              </a:rPr>
              <a:t>b</a:t>
            </a:r>
            <a:r>
              <a:rPr lang="ru-RU" altLang="ru-RU" sz="1400" smtClean="0">
                <a:solidFill>
                  <a:srgbClr val="000000"/>
                </a:solidFill>
                <a:latin typeface="Times New Roman" pitchFamily="18" charset="0"/>
                <a:cs typeface="Times New Roman" pitchFamily="18" charset="0"/>
              </a:rPr>
              <a:t> = 0,25 нм; Ф=1,25). После подстановки этих значений в уравнение (28) оно принимает вид, удобный для оценки дисперсионного упрочнения сталей:</a:t>
            </a:r>
            <a:endParaRPr lang="ru-RU" altLang="ru-RU" sz="1400" smtClean="0">
              <a:solidFill>
                <a:srgbClr val="000000"/>
              </a:solidFill>
              <a:latin typeface="Times New Roman" pitchFamily="18" charset="0"/>
            </a:endParaRPr>
          </a:p>
          <a:p>
            <a:pPr fontAlgn="base">
              <a:spcBef>
                <a:spcPct val="0"/>
              </a:spcBef>
              <a:spcAft>
                <a:spcPct val="0"/>
              </a:spcAft>
              <a:buFontTx/>
              <a:buNone/>
            </a:pPr>
            <a:endParaRPr lang="ru-RU" altLang="ru-RU" sz="1400" smtClean="0">
              <a:solidFill>
                <a:srgbClr val="000000"/>
              </a:solidFill>
            </a:endParaRPr>
          </a:p>
        </p:txBody>
      </p:sp>
      <p:sp>
        <p:nvSpPr>
          <p:cNvPr id="240646" name="Rectangle 8"/>
          <p:cNvSpPr>
            <a:spLocks noChangeArrowheads="1"/>
          </p:cNvSpPr>
          <p:nvPr/>
        </p:nvSpPr>
        <p:spPr bwMode="auto">
          <a:xfrm>
            <a:off x="0" y="5071889"/>
            <a:ext cx="8940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Концентрация дисперсных частиц в стали обычно характеризуется объемной долей /, которая связана со средним диаметром частиц D и межчастичным расстоянием X соотношением:</a:t>
            </a:r>
            <a:endParaRPr lang="ru-RU" altLang="ru-RU" sz="1400" smtClean="0">
              <a:solidFill>
                <a:srgbClr val="000000"/>
              </a:solidFill>
              <a:latin typeface="Times New Roman" pitchFamily="18" charset="0"/>
            </a:endParaRPr>
          </a:p>
          <a:p>
            <a:pPr algn="just" fontAlgn="base">
              <a:spcBef>
                <a:spcPct val="0"/>
              </a:spcBef>
              <a:spcAft>
                <a:spcPct val="0"/>
              </a:spcAft>
              <a:buFontTx/>
              <a:buNone/>
            </a:pPr>
            <a:r>
              <a:rPr lang="en-US" altLang="ru-RU" sz="1400" i="1" smtClean="0">
                <a:solidFill>
                  <a:srgbClr val="000000"/>
                </a:solidFill>
                <a:latin typeface="Times New Roman" pitchFamily="18" charset="0"/>
                <a:cs typeface="Times New Roman" pitchFamily="18" charset="0"/>
              </a:rPr>
              <a:t>f = (</a:t>
            </a:r>
            <a:r>
              <a:rPr lang="en-US" altLang="ru-RU" sz="1400" smtClean="0">
                <a:solidFill>
                  <a:srgbClr val="000000"/>
                </a:solidFill>
                <a:latin typeface="Times New Roman" pitchFamily="18" charset="0"/>
                <a:cs typeface="Times New Roman" pitchFamily="18" charset="0"/>
              </a:rPr>
              <a:t>π</a:t>
            </a:r>
            <a:r>
              <a:rPr lang="en-US" altLang="ru-RU" sz="1400" i="1" smtClean="0">
                <a:solidFill>
                  <a:srgbClr val="000000"/>
                </a:solidFill>
                <a:latin typeface="Times New Roman" pitchFamily="18" charset="0"/>
                <a:cs typeface="Times New Roman" pitchFamily="18" charset="0"/>
              </a:rPr>
              <a:t>/6)(D/</a:t>
            </a:r>
            <a:r>
              <a:rPr lang="en-US" altLang="ru-RU" sz="1400" smtClean="0">
                <a:solidFill>
                  <a:srgbClr val="000000"/>
                </a:solidFill>
                <a:latin typeface="Times New Roman" pitchFamily="18" charset="0"/>
                <a:cs typeface="Times New Roman" pitchFamily="18" charset="0"/>
              </a:rPr>
              <a:t>λ</a:t>
            </a:r>
            <a:r>
              <a:rPr lang="en-US" altLang="ru-RU" sz="1400" i="1" smtClean="0">
                <a:solidFill>
                  <a:srgbClr val="000000"/>
                </a:solidFill>
                <a:latin typeface="Times New Roman" pitchFamily="18" charset="0"/>
                <a:cs typeface="Times New Roman" pitchFamily="18" charset="0"/>
              </a:rPr>
              <a:t>)</a:t>
            </a:r>
            <a:r>
              <a:rPr lang="en-US" altLang="ru-RU" sz="1400" i="1" baseline="30000" smtClean="0">
                <a:solidFill>
                  <a:srgbClr val="000000"/>
                </a:solidFill>
                <a:latin typeface="Times New Roman" pitchFamily="18" charset="0"/>
                <a:cs typeface="Times New Roman" pitchFamily="18" charset="0"/>
              </a:rPr>
              <a:t>2</a:t>
            </a:r>
            <a:r>
              <a:rPr lang="ru-RU" altLang="ru-RU" sz="1400" smtClean="0">
                <a:solidFill>
                  <a:srgbClr val="000000"/>
                </a:solidFill>
                <a:latin typeface="Times New Roman" pitchFamily="18" charset="0"/>
                <a:cs typeface="Times New Roman" pitchFamily="18" charset="0"/>
              </a:rPr>
              <a:t> (30)</a:t>
            </a:r>
            <a:endParaRPr lang="ru-RU" altLang="ru-RU" sz="1400" smtClean="0">
              <a:solidFill>
                <a:srgbClr val="000000"/>
              </a:solidFill>
              <a:latin typeface="Times New Roman" pitchFamily="18" charset="0"/>
            </a:endParaRPr>
          </a:p>
          <a:p>
            <a:pPr algn="just"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Отсюда межчастичное расстояние, определяющее дисперсионное упрочнение:</a:t>
            </a:r>
            <a:endParaRPr lang="ru-RU" altLang="ru-RU" sz="1400" smtClean="0">
              <a:solidFill>
                <a:srgbClr val="000000"/>
              </a:solidFill>
              <a:latin typeface="Times New Roman" pitchFamily="18" charset="0"/>
            </a:endParaRPr>
          </a:p>
          <a:p>
            <a:pPr algn="just" fontAlgn="base">
              <a:spcBef>
                <a:spcPct val="0"/>
              </a:spcBef>
              <a:spcAft>
                <a:spcPct val="0"/>
              </a:spcAft>
              <a:buFontTx/>
              <a:buNone/>
            </a:pPr>
            <a:r>
              <a:rPr lang="en-US" altLang="ru-RU" sz="1400" smtClean="0">
                <a:solidFill>
                  <a:srgbClr val="000000"/>
                </a:solidFill>
                <a:latin typeface="Times New Roman" pitchFamily="18" charset="0"/>
                <a:cs typeface="Times New Roman" pitchFamily="18" charset="0"/>
              </a:rPr>
              <a:t>λ</a:t>
            </a:r>
            <a:r>
              <a:rPr lang="ru-RU" altLang="ru-RU" sz="1400" i="1" smtClean="0">
                <a:solidFill>
                  <a:srgbClr val="000000"/>
                </a:solidFill>
                <a:latin typeface="Times New Roman" pitchFamily="18" charset="0"/>
                <a:cs typeface="Times New Roman" pitchFamily="18" charset="0"/>
              </a:rPr>
              <a:t> = </a:t>
            </a:r>
            <a:r>
              <a:rPr lang="en-US" altLang="ru-RU" sz="1400" i="1" smtClean="0">
                <a:solidFill>
                  <a:srgbClr val="000000"/>
                </a:solidFill>
                <a:latin typeface="Times New Roman" pitchFamily="18" charset="0"/>
                <a:cs typeface="Times New Roman" pitchFamily="18" charset="0"/>
              </a:rPr>
              <a:t>D</a:t>
            </a:r>
            <a:r>
              <a:rPr lang="ru-RU" altLang="ru-RU" sz="1400" i="1" smtClean="0">
                <a:solidFill>
                  <a:srgbClr val="000000"/>
                </a:solidFill>
                <a:latin typeface="Times New Roman" pitchFamily="18" charset="0"/>
                <a:cs typeface="Times New Roman" pitchFamily="18" charset="0"/>
              </a:rPr>
              <a:t>(</a:t>
            </a:r>
            <a:r>
              <a:rPr lang="en-US" altLang="ru-RU" sz="1400" smtClean="0">
                <a:solidFill>
                  <a:srgbClr val="000000"/>
                </a:solidFill>
                <a:latin typeface="Times New Roman" pitchFamily="18" charset="0"/>
                <a:cs typeface="Times New Roman" pitchFamily="18" charset="0"/>
              </a:rPr>
              <a:t>π</a:t>
            </a:r>
            <a:r>
              <a:rPr lang="ru-RU" altLang="ru-RU" sz="1400" smtClean="0">
                <a:solidFill>
                  <a:srgbClr val="000000"/>
                </a:solidFill>
                <a:latin typeface="Times New Roman" pitchFamily="18" charset="0"/>
                <a:cs typeface="Times New Roman" pitchFamily="18" charset="0"/>
              </a:rPr>
              <a:t>/</a:t>
            </a:r>
            <a:r>
              <a:rPr lang="ru-RU" altLang="ru-RU" sz="1400" i="1" smtClean="0">
                <a:solidFill>
                  <a:srgbClr val="000000"/>
                </a:solidFill>
                <a:latin typeface="Times New Roman" pitchFamily="18" charset="0"/>
                <a:cs typeface="Times New Roman" pitchFamily="18" charset="0"/>
              </a:rPr>
              <a:t>6</a:t>
            </a:r>
            <a:r>
              <a:rPr lang="en-US" altLang="ru-RU" sz="1400" i="1" smtClean="0">
                <a:solidFill>
                  <a:srgbClr val="000000"/>
                </a:solidFill>
                <a:latin typeface="Times New Roman" pitchFamily="18" charset="0"/>
                <a:cs typeface="Times New Roman" pitchFamily="18" charset="0"/>
              </a:rPr>
              <a:t>f</a:t>
            </a:r>
            <a:r>
              <a:rPr lang="ru-RU" altLang="ru-RU" sz="1400" i="1" smtClean="0">
                <a:solidFill>
                  <a:srgbClr val="000000"/>
                </a:solidFill>
                <a:latin typeface="Times New Roman" pitchFamily="18" charset="0"/>
                <a:cs typeface="Times New Roman" pitchFamily="18" charset="0"/>
              </a:rPr>
              <a:t>)</a:t>
            </a:r>
            <a:r>
              <a:rPr lang="ru-RU" altLang="ru-RU" sz="1400" i="1" baseline="30000" smtClean="0">
                <a:solidFill>
                  <a:srgbClr val="000000"/>
                </a:solidFill>
                <a:latin typeface="Times New Roman" pitchFamily="18" charset="0"/>
                <a:cs typeface="Times New Roman" pitchFamily="18" charset="0"/>
              </a:rPr>
              <a:t>1</a:t>
            </a:r>
            <a:r>
              <a:rPr lang="en-US" altLang="ru-RU" sz="1400" i="1" baseline="30000" smtClean="0">
                <a:solidFill>
                  <a:srgbClr val="000000"/>
                </a:solidFill>
                <a:latin typeface="Times New Roman" pitchFamily="18" charset="0"/>
                <a:cs typeface="Times New Roman" pitchFamily="18" charset="0"/>
              </a:rPr>
              <a:t>/2</a:t>
            </a:r>
            <a:r>
              <a:rPr lang="en-US" altLang="ru-RU" sz="1400" smtClean="0">
                <a:solidFill>
                  <a:srgbClr val="000000"/>
                </a:solidFill>
                <a:latin typeface="Times New Roman" pitchFamily="18" charset="0"/>
                <a:cs typeface="Times New Roman" pitchFamily="18" charset="0"/>
              </a:rPr>
              <a:t> </a:t>
            </a:r>
            <a:r>
              <a:rPr lang="ru-RU" altLang="ru-RU" sz="1400" smtClean="0">
                <a:solidFill>
                  <a:srgbClr val="000000"/>
                </a:solidFill>
                <a:latin typeface="Times New Roman" pitchFamily="18" charset="0"/>
                <a:cs typeface="Times New Roman" pitchFamily="18" charset="0"/>
              </a:rPr>
              <a:t>(31)</a:t>
            </a:r>
            <a:endParaRPr lang="ru-RU" altLang="ru-RU" sz="1400" smtClean="0">
              <a:solidFill>
                <a:srgbClr val="000000"/>
              </a:solidFill>
            </a:endParaRPr>
          </a:p>
        </p:txBody>
      </p:sp>
      <p:sp>
        <p:nvSpPr>
          <p:cNvPr id="240647" name="Rectangle 9"/>
          <p:cNvSpPr>
            <a:spLocks noChangeArrowheads="1"/>
          </p:cNvSpPr>
          <p:nvPr/>
        </p:nvSpPr>
        <p:spPr bwMode="auto">
          <a:xfrm>
            <a:off x="4572006" y="4857750"/>
            <a:ext cx="16369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600" smtClean="0">
                <a:solidFill>
                  <a:srgbClr val="000000"/>
                </a:solidFill>
                <a:latin typeface="Times New Roman" pitchFamily="18" charset="0"/>
              </a:rPr>
              <a:t>(</a:t>
            </a:r>
            <a:r>
              <a:rPr lang="ru-RU" altLang="ru-RU" sz="1200" smtClean="0">
                <a:solidFill>
                  <a:srgbClr val="000000"/>
                </a:solidFill>
                <a:latin typeface="Times New Roman" pitchFamily="18" charset="0"/>
              </a:rPr>
              <a:t>МПа при λ в нм) (29)</a:t>
            </a:r>
          </a:p>
        </p:txBody>
      </p:sp>
    </p:spTree>
    <p:extLst>
      <p:ext uri="{BB962C8B-B14F-4D97-AF65-F5344CB8AC3E}">
        <p14:creationId xmlns:p14="http://schemas.microsoft.com/office/powerpoint/2010/main" val="30082237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5"/>
          <p:cNvSpPr>
            <a:spLocks noChangeArrowheads="1"/>
          </p:cNvSpPr>
          <p:nvPr/>
        </p:nvSpPr>
        <p:spPr bwMode="auto">
          <a:xfrm>
            <a:off x="812800" y="1926789"/>
            <a:ext cx="80264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Подстановка выражения (31) в (29) позволяет определить дисперсионное упрочнение сталей в зависимости от объемной доли и размера частиц, МПа</a:t>
            </a:r>
            <a:endParaRPr lang="ru-RU" altLang="ru-RU" sz="600" smtClean="0">
              <a:solidFill>
                <a:srgbClr val="000000"/>
              </a:solidFill>
              <a:latin typeface="Times New Roman" pitchFamily="18" charset="0"/>
            </a:endParaRPr>
          </a:p>
          <a:p>
            <a:pPr fontAlgn="base">
              <a:spcBef>
                <a:spcPct val="0"/>
              </a:spcBef>
              <a:spcAft>
                <a:spcPct val="0"/>
              </a:spcAft>
              <a:buFontTx/>
              <a:buNone/>
            </a:pPr>
            <a:endParaRPr lang="ru-RU" altLang="ru-RU" sz="1800" smtClean="0">
              <a:solidFill>
                <a:srgbClr val="000000"/>
              </a:solidFill>
            </a:endParaRPr>
          </a:p>
        </p:txBody>
      </p:sp>
      <p:graphicFrame>
        <p:nvGraphicFramePr>
          <p:cNvPr id="241667" name="Object 4"/>
          <p:cNvGraphicFramePr>
            <a:graphicFrameLocks noChangeAspect="1"/>
          </p:cNvGraphicFramePr>
          <p:nvPr/>
        </p:nvGraphicFramePr>
        <p:xfrm>
          <a:off x="2133603" y="2971804"/>
          <a:ext cx="2705100" cy="364331"/>
        </p:xfrm>
        <a:graphic>
          <a:graphicData uri="http://schemas.openxmlformats.org/presentationml/2006/ole">
            <mc:AlternateContent xmlns:mc="http://schemas.openxmlformats.org/markup-compatibility/2006">
              <mc:Choice xmlns:v="urn:schemas-microsoft-com:vml" Requires="v">
                <p:oleObj spid="_x0000_s16397" name="Equation" r:id="rId3" imgW="2032000" imgH="482600" progId="Equation.DSMT4">
                  <p:embed/>
                </p:oleObj>
              </mc:Choice>
              <mc:Fallback>
                <p:oleObj name="Equation" r:id="rId3" imgW="2032000" imgH="482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3" y="2971804"/>
                        <a:ext cx="2705100" cy="364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1668" name="Rectangle 6"/>
          <p:cNvSpPr>
            <a:spLocks noChangeArrowheads="1"/>
          </p:cNvSpPr>
          <p:nvPr/>
        </p:nvSpPr>
        <p:spPr bwMode="auto">
          <a:xfrm>
            <a:off x="508000" y="3515351"/>
            <a:ext cx="86360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выражено в нм, </a:t>
            </a:r>
            <a:r>
              <a:rPr lang="en-US" altLang="ru-RU" sz="1400" i="1" smtClean="0">
                <a:solidFill>
                  <a:srgbClr val="000000"/>
                </a:solidFill>
                <a:latin typeface="Times New Roman" pitchFamily="18" charset="0"/>
                <a:cs typeface="Times New Roman" pitchFamily="18" charset="0"/>
              </a:rPr>
              <a:t>f</a:t>
            </a:r>
            <a:r>
              <a:rPr lang="en-US" altLang="ru-RU" sz="1400" smtClean="0">
                <a:solidFill>
                  <a:srgbClr val="000000"/>
                </a:solidFill>
                <a:latin typeface="Times New Roman" pitchFamily="18" charset="0"/>
                <a:cs typeface="Times New Roman" pitchFamily="18" charset="0"/>
              </a:rPr>
              <a:t> </a:t>
            </a:r>
            <a:r>
              <a:rPr lang="ru-RU" altLang="ru-RU" sz="1400" smtClean="0">
                <a:solidFill>
                  <a:srgbClr val="000000"/>
                </a:solidFill>
                <a:latin typeface="Times New Roman" pitchFamily="18" charset="0"/>
                <a:cs typeface="Times New Roman" pitchFamily="18" charset="0"/>
              </a:rPr>
              <a:t>— доля.</a:t>
            </a:r>
            <a:endParaRPr lang="ru-RU" altLang="ru-RU" sz="1400" smtClean="0">
              <a:solidFill>
                <a:srgbClr val="000000"/>
              </a:solidFill>
              <a:latin typeface="Times New Roman" pitchFamily="18" charset="0"/>
            </a:endParaRPr>
          </a:p>
          <a:p>
            <a:pPr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	В формулах (28), (29) и (32) не фигурируют параметры, характеризующие свойства частиц карбонитридов, т. е. на первый взгляд природа частиц упрочняющей фазы не влияет на свойства стали, а все определяется концентрацией и размером частиц упрочняющей фазы. В действительности параметры λ и D непосредственно зависят от природы выделяющейся фазы, режима термической обработки и содержания легирующего элемента в стали. 	Так, при одинаковом содержании в низколегированных сталях Nb, V и Ti их объемная доля близка, но размер» частиц карбида NbC будет минимальным, а карбида TiC — максимальным. Поэтому параметр λ будет возрастать от стали с ниобием к стали с ванадием и затем к стали с титаном, а упрочнение, согласно уравнениям (28) и (29), будет уменьшаться в той же последовательности. В этом примере природа упрочняющей фазы проявилась в размере частиц упрочняющей фазы и связанным с ней значением межчастичного расстояния, являющегося главным фактором упрочнения.</a:t>
            </a:r>
            <a:endParaRPr lang="ru-RU" altLang="ru-RU" sz="1400" smtClean="0">
              <a:solidFill>
                <a:srgbClr val="000000"/>
              </a:solidFill>
              <a:latin typeface="Times New Roman" pitchFamily="18" charset="0"/>
            </a:endParaRPr>
          </a:p>
          <a:p>
            <a:pPr fontAlgn="base">
              <a:spcBef>
                <a:spcPct val="0"/>
              </a:spcBef>
              <a:spcAft>
                <a:spcPct val="0"/>
              </a:spcAft>
              <a:buFontTx/>
              <a:buNone/>
            </a:pPr>
            <a:endParaRPr lang="ru-RU" altLang="ru-RU" sz="1400" smtClean="0">
              <a:solidFill>
                <a:srgbClr val="000000"/>
              </a:solidFill>
            </a:endParaRPr>
          </a:p>
        </p:txBody>
      </p:sp>
      <p:sp>
        <p:nvSpPr>
          <p:cNvPr id="241669" name="Rectangle 7"/>
          <p:cNvSpPr>
            <a:spLocks noChangeArrowheads="1"/>
          </p:cNvSpPr>
          <p:nvPr/>
        </p:nvSpPr>
        <p:spPr bwMode="auto">
          <a:xfrm>
            <a:off x="5080000" y="3009903"/>
            <a:ext cx="4411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smtClean="0">
                <a:solidFill>
                  <a:srgbClr val="000000"/>
                </a:solidFill>
                <a:latin typeface="Times New Roman" pitchFamily="18" charset="0"/>
              </a:rPr>
              <a:t>(32)</a:t>
            </a:r>
          </a:p>
        </p:txBody>
      </p:sp>
    </p:spTree>
    <p:extLst>
      <p:ext uri="{BB962C8B-B14F-4D97-AF65-F5344CB8AC3E}">
        <p14:creationId xmlns:p14="http://schemas.microsoft.com/office/powerpoint/2010/main" val="12234828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4"/>
          <p:cNvSpPr>
            <a:spLocks noChangeArrowheads="1"/>
          </p:cNvSpPr>
          <p:nvPr/>
        </p:nvSpPr>
        <p:spPr bwMode="auto">
          <a:xfrm>
            <a:off x="304800" y="1896611"/>
            <a:ext cx="8358717"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Зависимость дисперсионного упрочнения стали от взаимосвязанных между собой параметров λ, D и f может быть изображена номограммой (рис. 73). Верхняя часть номограммы построена по уравнению (29), а нижняя — по уравнению (30). Номограмма позволяет определить дисперсионное упрочнение при известных λ и D или </a:t>
            </a:r>
            <a:r>
              <a:rPr lang="en-US" altLang="ru-RU" sz="1400" smtClean="0">
                <a:solidFill>
                  <a:srgbClr val="000000"/>
                </a:solidFill>
                <a:latin typeface="Times New Roman" pitchFamily="18" charset="0"/>
              </a:rPr>
              <a:t>f</a:t>
            </a:r>
            <a:r>
              <a:rPr lang="ru-RU" altLang="ru-RU" sz="1400" smtClean="0">
                <a:solidFill>
                  <a:srgbClr val="000000"/>
                </a:solidFill>
                <a:latin typeface="Times New Roman" pitchFamily="18" charset="0"/>
              </a:rPr>
              <a:t> и D. Обычно f, D и λ могут быть определены методами количественной (стереометрической) металлографии.</a:t>
            </a:r>
          </a:p>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Дисперсионное упрочнение низколегированных строительных сталей наблюдается при легировании стали Nb, V, Ti, Al, N, образующими в стали дисперсные карбиды, нитриды и карбонитриды этих элементов: NbC, NbN, </a:t>
            </a:r>
            <a:r>
              <a:rPr lang="en-US" altLang="ru-RU" sz="1400" smtClean="0">
                <a:solidFill>
                  <a:srgbClr val="000000"/>
                </a:solidFill>
                <a:latin typeface="Times New Roman" pitchFamily="18" charset="0"/>
              </a:rPr>
              <a:t>N</a:t>
            </a:r>
            <a:r>
              <a:rPr lang="ru-RU" altLang="ru-RU" sz="1400" smtClean="0">
                <a:solidFill>
                  <a:srgbClr val="000000"/>
                </a:solidFill>
                <a:latin typeface="Times New Roman" pitchFamily="18" charset="0"/>
              </a:rPr>
              <a:t>b (С, N); VC, VN, V(C, N); TiC, TiN, Ti(C, N), AIN, а также их комплексные соединения типа (V, Nb)C; (V, Nb)N, (V, Nb) (С, N) и т. п.</a:t>
            </a:r>
          </a:p>
        </p:txBody>
      </p:sp>
    </p:spTree>
    <p:extLst>
      <p:ext uri="{BB962C8B-B14F-4D97-AF65-F5344CB8AC3E}">
        <p14:creationId xmlns:p14="http://schemas.microsoft.com/office/powerpoint/2010/main" val="607215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4"/>
          <p:cNvSpPr>
            <a:spLocks noChangeArrowheads="1"/>
          </p:cNvSpPr>
          <p:nvPr/>
        </p:nvSpPr>
        <p:spPr bwMode="auto">
          <a:xfrm>
            <a:off x="203200" y="1997246"/>
            <a:ext cx="8663517"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25000"/>
              </a:lnSpc>
              <a:spcBef>
                <a:spcPct val="0"/>
              </a:spcBef>
              <a:spcAft>
                <a:spcPct val="0"/>
              </a:spcAft>
              <a:buFontTx/>
              <a:buNone/>
            </a:pPr>
            <a:r>
              <a:rPr lang="ru-RU" altLang="ru-RU" sz="1400" smtClean="0">
                <a:solidFill>
                  <a:srgbClr val="000000"/>
                </a:solidFill>
                <a:cs typeface="Times New Roman" pitchFamily="18" charset="0"/>
              </a:rPr>
              <a:t>Указанные процессы хорошо наблюдаются при исследовании тонких фольг методом трансмиссионной электронной микроскопии (табл. 5). Из табл. 5 видно влияние выделений карбида ванадия на температурный интервал возврата и рекристаллизации мартенситной матрицы железа и стали. Наблюдаемые при этом изменения иллюстрируют структуры стали 40Ф после закалки и различных температур отпуска (рис. 61).</a:t>
            </a:r>
            <a:endParaRPr lang="ru-RU" altLang="ru-RU" sz="1400" smtClean="0">
              <a:solidFill>
                <a:srgbClr val="000000"/>
              </a:solidFill>
            </a:endParaRPr>
          </a:p>
          <a:p>
            <a:pPr algn="just" eaLnBrk="1" fontAlgn="base" hangingPunct="1">
              <a:lnSpc>
                <a:spcPct val="125000"/>
              </a:lnSpc>
              <a:spcBef>
                <a:spcPct val="0"/>
              </a:spcBef>
              <a:spcAft>
                <a:spcPct val="0"/>
              </a:spcAft>
              <a:buFontTx/>
              <a:buNone/>
            </a:pPr>
            <a:endParaRPr lang="ru-RU" altLang="ru-RU" sz="1400" smtClean="0">
              <a:solidFill>
                <a:srgbClr val="000000"/>
              </a:solidFill>
            </a:endParaRPr>
          </a:p>
          <a:p>
            <a:pPr algn="just" fontAlgn="base">
              <a:lnSpc>
                <a:spcPct val="125000"/>
              </a:lnSpc>
              <a:spcBef>
                <a:spcPct val="0"/>
              </a:spcBef>
              <a:spcAft>
                <a:spcPct val="0"/>
              </a:spcAft>
              <a:buFontTx/>
              <a:buNone/>
            </a:pPr>
            <a:r>
              <a:rPr lang="ru-RU" altLang="ru-RU" sz="1400" smtClean="0">
                <a:solidFill>
                  <a:srgbClr val="000000"/>
                </a:solidFill>
                <a:cs typeface="Times New Roman" pitchFamily="18" charset="0"/>
              </a:rPr>
              <a:t>Таблица 5. Влияние ванадия на температуры возврата и рекристаллизации железа и стали 40 (В. М. Фарбер)</a:t>
            </a:r>
            <a:endParaRPr lang="ru-RU" altLang="ru-RU" sz="1400" smtClean="0">
              <a:solidFill>
                <a:srgbClr val="000000"/>
              </a:solidFill>
            </a:endParaRPr>
          </a:p>
        </p:txBody>
      </p:sp>
      <p:graphicFrame>
        <p:nvGraphicFramePr>
          <p:cNvPr id="291989" name="Group 149"/>
          <p:cNvGraphicFramePr>
            <a:graphicFrameLocks noGrp="1"/>
          </p:cNvGraphicFramePr>
          <p:nvPr>
            <p:extLst>
              <p:ext uri="{D42A27DB-BD31-4B8C-83A1-F6EECF244321}">
                <p14:modId xmlns:p14="http://schemas.microsoft.com/office/powerpoint/2010/main" val="1960491924"/>
              </p:ext>
            </p:extLst>
          </p:nvPr>
        </p:nvGraphicFramePr>
        <p:xfrm>
          <a:off x="508000" y="4057653"/>
          <a:ext cx="8271934" cy="1448756"/>
        </p:xfrm>
        <a:graphic>
          <a:graphicData uri="http://schemas.openxmlformats.org/drawingml/2006/table">
            <a:tbl>
              <a:tblPr/>
              <a:tblGrid>
                <a:gridCol w="2067984"/>
                <a:gridCol w="2067983"/>
                <a:gridCol w="2067984"/>
                <a:gridCol w="2067983"/>
              </a:tblGrid>
              <a:tr h="20597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cs typeface="Times New Roman" pitchFamily="18" charset="0"/>
                        </a:rPr>
                        <a:t>Материал</a:t>
                      </a:r>
                      <a:endParaRPr kumimoji="0" lang="ru-RU" sz="1400" b="0" i="0" u="none" strike="noStrike" cap="none" normalizeH="0" baseline="0" dirty="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Те</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r>
              <a:tr h="342900">
                <a:tc vMerge="1">
                  <a:txBody>
                    <a:bodyPr/>
                    <a:lstStyle/>
                    <a:p>
                      <a:endParaRPr lang="ru-RU"/>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начало полигонизацин</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конец полигонизации</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Начало рекристаллизации</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97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dirty="0" err="1" smtClean="0">
                          <a:ln>
                            <a:noFill/>
                          </a:ln>
                          <a:solidFill>
                            <a:schemeClr val="tx1"/>
                          </a:solidFill>
                          <a:effectLst/>
                          <a:latin typeface="Times New Roman" pitchFamily="18" charset="0"/>
                          <a:cs typeface="Times New Roman" pitchFamily="18" charset="0"/>
                        </a:rPr>
                        <a:t>Fe</a:t>
                      </a:r>
                      <a:r>
                        <a:rPr kumimoji="0" lang="ru-RU" sz="9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900" b="0" i="0" u="none" strike="noStrike" cap="none" normalizeH="0" baseline="0" dirty="0" err="1" smtClean="0">
                          <a:ln>
                            <a:noFill/>
                          </a:ln>
                          <a:solidFill>
                            <a:schemeClr val="tx1"/>
                          </a:solidFill>
                          <a:effectLst/>
                          <a:latin typeface="Times New Roman" pitchFamily="18" charset="0"/>
                          <a:cs typeface="Times New Roman" pitchFamily="18" charset="0"/>
                        </a:rPr>
                        <a:t>техн</a:t>
                      </a:r>
                      <a:r>
                        <a:rPr kumimoji="0" lang="en-US" sz="900" b="0" i="0" u="none" strike="noStrike" cap="none" normalizeH="0" baseline="0" dirty="0" smtClean="0">
                          <a:ln>
                            <a:noFill/>
                          </a:ln>
                          <a:solidFill>
                            <a:schemeClr val="tx1"/>
                          </a:solidFill>
                          <a:effectLst/>
                          <a:latin typeface="Times New Roman" pitchFamily="18" charset="0"/>
                          <a:cs typeface="Times New Roman" pitchFamily="18" charset="0"/>
                        </a:rPr>
                        <a:t> (0,02% C)</a:t>
                      </a:r>
                      <a:endParaRPr kumimoji="0" lang="ru-RU" sz="1400" b="0" i="0" u="none" strike="noStrike" cap="none" normalizeH="0" baseline="0" dirty="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450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500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cs typeface="Times New Roman" pitchFamily="18" charset="0"/>
                        </a:rPr>
                        <a:t>550</a:t>
                      </a:r>
                      <a:endParaRPr kumimoji="0" lang="ru-RU" sz="1400" b="0" i="0" u="none" strike="noStrike" cap="none" normalizeH="0" baseline="0" dirty="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979">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ru-RU" sz="9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Fe</a:t>
                      </a:r>
                      <a:r>
                        <a:rPr kumimoji="0" lang="ru-RU" sz="9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a:t>
                      </a:r>
                      <a:r>
                        <a:rPr kumimoji="0" lang="ru-RU" sz="900" b="0"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техн</a:t>
                      </a:r>
                      <a:r>
                        <a:rPr kumimoji="0" lang="en-US" sz="900" b="0"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(0,1% V)</a:t>
                      </a:r>
                      <a:endParaRPr kumimoji="0" lang="ru-RU" sz="1400" b="0" i="0" u="none" strike="noStrike" kern="1200" cap="none" spc="0" normalizeH="0" baseline="0" noProof="0" dirty="0" smtClean="0">
                        <a:ln>
                          <a:noFill/>
                        </a:ln>
                        <a:solidFill>
                          <a:srgbClr val="000000"/>
                        </a:solidFill>
                        <a:effectLst/>
                        <a:uLnTx/>
                        <a:uFillTx/>
                        <a:latin typeface="Arial" pitchFamily="34" charset="0"/>
                        <a:ea typeface="+mn-ea"/>
                        <a:cs typeface="+mn-cs"/>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rPr>
                        <a:t>-</a:t>
                      </a:r>
                      <a:endParaRPr kumimoji="0" lang="ru-RU" sz="1400" b="0" i="0" u="none" strike="noStrike" cap="none" normalizeH="0" baseline="0" dirty="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rPr>
                        <a:t>-</a:t>
                      </a:r>
                      <a:endParaRPr kumimoji="0" lang="ru-RU" sz="1400" b="0" i="0" u="none" strike="noStrike" cap="none" normalizeH="0" baseline="0" dirty="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600</a:t>
                      </a:r>
                      <a:endParaRPr kumimoji="0" lang="ru-RU" sz="9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97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cs typeface="Times New Roman" pitchFamily="18" charset="0"/>
                        </a:rPr>
                        <a:t>40 </a:t>
                      </a:r>
                      <a:endParaRPr kumimoji="0" lang="ru-RU" sz="1400" b="0" i="0" u="none" strike="noStrike" cap="none" normalizeH="0" baseline="0" dirty="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550 </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680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~Ac</a:t>
                      </a:r>
                      <a:r>
                        <a:rPr kumimoji="0" lang="en-US" sz="900" b="0" i="0" u="none" strike="noStrike" cap="none" normalizeH="0" baseline="-30000" smtClean="0">
                          <a:ln>
                            <a:noFill/>
                          </a:ln>
                          <a:solidFill>
                            <a:schemeClr val="tx1"/>
                          </a:solidFill>
                          <a:effectLst/>
                          <a:latin typeface="Times New Roman" pitchFamily="18" charset="0"/>
                          <a:cs typeface="Times New Roman" pitchFamily="18" charset="0"/>
                        </a:rPr>
                        <a:t>1</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97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40Ф </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680 </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720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Times New Roman" pitchFamily="18" charset="0"/>
                          <a:cs typeface="Times New Roman" pitchFamily="18" charset="0"/>
                        </a:rPr>
                        <a:t>Ac</a:t>
                      </a:r>
                      <a:r>
                        <a:rPr kumimoji="0" lang="en-US" sz="900" b="0" i="0" u="none" strike="noStrike" cap="none" normalizeH="0" baseline="-30000" dirty="0" smtClean="0">
                          <a:ln>
                            <a:noFill/>
                          </a:ln>
                          <a:solidFill>
                            <a:schemeClr val="tx1"/>
                          </a:solidFill>
                          <a:effectLst/>
                          <a:latin typeface="Times New Roman" pitchFamily="18" charset="0"/>
                          <a:cs typeface="Times New Roman" pitchFamily="18" charset="0"/>
                        </a:rPr>
                        <a:t>1</a:t>
                      </a:r>
                      <a:r>
                        <a:rPr kumimoji="0" lang="en-US" sz="900" b="0" i="0" u="none" strike="noStrike" cap="none" normalizeH="0" baseline="0" dirty="0" smtClean="0">
                          <a:ln>
                            <a:noFill/>
                          </a:ln>
                          <a:solidFill>
                            <a:schemeClr val="tx1"/>
                          </a:solidFill>
                          <a:effectLst/>
                          <a:latin typeface="Times New Roman" pitchFamily="18" charset="0"/>
                          <a:cs typeface="Times New Roman" pitchFamily="18" charset="0"/>
                        </a:rPr>
                        <a:t> – Ac</a:t>
                      </a:r>
                      <a:r>
                        <a:rPr kumimoji="0" lang="en-US" sz="900" b="0" i="0" u="none" strike="noStrike" cap="none" normalizeH="0" baseline="-30000" dirty="0" smtClean="0">
                          <a:ln>
                            <a:noFill/>
                          </a:ln>
                          <a:solidFill>
                            <a:schemeClr val="tx1"/>
                          </a:solidFill>
                          <a:effectLst/>
                          <a:latin typeface="Times New Roman" pitchFamily="18" charset="0"/>
                          <a:cs typeface="Times New Roman" pitchFamily="18" charset="0"/>
                        </a:rPr>
                        <a:t>3</a:t>
                      </a:r>
                      <a:endParaRPr kumimoji="0" lang="en-US" sz="1400" b="0" i="0" u="none" strike="noStrike" cap="none" normalizeH="0" baseline="0" dirty="0" smtClean="0">
                        <a:ln>
                          <a:noFill/>
                        </a:ln>
                        <a:solidFill>
                          <a:schemeClr val="tx1"/>
                        </a:solidFill>
                        <a:effectLst/>
                        <a:latin typeface="Arial" pitchFamily="34" charset="0"/>
                      </a:endParaRPr>
                    </a:p>
                  </a:txBody>
                  <a:tcPr marL="121920" marR="12192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909" name="Rectangle 150"/>
          <p:cNvSpPr>
            <a:spLocks noChangeArrowheads="1"/>
          </p:cNvSpPr>
          <p:nvPr/>
        </p:nvSpPr>
        <p:spPr bwMode="auto">
          <a:xfrm>
            <a:off x="5" y="4169451"/>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800" smtClean="0">
              <a:solidFill>
                <a:srgbClr val="000000"/>
              </a:solidFill>
            </a:endParaRPr>
          </a:p>
        </p:txBody>
      </p:sp>
      <p:sp>
        <p:nvSpPr>
          <p:cNvPr id="207910" name="Rectangle 151"/>
          <p:cNvSpPr>
            <a:spLocks noChangeArrowheads="1"/>
          </p:cNvSpPr>
          <p:nvPr/>
        </p:nvSpPr>
        <p:spPr bwMode="auto">
          <a:xfrm>
            <a:off x="304800" y="5466429"/>
            <a:ext cx="8534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600" dirty="0" smtClean="0">
                <a:solidFill>
                  <a:srgbClr val="000000"/>
                </a:solidFill>
                <a:latin typeface="Times New Roman" pitchFamily="18" charset="0"/>
              </a:rPr>
              <a:t>Характер перестройки структуры при отпуске находится в прямой связи с влиянием примесей и выделений на блокирование дефектов кристаллического строения. Так, при выделении цементита высокая плотность дефектов в структуре сохраняется до температур отпуска 350—400°С, для карбида (</a:t>
            </a:r>
            <a:r>
              <a:rPr lang="ru-RU" altLang="ru-RU" sz="1600" dirty="0" err="1" smtClean="0">
                <a:solidFill>
                  <a:srgbClr val="000000"/>
                </a:solidFill>
                <a:latin typeface="Times New Roman" pitchFamily="18" charset="0"/>
              </a:rPr>
              <a:t>Fe</a:t>
            </a:r>
            <a:r>
              <a:rPr lang="ru-RU" altLang="ru-RU" sz="1600" dirty="0" smtClean="0">
                <a:solidFill>
                  <a:srgbClr val="000000"/>
                </a:solidFill>
                <a:latin typeface="Times New Roman" pitchFamily="18" charset="0"/>
              </a:rPr>
              <a:t>, </a:t>
            </a:r>
            <a:r>
              <a:rPr lang="ru-RU" altLang="ru-RU" sz="1600" dirty="0" smtClean="0">
                <a:solidFill>
                  <a:srgbClr val="000000"/>
                </a:solidFill>
                <a:latin typeface="Times New Roman" pitchFamily="18" charset="0"/>
              </a:rPr>
              <a:t>С</a:t>
            </a:r>
            <a:r>
              <a:rPr lang="en-US" altLang="ru-RU" sz="1600" dirty="0" smtClean="0">
                <a:solidFill>
                  <a:srgbClr val="000000"/>
                </a:solidFill>
                <a:latin typeface="Times New Roman" pitchFamily="18" charset="0"/>
              </a:rPr>
              <a:t>r</a:t>
            </a:r>
            <a:r>
              <a:rPr lang="ru-RU" altLang="ru-RU" sz="1600" dirty="0" smtClean="0">
                <a:solidFill>
                  <a:srgbClr val="000000"/>
                </a:solidFill>
                <a:latin typeface="Times New Roman" pitchFamily="18" charset="0"/>
              </a:rPr>
              <a:t>)</a:t>
            </a:r>
            <a:r>
              <a:rPr lang="ru-RU" altLang="ru-RU" sz="1600" baseline="-25000" dirty="0" smtClean="0">
                <a:solidFill>
                  <a:srgbClr val="000000"/>
                </a:solidFill>
                <a:latin typeface="Times New Roman" pitchFamily="18" charset="0"/>
              </a:rPr>
              <a:t>7</a:t>
            </a:r>
            <a:r>
              <a:rPr lang="ru-RU" altLang="ru-RU" sz="1600" dirty="0" smtClean="0">
                <a:solidFill>
                  <a:srgbClr val="000000"/>
                </a:solidFill>
                <a:latin typeface="Times New Roman" pitchFamily="18" charset="0"/>
              </a:rPr>
              <a:t>С</a:t>
            </a:r>
            <a:r>
              <a:rPr lang="ru-RU" altLang="ru-RU" sz="1600" baseline="-25000" dirty="0" smtClean="0">
                <a:solidFill>
                  <a:srgbClr val="000000"/>
                </a:solidFill>
                <a:latin typeface="Times New Roman" pitchFamily="18" charset="0"/>
              </a:rPr>
              <a:t>3</a:t>
            </a:r>
            <a:r>
              <a:rPr lang="ru-RU" altLang="ru-RU" sz="1600" dirty="0" smtClean="0">
                <a:solidFill>
                  <a:srgbClr val="000000"/>
                </a:solidFill>
                <a:latin typeface="Times New Roman" pitchFamily="18" charset="0"/>
              </a:rPr>
              <a:t> </a:t>
            </a:r>
            <a:r>
              <a:rPr lang="ru-RU" altLang="ru-RU" sz="1600" dirty="0" smtClean="0">
                <a:solidFill>
                  <a:srgbClr val="000000"/>
                </a:solidFill>
                <a:latin typeface="Times New Roman" pitchFamily="18" charset="0"/>
              </a:rPr>
              <a:t>до 450—500°С, для частиц </a:t>
            </a:r>
            <a:r>
              <a:rPr lang="ru-RU" altLang="ru-RU" sz="1600" dirty="0" smtClean="0">
                <a:solidFill>
                  <a:srgbClr val="000000"/>
                </a:solidFill>
                <a:latin typeface="Times New Roman" pitchFamily="18" charset="0"/>
              </a:rPr>
              <a:t>Мо</a:t>
            </a:r>
            <a:r>
              <a:rPr lang="en-US" altLang="ru-RU" sz="1600" baseline="-25000" dirty="0" smtClean="0">
                <a:solidFill>
                  <a:srgbClr val="000000"/>
                </a:solidFill>
                <a:latin typeface="Times New Roman" pitchFamily="18" charset="0"/>
              </a:rPr>
              <a:t>2</a:t>
            </a:r>
            <a:r>
              <a:rPr lang="ru-RU" altLang="ru-RU" sz="1600" dirty="0" smtClean="0">
                <a:solidFill>
                  <a:srgbClr val="000000"/>
                </a:solidFill>
                <a:latin typeface="Times New Roman" pitchFamily="18" charset="0"/>
              </a:rPr>
              <a:t>С </a:t>
            </a:r>
            <a:r>
              <a:rPr lang="ru-RU" altLang="ru-RU" sz="1600" dirty="0" smtClean="0">
                <a:solidFill>
                  <a:srgbClr val="000000"/>
                </a:solidFill>
                <a:latin typeface="Times New Roman" pitchFamily="18" charset="0"/>
              </a:rPr>
              <a:t>и VC до 500—550 °С, для </a:t>
            </a:r>
            <a:r>
              <a:rPr lang="ru-RU" altLang="ru-RU" sz="1600" dirty="0" err="1" smtClean="0">
                <a:solidFill>
                  <a:srgbClr val="000000"/>
                </a:solidFill>
                <a:latin typeface="Times New Roman" pitchFamily="18" charset="0"/>
              </a:rPr>
              <a:t>NbC</a:t>
            </a:r>
            <a:r>
              <a:rPr lang="ru-RU" altLang="ru-RU" sz="1600" dirty="0" smtClean="0">
                <a:solidFill>
                  <a:srgbClr val="000000"/>
                </a:solidFill>
                <a:latin typeface="Times New Roman" pitchFamily="18" charset="0"/>
              </a:rPr>
              <a:t> до 550— 570 °С.</a:t>
            </a:r>
          </a:p>
        </p:txBody>
      </p:sp>
    </p:spTree>
    <p:extLst>
      <p:ext uri="{BB962C8B-B14F-4D97-AF65-F5344CB8AC3E}">
        <p14:creationId xmlns:p14="http://schemas.microsoft.com/office/powerpoint/2010/main" val="1528708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5"/>
          <p:cNvSpPr>
            <a:spLocks noChangeArrowheads="1"/>
          </p:cNvSpPr>
          <p:nvPr/>
        </p:nvSpPr>
        <p:spPr bwMode="auto">
          <a:xfrm>
            <a:off x="304800" y="1661104"/>
            <a:ext cx="8534400"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400" b="1" dirty="0" smtClean="0">
                <a:solidFill>
                  <a:srgbClr val="000000"/>
                </a:solidFill>
                <a:cs typeface="Times New Roman" pitchFamily="18" charset="0"/>
              </a:rPr>
              <a:t>5. Дисперсионное упрочнение</a:t>
            </a:r>
            <a:endParaRPr lang="ru-RU" altLang="ru-RU" sz="1400" dirty="0" smtClean="0">
              <a:solidFill>
                <a:srgbClr val="000000"/>
              </a:solidFill>
            </a:endParaRPr>
          </a:p>
          <a:p>
            <a:pPr algn="just" fontAlgn="base">
              <a:spcBef>
                <a:spcPct val="0"/>
              </a:spcBef>
              <a:spcAft>
                <a:spcPct val="0"/>
              </a:spcAft>
              <a:buFontTx/>
              <a:buNone/>
            </a:pPr>
            <a:r>
              <a:rPr lang="ru-RU" altLang="ru-RU" sz="1400" dirty="0" smtClean="0">
                <a:solidFill>
                  <a:srgbClr val="000000"/>
                </a:solidFill>
              </a:rPr>
              <a:t>	</a:t>
            </a:r>
            <a:r>
              <a:rPr lang="ru-RU" altLang="ru-RU" sz="1400" dirty="0" smtClean="0">
                <a:solidFill>
                  <a:srgbClr val="000000"/>
                </a:solidFill>
                <a:latin typeface="Times New Roman" panose="02020603050405020304" pitchFamily="18" charset="0"/>
                <a:cs typeface="Times New Roman" panose="02020603050405020304" pitchFamily="18" charset="0"/>
              </a:rPr>
              <a:t>При отпуске </a:t>
            </a:r>
            <a:r>
              <a:rPr lang="ru-RU" altLang="ru-RU" sz="1400" dirty="0" smtClean="0">
                <a:solidFill>
                  <a:srgbClr val="000000"/>
                </a:solidFill>
                <a:latin typeface="Times New Roman" panose="02020603050405020304" pitchFamily="18" charset="0"/>
                <a:cs typeface="Times New Roman" panose="02020603050405020304" pitchFamily="18" charset="0"/>
              </a:rPr>
              <a:t>закаленно</a:t>
            </a:r>
            <a:r>
              <a:rPr lang="ru-RU" altLang="ru-RU" sz="1400" dirty="0">
                <a:solidFill>
                  <a:srgbClr val="000000"/>
                </a:solidFill>
                <a:latin typeface="Times New Roman" panose="02020603050405020304" pitchFamily="18" charset="0"/>
                <a:cs typeface="Times New Roman" panose="02020603050405020304" pitchFamily="18" charset="0"/>
              </a:rPr>
              <a:t>й</a:t>
            </a:r>
            <a:r>
              <a:rPr lang="ru-RU" altLang="ru-RU" sz="1400" dirty="0" smtClean="0">
                <a:solidFill>
                  <a:srgbClr val="000000"/>
                </a:solidFill>
                <a:latin typeface="Times New Roman" panose="02020603050405020304" pitchFamily="18" charset="0"/>
                <a:cs typeface="Times New Roman" panose="02020603050405020304" pitchFamily="18" charset="0"/>
              </a:rPr>
              <a:t> </a:t>
            </a:r>
            <a:r>
              <a:rPr lang="ru-RU" altLang="ru-RU" sz="1400" dirty="0" smtClean="0">
                <a:solidFill>
                  <a:srgbClr val="000000"/>
                </a:solidFill>
                <a:latin typeface="Times New Roman" panose="02020603050405020304" pitchFamily="18" charset="0"/>
                <a:cs typeface="Times New Roman" panose="02020603050405020304" pitchFamily="18" charset="0"/>
              </a:rPr>
              <a:t>легированной стали протекают два противоположных по влиянию на прочность процесса: разупрочнение вследствие распада мартенсита и упрочнение в результате выделения дисперсных частиц специальных карбидов. Дисперсные карбидные частицы повышают предел текучести стали (твердость, временное сопротивление), так как являются эффективными препятствиями на пути движения дислокаций. Эффективность упрочнения обусловливается количественным соотношением процессов разупрочнения и упрочнения.</a:t>
            </a:r>
          </a:p>
          <a:p>
            <a:pPr algn="just" fontAlgn="base">
              <a:spcBef>
                <a:spcPct val="0"/>
              </a:spcBef>
              <a:spcAft>
                <a:spcPct val="0"/>
              </a:spcAft>
              <a:buFontTx/>
              <a:buNone/>
            </a:pPr>
            <a:r>
              <a:rPr lang="ru-RU" altLang="ru-RU" sz="1400" dirty="0" smtClean="0">
                <a:solidFill>
                  <a:srgbClr val="000000"/>
                </a:solidFill>
                <a:latin typeface="Times New Roman" panose="02020603050405020304" pitchFamily="18" charset="0"/>
                <a:cs typeface="Times New Roman" panose="02020603050405020304" pitchFamily="18" charset="0"/>
              </a:rPr>
              <a:t>	На рис. 62 приведена схема, иллюстрирующая соотношение процессов разупрочнения и упрочнения при отпуске легированного карбидообразующими элементами мартенсита. Если повышение прочности | +</a:t>
            </a:r>
            <a:r>
              <a:rPr lang="ru-RU" altLang="ru-RU" sz="1400" dirty="0" err="1" smtClean="0">
                <a:solidFill>
                  <a:srgbClr val="000000"/>
                </a:solidFill>
                <a:latin typeface="Times New Roman" panose="02020603050405020304" pitchFamily="18" charset="0"/>
                <a:cs typeface="Times New Roman" panose="02020603050405020304" pitchFamily="18" charset="0"/>
              </a:rPr>
              <a:t>Δσ</a:t>
            </a:r>
            <a:r>
              <a:rPr lang="ru-RU" altLang="ru-RU" sz="1400" baseline="-30000" dirty="0" err="1" smtClean="0">
                <a:solidFill>
                  <a:srgbClr val="000000"/>
                </a:solidFill>
                <a:latin typeface="Times New Roman" panose="02020603050405020304" pitchFamily="18" charset="0"/>
                <a:cs typeface="Times New Roman" panose="02020603050405020304" pitchFamily="18" charset="0"/>
              </a:rPr>
              <a:t>д.ч</a:t>
            </a:r>
            <a:r>
              <a:rPr lang="ru-RU" altLang="ru-RU" sz="1400" dirty="0" smtClean="0">
                <a:solidFill>
                  <a:srgbClr val="000000"/>
                </a:solidFill>
                <a:latin typeface="Times New Roman" panose="02020603050405020304" pitchFamily="18" charset="0"/>
                <a:cs typeface="Times New Roman" panose="02020603050405020304" pitchFamily="18" charset="0"/>
              </a:rPr>
              <a:t> | в результате выделения дисперсных частиц карбидов (рис. 62, кривая /) превышает разупрочнение |— </a:t>
            </a:r>
            <a:r>
              <a:rPr lang="ru-RU" altLang="ru-RU" sz="1400" dirty="0" err="1" smtClean="0">
                <a:solidFill>
                  <a:srgbClr val="000000"/>
                </a:solidFill>
                <a:latin typeface="Times New Roman" panose="02020603050405020304" pitchFamily="18" charset="0"/>
                <a:cs typeface="Times New Roman" panose="02020603050405020304" pitchFamily="18" charset="0"/>
              </a:rPr>
              <a:t>Δσ</a:t>
            </a:r>
            <a:r>
              <a:rPr lang="ru-RU" altLang="ru-RU" sz="1400" baseline="-30000" dirty="0" err="1" smtClean="0">
                <a:solidFill>
                  <a:srgbClr val="000000"/>
                </a:solidFill>
                <a:latin typeface="Times New Roman" panose="02020603050405020304" pitchFamily="18" charset="0"/>
                <a:cs typeface="Times New Roman" panose="02020603050405020304" pitchFamily="18" charset="0"/>
              </a:rPr>
              <a:t>т.р</a:t>
            </a:r>
            <a:r>
              <a:rPr lang="ru-RU" altLang="ru-RU" sz="1400" dirty="0" smtClean="0">
                <a:solidFill>
                  <a:srgbClr val="000000"/>
                </a:solidFill>
                <a:latin typeface="Times New Roman" panose="02020603050405020304" pitchFamily="18" charset="0"/>
                <a:cs typeface="Times New Roman" panose="02020603050405020304" pitchFamily="18" charset="0"/>
              </a:rPr>
              <a:t> | твердого раствора при отпуске (рис. 62, кривая 2) при повышении температуры от </a:t>
            </a:r>
            <a:r>
              <a:rPr lang="ru-RU" altLang="ru-RU" sz="1400" dirty="0" err="1" smtClean="0">
                <a:solidFill>
                  <a:srgbClr val="000000"/>
                </a:solidFill>
                <a:latin typeface="Times New Roman" panose="02020603050405020304" pitchFamily="18" charset="0"/>
                <a:cs typeface="Times New Roman" panose="02020603050405020304" pitchFamily="18" charset="0"/>
              </a:rPr>
              <a:t>tx</a:t>
            </a:r>
            <a:r>
              <a:rPr lang="ru-RU" altLang="ru-RU" sz="1400" dirty="0" smtClean="0">
                <a:solidFill>
                  <a:srgbClr val="000000"/>
                </a:solidFill>
                <a:latin typeface="Times New Roman" panose="02020603050405020304" pitchFamily="18" charset="0"/>
                <a:cs typeface="Times New Roman" panose="02020603050405020304" pitchFamily="18" charset="0"/>
              </a:rPr>
              <a:t> до U, то суммарное изменение прочности стали (рис. 62, кривая 3) будет характеризоваться наличием пика повышения прочности. Для приведенного случая при температуре отпуска t</a:t>
            </a:r>
            <a:r>
              <a:rPr lang="ru-RU" altLang="ru-RU" sz="1400" baseline="-30000" dirty="0" smtClean="0">
                <a:solidFill>
                  <a:srgbClr val="000000"/>
                </a:solidFill>
                <a:latin typeface="Times New Roman" panose="02020603050405020304" pitchFamily="18" charset="0"/>
                <a:cs typeface="Times New Roman" panose="02020603050405020304" pitchFamily="18" charset="0"/>
              </a:rPr>
              <a:t>2</a:t>
            </a:r>
            <a:r>
              <a:rPr lang="ru-RU" altLang="ru-RU" sz="1400" dirty="0" smtClean="0">
                <a:solidFill>
                  <a:srgbClr val="000000"/>
                </a:solidFill>
                <a:latin typeface="Times New Roman" panose="02020603050405020304" pitchFamily="18" charset="0"/>
                <a:cs typeface="Times New Roman" panose="02020603050405020304" pitchFamily="18" charset="0"/>
              </a:rPr>
              <a:t> | +</a:t>
            </a:r>
            <a:r>
              <a:rPr lang="ru-RU" altLang="ru-RU" sz="1400" dirty="0" err="1" smtClean="0">
                <a:solidFill>
                  <a:srgbClr val="000000"/>
                </a:solidFill>
                <a:latin typeface="Times New Roman" panose="02020603050405020304" pitchFamily="18" charset="0"/>
                <a:cs typeface="Times New Roman" panose="02020603050405020304" pitchFamily="18" charset="0"/>
              </a:rPr>
              <a:t>Δσ</a:t>
            </a:r>
            <a:r>
              <a:rPr lang="ru-RU" altLang="ru-RU" sz="1400" baseline="-30000" dirty="0" err="1" smtClean="0">
                <a:solidFill>
                  <a:srgbClr val="000000"/>
                </a:solidFill>
                <a:latin typeface="Times New Roman" panose="02020603050405020304" pitchFamily="18" charset="0"/>
                <a:cs typeface="Times New Roman" panose="02020603050405020304" pitchFamily="18" charset="0"/>
              </a:rPr>
              <a:t>д.ч</a:t>
            </a:r>
            <a:r>
              <a:rPr lang="ru-RU" altLang="ru-RU" sz="1400" dirty="0" smtClean="0">
                <a:solidFill>
                  <a:srgbClr val="000000"/>
                </a:solidFill>
                <a:latin typeface="Times New Roman" panose="02020603050405020304" pitchFamily="18" charset="0"/>
                <a:cs typeface="Times New Roman" panose="02020603050405020304" pitchFamily="18" charset="0"/>
              </a:rPr>
              <a:t> | &gt; | — </a:t>
            </a:r>
            <a:r>
              <a:rPr lang="ru-RU" altLang="ru-RU" sz="1400" dirty="0" err="1" smtClean="0">
                <a:solidFill>
                  <a:srgbClr val="000000"/>
                </a:solidFill>
                <a:latin typeface="Times New Roman" panose="02020603050405020304" pitchFamily="18" charset="0"/>
                <a:cs typeface="Times New Roman" panose="02020603050405020304" pitchFamily="18" charset="0"/>
              </a:rPr>
              <a:t>Δσ</a:t>
            </a:r>
            <a:r>
              <a:rPr lang="ru-RU" altLang="ru-RU" sz="1400" baseline="-30000" dirty="0" err="1" smtClean="0">
                <a:solidFill>
                  <a:srgbClr val="000000"/>
                </a:solidFill>
                <a:latin typeface="Times New Roman" panose="02020603050405020304" pitchFamily="18" charset="0"/>
                <a:cs typeface="Times New Roman" panose="02020603050405020304" pitchFamily="18" charset="0"/>
              </a:rPr>
              <a:t>т.р</a:t>
            </a:r>
            <a:r>
              <a:rPr lang="ru-RU" altLang="ru-RU" sz="1400" dirty="0" smtClean="0">
                <a:solidFill>
                  <a:srgbClr val="000000"/>
                </a:solidFill>
                <a:latin typeface="Times New Roman" panose="02020603050405020304" pitchFamily="18" charset="0"/>
                <a:cs typeface="Times New Roman" panose="02020603050405020304" pitchFamily="18" charset="0"/>
              </a:rPr>
              <a:t> |. Если эффект упрочнения будет меньше, чем эффект разупрочнения, т. е. | +</a:t>
            </a:r>
            <a:r>
              <a:rPr lang="ru-RU" altLang="ru-RU" sz="1400" dirty="0" err="1" smtClean="0">
                <a:solidFill>
                  <a:srgbClr val="000000"/>
                </a:solidFill>
                <a:latin typeface="Times New Roman" panose="02020603050405020304" pitchFamily="18" charset="0"/>
                <a:cs typeface="Times New Roman" panose="02020603050405020304" pitchFamily="18" charset="0"/>
              </a:rPr>
              <a:t>Δσ</a:t>
            </a:r>
            <a:r>
              <a:rPr lang="ru-RU" altLang="ru-RU" sz="1400" baseline="-30000" dirty="0" err="1" smtClean="0">
                <a:solidFill>
                  <a:srgbClr val="000000"/>
                </a:solidFill>
                <a:latin typeface="Times New Roman" panose="02020603050405020304" pitchFamily="18" charset="0"/>
                <a:cs typeface="Times New Roman" panose="02020603050405020304" pitchFamily="18" charset="0"/>
              </a:rPr>
              <a:t>д.ч</a:t>
            </a:r>
            <a:r>
              <a:rPr lang="ru-RU" altLang="ru-RU" sz="1400" dirty="0" smtClean="0">
                <a:solidFill>
                  <a:srgbClr val="000000"/>
                </a:solidFill>
                <a:latin typeface="Times New Roman" panose="02020603050405020304" pitchFamily="18" charset="0"/>
                <a:cs typeface="Times New Roman" panose="02020603050405020304" pitchFamily="18" charset="0"/>
              </a:rPr>
              <a:t> | &lt; | — </a:t>
            </a:r>
            <a:r>
              <a:rPr lang="ru-RU" altLang="ru-RU" sz="1400" dirty="0" err="1" smtClean="0">
                <a:solidFill>
                  <a:srgbClr val="000000"/>
                </a:solidFill>
                <a:latin typeface="Times New Roman" panose="02020603050405020304" pitchFamily="18" charset="0"/>
                <a:cs typeface="Times New Roman" panose="02020603050405020304" pitchFamily="18" charset="0"/>
              </a:rPr>
              <a:t>Δσ</a:t>
            </a:r>
            <a:r>
              <a:rPr lang="ru-RU" altLang="ru-RU" sz="1400" baseline="-30000" dirty="0" err="1" smtClean="0">
                <a:solidFill>
                  <a:srgbClr val="000000"/>
                </a:solidFill>
                <a:latin typeface="Times New Roman" panose="02020603050405020304" pitchFamily="18" charset="0"/>
                <a:cs typeface="Times New Roman" panose="02020603050405020304" pitchFamily="18" charset="0"/>
              </a:rPr>
              <a:t>т.р</a:t>
            </a:r>
            <a:r>
              <a:rPr lang="ru-RU" altLang="ru-RU" sz="1400" dirty="0" smtClean="0">
                <a:solidFill>
                  <a:srgbClr val="000000"/>
                </a:solidFill>
                <a:latin typeface="Times New Roman" panose="02020603050405020304" pitchFamily="18" charset="0"/>
                <a:cs typeface="Times New Roman" panose="02020603050405020304" pitchFamily="18" charset="0"/>
              </a:rPr>
              <a:t> |, то на суммарной кривой изменения прочности пика не будет, а будет лишь наблюдаться замедление процесса разупрочнения (рис. 62).</a:t>
            </a:r>
          </a:p>
          <a:p>
            <a:pPr algn="just" fontAlgn="base">
              <a:spcBef>
                <a:spcPct val="0"/>
              </a:spcBef>
              <a:spcAft>
                <a:spcPct val="0"/>
              </a:spcAft>
              <a:buFontTx/>
              <a:buNone/>
            </a:pPr>
            <a:endParaRPr lang="ru-RU" altLang="ru-RU" sz="1400" dirty="0" smtClean="0">
              <a:solidFill>
                <a:srgbClr val="000000"/>
              </a:solidFill>
            </a:endParaRPr>
          </a:p>
        </p:txBody>
      </p:sp>
      <p:pic>
        <p:nvPicPr>
          <p:cNvPr id="20889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5154216"/>
            <a:ext cx="5334000" cy="1196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8900" name="Rectangle 6"/>
          <p:cNvSpPr>
            <a:spLocks noChangeArrowheads="1"/>
          </p:cNvSpPr>
          <p:nvPr/>
        </p:nvSpPr>
        <p:spPr bwMode="auto">
          <a:xfrm>
            <a:off x="1445750" y="6146102"/>
            <a:ext cx="599426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r>
              <a:rPr lang="ru-RU" altLang="ru-RU" sz="1200" smtClean="0">
                <a:solidFill>
                  <a:srgbClr val="000000"/>
                </a:solidFill>
                <a:cs typeface="Times New Roman" pitchFamily="18" charset="0"/>
              </a:rPr>
              <a:t>Р</a:t>
            </a:r>
            <a:r>
              <a:rPr lang="ru-RU" altLang="ru-RU" sz="1200" smtClean="0">
                <a:solidFill>
                  <a:srgbClr val="000000"/>
                </a:solidFill>
                <a:latin typeface="Times New Roman" pitchFamily="18" charset="0"/>
              </a:rPr>
              <a:t>ис</a:t>
            </a:r>
            <a:r>
              <a:rPr lang="ru-RU" altLang="ru-RU" sz="1200" smtClean="0">
                <a:solidFill>
                  <a:srgbClr val="000000"/>
                </a:solidFill>
                <a:cs typeface="Times New Roman" pitchFamily="18" charset="0"/>
              </a:rPr>
              <a:t>. 62. Изменение прочности вследствие распада мартенсита (/), из-за выделе-</a:t>
            </a:r>
            <a:endParaRPr lang="ru-RU" altLang="ru-RU" sz="600" smtClean="0">
              <a:solidFill>
                <a:srgbClr val="000000"/>
              </a:solidFill>
            </a:endParaRPr>
          </a:p>
          <a:p>
            <a:pPr algn="ctr" fontAlgn="base">
              <a:spcBef>
                <a:spcPct val="0"/>
              </a:spcBef>
              <a:spcAft>
                <a:spcPct val="0"/>
              </a:spcAft>
              <a:buFontTx/>
              <a:buNone/>
            </a:pPr>
            <a:r>
              <a:rPr lang="ru-RU" altLang="ru-RU" sz="1200" smtClean="0">
                <a:solidFill>
                  <a:srgbClr val="000000"/>
                </a:solidFill>
                <a:cs typeface="Times New Roman" pitchFamily="18" charset="0"/>
              </a:rPr>
              <a:t>ния дисперсных карбидных частиц (2) и суммарное (3) прн отпуске закаленной</a:t>
            </a:r>
            <a:endParaRPr lang="ru-RU" altLang="ru-RU" sz="600" smtClean="0">
              <a:solidFill>
                <a:srgbClr val="000000"/>
              </a:solidFill>
            </a:endParaRPr>
          </a:p>
          <a:p>
            <a:pPr algn="ctr" fontAlgn="base">
              <a:spcBef>
                <a:spcPct val="0"/>
              </a:spcBef>
              <a:spcAft>
                <a:spcPct val="0"/>
              </a:spcAft>
              <a:buFontTx/>
              <a:buNone/>
            </a:pPr>
            <a:r>
              <a:rPr lang="ru-RU" altLang="ru-RU" sz="1200" smtClean="0">
                <a:solidFill>
                  <a:srgbClr val="000000"/>
                </a:solidFill>
                <a:cs typeface="Times New Roman" pitchFamily="18" charset="0"/>
              </a:rPr>
              <a:t>стал» (М. И. Гольдштей</a:t>
            </a:r>
            <a:r>
              <a:rPr lang="ru-RU" altLang="ru-RU" sz="1200" smtClean="0">
                <a:solidFill>
                  <a:srgbClr val="000000"/>
                </a:solidFill>
              </a:rPr>
              <a:t>н</a:t>
            </a:r>
            <a:r>
              <a:rPr lang="ru-RU" altLang="ru-RU" sz="1200" smtClean="0">
                <a:solidFill>
                  <a:srgbClr val="000000"/>
                </a:solidFill>
                <a:cs typeface="Times New Roman" pitchFamily="18" charset="0"/>
              </a:rPr>
              <a:t>): а —| +Δσ</a:t>
            </a:r>
            <a:r>
              <a:rPr lang="ru-RU" altLang="ru-RU" sz="1200" baseline="-30000" smtClean="0">
                <a:solidFill>
                  <a:srgbClr val="000000"/>
                </a:solidFill>
                <a:cs typeface="Times New Roman" pitchFamily="18" charset="0"/>
              </a:rPr>
              <a:t>д.ч</a:t>
            </a:r>
            <a:r>
              <a:rPr lang="ru-RU" altLang="ru-RU" sz="1200" smtClean="0">
                <a:solidFill>
                  <a:srgbClr val="000000"/>
                </a:solidFill>
                <a:cs typeface="Times New Roman" pitchFamily="18" charset="0"/>
              </a:rPr>
              <a:t> | &gt; | — Δσ</a:t>
            </a:r>
            <a:r>
              <a:rPr lang="ru-RU" altLang="ru-RU" sz="1200" baseline="-30000" smtClean="0">
                <a:solidFill>
                  <a:srgbClr val="000000"/>
                </a:solidFill>
                <a:cs typeface="Times New Roman" pitchFamily="18" charset="0"/>
              </a:rPr>
              <a:t>т.р</a:t>
            </a:r>
            <a:r>
              <a:rPr lang="ru-RU" altLang="ru-RU" sz="1200" smtClean="0">
                <a:solidFill>
                  <a:srgbClr val="000000"/>
                </a:solidFill>
                <a:cs typeface="Times New Roman" pitchFamily="18" charset="0"/>
              </a:rPr>
              <a:t> |; б— | +Δσ</a:t>
            </a:r>
            <a:r>
              <a:rPr lang="ru-RU" altLang="ru-RU" sz="1200" baseline="-30000" smtClean="0">
                <a:solidFill>
                  <a:srgbClr val="000000"/>
                </a:solidFill>
                <a:cs typeface="Times New Roman" pitchFamily="18" charset="0"/>
              </a:rPr>
              <a:t>д.ч</a:t>
            </a:r>
            <a:r>
              <a:rPr lang="ru-RU" altLang="ru-RU" sz="1200" smtClean="0">
                <a:solidFill>
                  <a:srgbClr val="000000"/>
                </a:solidFill>
                <a:cs typeface="Times New Roman" pitchFamily="18" charset="0"/>
              </a:rPr>
              <a:t> | &lt; | — Δσ</a:t>
            </a:r>
            <a:r>
              <a:rPr lang="ru-RU" altLang="ru-RU" sz="1200" baseline="-30000" smtClean="0">
                <a:solidFill>
                  <a:srgbClr val="000000"/>
                </a:solidFill>
                <a:cs typeface="Times New Roman" pitchFamily="18" charset="0"/>
              </a:rPr>
              <a:t>т.р</a:t>
            </a:r>
            <a:r>
              <a:rPr lang="ru-RU" altLang="ru-RU" sz="1200" smtClean="0">
                <a:solidFill>
                  <a:srgbClr val="000000"/>
                </a:solidFill>
                <a:cs typeface="Times New Roman" pitchFamily="18" charset="0"/>
              </a:rPr>
              <a:t> |</a:t>
            </a:r>
            <a:endParaRPr lang="ru-RU" altLang="ru-RU" sz="1800" smtClean="0">
              <a:solidFill>
                <a:srgbClr val="000000"/>
              </a:solidFill>
            </a:endParaRPr>
          </a:p>
        </p:txBody>
      </p:sp>
    </p:spTree>
    <p:extLst>
      <p:ext uri="{BB962C8B-B14F-4D97-AF65-F5344CB8AC3E}">
        <p14:creationId xmlns:p14="http://schemas.microsoft.com/office/powerpoint/2010/main" val="2708475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4"/>
          <p:cNvSpPr>
            <a:spLocks noChangeArrowheads="1"/>
          </p:cNvSpPr>
          <p:nvPr/>
        </p:nvSpPr>
        <p:spPr bwMode="auto">
          <a:xfrm>
            <a:off x="203203" y="1870024"/>
            <a:ext cx="8684684" cy="493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30000"/>
              </a:lnSpc>
              <a:spcBef>
                <a:spcPct val="0"/>
              </a:spcBef>
              <a:spcAft>
                <a:spcPct val="0"/>
              </a:spcAft>
              <a:buFontTx/>
              <a:buNone/>
            </a:pPr>
            <a:r>
              <a:rPr lang="ru-RU" altLang="ru-RU" sz="1600" smtClean="0">
                <a:solidFill>
                  <a:srgbClr val="000000"/>
                </a:solidFill>
                <a:latin typeface="Times New Roman" pitchFamily="18" charset="0"/>
              </a:rPr>
              <a:t>	Для дисперсных частиц определенного фазового состава соотношение между упрочнением и разупрочнением, т. е. результирующая прочность, будет зависеть от содержания легирующего элемента, образующего дисперсную упрочняющую фазу. Чем больше такого элемента выделяется в виде дисперсной фазы (при сохранении ее размеров), тем больше упрочнение преобладает над разупрочнением. На рис. 63 показано влияние содержания ванадия на прочность (твердость) стали 40 после закалки и отпуска. В стали без ванадия упрочнение благодаря выделению карбида ванадия отсутствует, т. е. </a:t>
            </a:r>
            <a:r>
              <a:rPr lang="el-GR" altLang="ru-RU" sz="1600" smtClean="0">
                <a:solidFill>
                  <a:srgbClr val="000000"/>
                </a:solidFill>
                <a:latin typeface="Times New Roman" pitchFamily="18" charset="0"/>
                <a:cs typeface="Times New Roman" pitchFamily="18" charset="0"/>
              </a:rPr>
              <a:t>Δσ</a:t>
            </a:r>
            <a:r>
              <a:rPr lang="en-US" altLang="ru-RU" sz="1600" baseline="-25000" smtClean="0">
                <a:solidFill>
                  <a:srgbClr val="000000"/>
                </a:solidFill>
                <a:latin typeface="Times New Roman" pitchFamily="18" charset="0"/>
                <a:cs typeface="Times New Roman" pitchFamily="18" charset="0"/>
              </a:rPr>
              <a:t>VC</a:t>
            </a:r>
            <a:r>
              <a:rPr lang="ru-RU" altLang="ru-RU" sz="1600" smtClean="0">
                <a:solidFill>
                  <a:srgbClr val="000000"/>
                </a:solidFill>
                <a:latin typeface="Times New Roman" pitchFamily="18" charset="0"/>
              </a:rPr>
              <a:t>=0. При 0,25% </a:t>
            </a:r>
            <a:r>
              <a:rPr lang="en-US" altLang="ru-RU" sz="1600" smtClean="0">
                <a:solidFill>
                  <a:srgbClr val="000000"/>
                </a:solidFill>
                <a:latin typeface="Times New Roman" pitchFamily="18" charset="0"/>
              </a:rPr>
              <a:t>V</a:t>
            </a:r>
            <a:r>
              <a:rPr lang="ru-RU" altLang="ru-RU" sz="1600" smtClean="0">
                <a:solidFill>
                  <a:srgbClr val="000000"/>
                </a:solidFill>
                <a:latin typeface="Times New Roman" pitchFamily="18" charset="0"/>
              </a:rPr>
              <a:t>|+ </a:t>
            </a:r>
            <a:r>
              <a:rPr lang="el-GR" altLang="ru-RU" sz="1600" smtClean="0">
                <a:solidFill>
                  <a:srgbClr val="000000"/>
                </a:solidFill>
                <a:latin typeface="Times New Roman" pitchFamily="18" charset="0"/>
              </a:rPr>
              <a:t>Δσ</a:t>
            </a:r>
            <a:r>
              <a:rPr lang="en-US" altLang="ru-RU" sz="1600" baseline="-25000" smtClean="0">
                <a:solidFill>
                  <a:srgbClr val="000000"/>
                </a:solidFill>
                <a:latin typeface="Times New Roman" pitchFamily="18" charset="0"/>
              </a:rPr>
              <a:t>VC</a:t>
            </a:r>
            <a:r>
              <a:rPr lang="ru-RU" altLang="ru-RU" sz="1600" smtClean="0">
                <a:solidFill>
                  <a:srgbClr val="000000"/>
                </a:solidFill>
                <a:latin typeface="Times New Roman" pitchFamily="18" charset="0"/>
              </a:rPr>
              <a:t> </a:t>
            </a:r>
            <a:r>
              <a:rPr lang="ru-RU" altLang="ru-RU" sz="1600" smtClean="0">
                <a:solidFill>
                  <a:srgbClr val="000000"/>
                </a:solidFill>
                <a:latin typeface="Times New Roman" pitchFamily="18" charset="0"/>
                <a:cs typeface="Times New Roman" pitchFamily="18" charset="0"/>
              </a:rPr>
              <a:t>≈</a:t>
            </a:r>
            <a:r>
              <a:rPr lang="en-US" altLang="ru-RU" sz="1600" smtClean="0">
                <a:solidFill>
                  <a:srgbClr val="000000"/>
                </a:solidFill>
                <a:latin typeface="Times New Roman" pitchFamily="18" charset="0"/>
                <a:cs typeface="Times New Roman" pitchFamily="18" charset="0"/>
              </a:rPr>
              <a:t> </a:t>
            </a:r>
            <a:r>
              <a:rPr lang="ru-RU" altLang="ru-RU" sz="1600" smtClean="0">
                <a:solidFill>
                  <a:srgbClr val="000000"/>
                </a:solidFill>
                <a:latin typeface="Times New Roman" pitchFamily="18" charset="0"/>
              </a:rPr>
              <a:t>|—</a:t>
            </a:r>
            <a:r>
              <a:rPr lang="el-GR" altLang="ru-RU" sz="1600" smtClean="0">
                <a:solidFill>
                  <a:srgbClr val="000000"/>
                </a:solidFill>
                <a:latin typeface="Times New Roman" pitchFamily="18" charset="0"/>
              </a:rPr>
              <a:t>Δσ</a:t>
            </a:r>
            <a:r>
              <a:rPr lang="ru-RU" altLang="ru-RU" sz="1600" smtClean="0">
                <a:solidFill>
                  <a:srgbClr val="000000"/>
                </a:solidFill>
                <a:latin typeface="Times New Roman" pitchFamily="18" charset="0"/>
              </a:rPr>
              <a:t>м| и на соответствующей кривой после отпуска при 500— 600 °С наблюдается почти горизонтальная линия. При больших содержаниях ванадия (0,47; 0,9 и 1,7%) |+</a:t>
            </a:r>
            <a:r>
              <a:rPr lang="el-GR" altLang="ru-RU" sz="1600" smtClean="0">
                <a:solidFill>
                  <a:srgbClr val="000000"/>
                </a:solidFill>
                <a:latin typeface="Times New Roman" pitchFamily="18" charset="0"/>
              </a:rPr>
              <a:t>Δσ</a:t>
            </a:r>
            <a:r>
              <a:rPr lang="en-US" altLang="ru-RU" sz="1600" smtClean="0">
                <a:solidFill>
                  <a:srgbClr val="000000"/>
                </a:solidFill>
                <a:latin typeface="Times New Roman" pitchFamily="18" charset="0"/>
              </a:rPr>
              <a:t>VC</a:t>
            </a:r>
            <a:r>
              <a:rPr lang="ru-RU" altLang="ru-RU" sz="1600" smtClean="0">
                <a:solidFill>
                  <a:srgbClr val="000000"/>
                </a:solidFill>
                <a:latin typeface="Times New Roman" pitchFamily="18" charset="0"/>
              </a:rPr>
              <a:t>|&gt;|—</a:t>
            </a:r>
            <a:r>
              <a:rPr lang="el-GR" altLang="ru-RU" sz="1600" smtClean="0">
                <a:solidFill>
                  <a:srgbClr val="000000"/>
                </a:solidFill>
                <a:latin typeface="Times New Roman" pitchFamily="18" charset="0"/>
              </a:rPr>
              <a:t>Δσ</a:t>
            </a:r>
            <a:r>
              <a:rPr lang="ru-RU" altLang="ru-RU" sz="1600" smtClean="0">
                <a:solidFill>
                  <a:srgbClr val="000000"/>
                </a:solidFill>
                <a:latin typeface="Times New Roman" pitchFamily="18" charset="0"/>
              </a:rPr>
              <a:t>м| и на кривых наблюдается повышение прочности, которое называют пиком вторичной твердости.</a:t>
            </a:r>
          </a:p>
          <a:p>
            <a:pPr algn="just" eaLnBrk="1" fontAlgn="base" hangingPunct="1">
              <a:lnSpc>
                <a:spcPct val="130000"/>
              </a:lnSpc>
              <a:spcBef>
                <a:spcPct val="0"/>
              </a:spcBef>
              <a:spcAft>
                <a:spcPct val="0"/>
              </a:spcAft>
              <a:buFontTx/>
              <a:buNone/>
            </a:pPr>
            <a:r>
              <a:rPr lang="ru-RU" altLang="ru-RU" sz="1600" smtClean="0">
                <a:solidFill>
                  <a:srgbClr val="000000"/>
                </a:solidFill>
                <a:latin typeface="Times New Roman" pitchFamily="18" charset="0"/>
              </a:rPr>
              <a:t>	Минимальная концентрация карбидообразующего элемента, при которой упрочнение преобладает над разупрочнением, зависит от содержания углерода и типа образуемого карбида. Так, в низкоуглеродистой стали (0,1—0,15 % С) пик вторичной твердости появляется при 0,1—0,2 % </a:t>
            </a:r>
            <a:r>
              <a:rPr lang="en-US" altLang="ru-RU" sz="1600" smtClean="0">
                <a:solidFill>
                  <a:srgbClr val="000000"/>
                </a:solidFill>
                <a:latin typeface="Times New Roman" pitchFamily="18" charset="0"/>
              </a:rPr>
              <a:t>V</a:t>
            </a:r>
            <a:r>
              <a:rPr lang="ru-RU" altLang="ru-RU" sz="1600" smtClean="0">
                <a:solidFill>
                  <a:srgbClr val="000000"/>
                </a:solidFill>
                <a:latin typeface="Times New Roman" pitchFamily="18" charset="0"/>
              </a:rPr>
              <a:t> или 0,08—0,12 % </a:t>
            </a:r>
            <a:r>
              <a:rPr lang="en-US" altLang="ru-RU" sz="1600" smtClean="0">
                <a:solidFill>
                  <a:srgbClr val="000000"/>
                </a:solidFill>
                <a:latin typeface="Times New Roman" pitchFamily="18" charset="0"/>
              </a:rPr>
              <a:t>Nb</a:t>
            </a:r>
            <a:r>
              <a:rPr lang="ru-RU" altLang="ru-RU" sz="1600" smtClean="0">
                <a:solidFill>
                  <a:srgbClr val="000000"/>
                </a:solidFill>
                <a:latin typeface="Times New Roman" pitchFamily="18" charset="0"/>
              </a:rPr>
              <a:t>, или 2,5—3,0 % С</a:t>
            </a:r>
            <a:r>
              <a:rPr lang="en-US" altLang="ru-RU" sz="1600" smtClean="0">
                <a:solidFill>
                  <a:srgbClr val="000000"/>
                </a:solidFill>
                <a:latin typeface="Times New Roman" pitchFamily="18" charset="0"/>
              </a:rPr>
              <a:t>r</a:t>
            </a:r>
            <a:r>
              <a:rPr lang="ru-RU" altLang="ru-RU" sz="1600" smtClean="0">
                <a:solidFill>
                  <a:srgbClr val="000000"/>
                </a:solidFill>
                <a:latin typeface="Times New Roman" pitchFamily="18" charset="0"/>
              </a:rPr>
              <a:t>.</a:t>
            </a:r>
          </a:p>
          <a:p>
            <a:pPr algn="just" fontAlgn="base">
              <a:lnSpc>
                <a:spcPct val="130000"/>
              </a:lnSpc>
              <a:spcBef>
                <a:spcPct val="0"/>
              </a:spcBef>
              <a:spcAft>
                <a:spcPct val="0"/>
              </a:spcAft>
              <a:buFontTx/>
              <a:buNone/>
            </a:pPr>
            <a:endParaRPr lang="ru-RU" altLang="ru-RU" sz="1800" smtClean="0">
              <a:solidFill>
                <a:srgbClr val="000000"/>
              </a:solidFill>
            </a:endParaRPr>
          </a:p>
        </p:txBody>
      </p:sp>
    </p:spTree>
    <p:extLst>
      <p:ext uri="{BB962C8B-B14F-4D97-AF65-F5344CB8AC3E}">
        <p14:creationId xmlns:p14="http://schemas.microsoft.com/office/powerpoint/2010/main" val="193691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4"/>
          <p:cNvSpPr>
            <a:spLocks noChangeArrowheads="1"/>
          </p:cNvSpPr>
          <p:nvPr/>
        </p:nvSpPr>
        <p:spPr bwMode="auto">
          <a:xfrm>
            <a:off x="203203" y="1692991"/>
            <a:ext cx="8659284" cy="5182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lnSpc>
                <a:spcPct val="115000"/>
              </a:lnSpc>
              <a:spcBef>
                <a:spcPct val="0"/>
              </a:spcBef>
              <a:spcAft>
                <a:spcPct val="0"/>
              </a:spcAft>
              <a:buFontTx/>
              <a:buNone/>
            </a:pPr>
            <a:r>
              <a:rPr lang="en-US" altLang="ru-RU" sz="1600" smtClean="0">
                <a:solidFill>
                  <a:srgbClr val="000000"/>
                </a:solidFill>
                <a:latin typeface="Times New Roman" pitchFamily="18" charset="0"/>
              </a:rPr>
              <a:t>	</a:t>
            </a:r>
            <a:r>
              <a:rPr lang="ru-RU" altLang="ru-RU" sz="1600" smtClean="0">
                <a:solidFill>
                  <a:srgbClr val="000000"/>
                </a:solidFill>
                <a:latin typeface="Times New Roman" pitchFamily="18" charset="0"/>
              </a:rPr>
              <a:t>Из приведенных примеров видно, что для разных содержаний элементов, образующих дисперсную упрочняющую фазу, кривые изменения прочности однотипны. Они различаются только тем, что при большом количестве дисперсных частиц на кривых наблюдается максимум вторичной твердости, а при малом количестве его нет, но при этом происходит замедление падения прочности. В первом случае явление повышения прочности обычно характеризуют термином дисперсионное твердение, а во втором —термином дисперсионное упрочнение. Термин «дисперсионное упрочнение» является более общим, так как применим к процессам, при которых выделяется любое количество дисперсных упрочняющих частиц, тогда как термин дисперсионное твердение» — лишь к процессам с таким количеством частиц, при котором появляется пик вторичной твердости. </a:t>
            </a:r>
          </a:p>
          <a:p>
            <a:pPr algn="just" eaLnBrk="1" fontAlgn="base" hangingPunct="1">
              <a:lnSpc>
                <a:spcPct val="115000"/>
              </a:lnSpc>
              <a:spcBef>
                <a:spcPct val="0"/>
              </a:spcBef>
              <a:spcAft>
                <a:spcPct val="0"/>
              </a:spcAft>
              <a:buFontTx/>
              <a:buNone/>
            </a:pPr>
            <a:r>
              <a:rPr lang="en-US" altLang="ru-RU" sz="1600" smtClean="0">
                <a:solidFill>
                  <a:srgbClr val="000000"/>
                </a:solidFill>
                <a:latin typeface="Times New Roman" pitchFamily="18" charset="0"/>
              </a:rPr>
              <a:t>	</a:t>
            </a:r>
            <a:r>
              <a:rPr lang="ru-RU" altLang="ru-RU" sz="1600" smtClean="0">
                <a:solidFill>
                  <a:srgbClr val="000000"/>
                </a:solidFill>
                <a:latin typeface="Times New Roman" pitchFamily="18" charset="0"/>
              </a:rPr>
              <a:t>Явление дисперсионного упрочнения, при отпуске протекает в сталях, легированных сильными карбидообразующими элементами: хромом, молибденом; вольфрамом, ванадием, ниобием, титаном, цирконием, а также в сталях, в которых упрочняющими фазами являются также нитриды и интерметаллиды. </a:t>
            </a:r>
          </a:p>
          <a:p>
            <a:pPr algn="just" eaLnBrk="1" fontAlgn="base" hangingPunct="1">
              <a:lnSpc>
                <a:spcPct val="115000"/>
              </a:lnSpc>
              <a:spcBef>
                <a:spcPct val="0"/>
              </a:spcBef>
              <a:spcAft>
                <a:spcPct val="0"/>
              </a:spcAft>
              <a:buFontTx/>
              <a:buNone/>
            </a:pPr>
            <a:r>
              <a:rPr lang="en-US" altLang="ru-RU" sz="1600" smtClean="0">
                <a:solidFill>
                  <a:srgbClr val="000000"/>
                </a:solidFill>
                <a:latin typeface="Times New Roman" pitchFamily="18" charset="0"/>
              </a:rPr>
              <a:t>	</a:t>
            </a:r>
            <a:r>
              <a:rPr lang="ru-RU" altLang="ru-RU" sz="1600" smtClean="0">
                <a:solidFill>
                  <a:srgbClr val="000000"/>
                </a:solidFill>
                <a:latin typeface="Times New Roman" pitchFamily="18" charset="0"/>
              </a:rPr>
              <a:t>Необходимо отметить, что пик вторичной твердости может быть обусловлен и превращением при отпуске остаточного аустенита в мартенсит (вторичная закалка) в соответствии со схемой, приведенной на рис. 60. </a:t>
            </a:r>
          </a:p>
          <a:p>
            <a:pPr algn="just" fontAlgn="base">
              <a:spcBef>
                <a:spcPct val="0"/>
              </a:spcBef>
              <a:spcAft>
                <a:spcPct val="0"/>
              </a:spcAft>
              <a:buFontTx/>
              <a:buNone/>
            </a:pPr>
            <a:endParaRPr lang="ru-RU" altLang="ru-RU" sz="1800" smtClean="0">
              <a:solidFill>
                <a:srgbClr val="000000"/>
              </a:solidFill>
            </a:endParaRPr>
          </a:p>
        </p:txBody>
      </p:sp>
    </p:spTree>
    <p:extLst>
      <p:ext uri="{BB962C8B-B14F-4D97-AF65-F5344CB8AC3E}">
        <p14:creationId xmlns:p14="http://schemas.microsoft.com/office/powerpoint/2010/main" val="20030676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5"/>
          <p:cNvSpPr>
            <a:spLocks noChangeArrowheads="1"/>
          </p:cNvSpPr>
          <p:nvPr/>
        </p:nvSpPr>
        <p:spPr bwMode="auto">
          <a:xfrm>
            <a:off x="734486" y="1859520"/>
            <a:ext cx="820631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Зачастую пик вторичной твердости может быть обусловлен и дисперсионным упрочнением и вторичной закалкой. Такое явление наблюдается, например, при отпуске </a:t>
            </a:r>
            <a:r>
              <a:rPr lang="en-US" altLang="ru-RU" sz="1400" smtClean="0">
                <a:solidFill>
                  <a:srgbClr val="000000"/>
                </a:solidFill>
                <a:latin typeface="Times New Roman" pitchFamily="18" charset="0"/>
                <a:cs typeface="Times New Roman" pitchFamily="18" charset="0"/>
              </a:rPr>
              <a:t>быстрорежущих сталей. </a:t>
            </a:r>
            <a:endParaRPr lang="ru-RU" altLang="ru-RU" sz="1400" smtClean="0">
              <a:solidFill>
                <a:srgbClr val="000000"/>
              </a:solidFill>
              <a:latin typeface="Times New Roman" pitchFamily="18" charset="0"/>
            </a:endParaRPr>
          </a:p>
          <a:p>
            <a:pPr fontAlgn="base">
              <a:spcBef>
                <a:spcPct val="0"/>
              </a:spcBef>
              <a:spcAft>
                <a:spcPct val="0"/>
              </a:spcAft>
              <a:buFontTx/>
              <a:buNone/>
            </a:pPr>
            <a:endParaRPr lang="ru-RU" altLang="ru-RU" sz="1400" smtClean="0">
              <a:solidFill>
                <a:srgbClr val="000000"/>
              </a:solidFill>
              <a:latin typeface="Times New Roman" pitchFamily="18" charset="0"/>
            </a:endParaRPr>
          </a:p>
        </p:txBody>
      </p:sp>
      <p:pic>
        <p:nvPicPr>
          <p:cNvPr id="21197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0000" y="2457453"/>
            <a:ext cx="3759200" cy="2536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1972" name="Rectangle 6"/>
          <p:cNvSpPr>
            <a:spLocks noChangeArrowheads="1"/>
          </p:cNvSpPr>
          <p:nvPr/>
        </p:nvSpPr>
        <p:spPr bwMode="auto">
          <a:xfrm>
            <a:off x="1625600" y="5105758"/>
            <a:ext cx="596053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smtClean="0">
                <a:solidFill>
                  <a:srgbClr val="000000"/>
                </a:solidFill>
                <a:cs typeface="Times New Roman" pitchFamily="18" charset="0"/>
              </a:rPr>
              <a:t>Рис. 63. Влияние температуры отпуска иа твердость -стали 40 с разным содержанием ванадия (М. И. Гольдштейн)</a:t>
            </a:r>
            <a:endParaRPr lang="ru-RU" altLang="ru-RU" sz="600" smtClean="0">
              <a:solidFill>
                <a:srgbClr val="000000"/>
              </a:solidFill>
            </a:endParaRPr>
          </a:p>
          <a:p>
            <a:pPr fontAlgn="base">
              <a:spcBef>
                <a:spcPct val="0"/>
              </a:spcBef>
              <a:spcAft>
                <a:spcPct val="0"/>
              </a:spcAft>
              <a:buFontTx/>
              <a:buNone/>
            </a:pPr>
            <a:endParaRPr lang="ru-RU" altLang="ru-RU" sz="1800" smtClean="0">
              <a:solidFill>
                <a:srgbClr val="000000"/>
              </a:solidFill>
            </a:endParaRPr>
          </a:p>
        </p:txBody>
      </p:sp>
    </p:spTree>
    <p:extLst>
      <p:ext uri="{BB962C8B-B14F-4D97-AF65-F5344CB8AC3E}">
        <p14:creationId xmlns:p14="http://schemas.microsoft.com/office/powerpoint/2010/main" val="2619881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4"/>
          <p:cNvSpPr>
            <a:spLocks noChangeArrowheads="1"/>
          </p:cNvSpPr>
          <p:nvPr/>
        </p:nvSpPr>
        <p:spPr bwMode="auto">
          <a:xfrm>
            <a:off x="323528" y="1340768"/>
            <a:ext cx="87376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r>
              <a:rPr lang="en-US" altLang="ru-RU" sz="1600" b="1" dirty="0" smtClean="0">
                <a:solidFill>
                  <a:srgbClr val="000000"/>
                </a:solidFill>
                <a:latin typeface="Times New Roman" pitchFamily="18" charset="0"/>
              </a:rPr>
              <a:t>6. </a:t>
            </a:r>
            <a:r>
              <a:rPr lang="en-US" altLang="ru-RU" sz="1600" b="1" dirty="0" err="1" smtClean="0">
                <a:solidFill>
                  <a:srgbClr val="000000"/>
                </a:solidFill>
                <a:latin typeface="Times New Roman" pitchFamily="18" charset="0"/>
              </a:rPr>
              <a:t>Отпускная</a:t>
            </a:r>
            <a:r>
              <a:rPr lang="en-US" altLang="ru-RU" sz="1600" b="1" dirty="0" smtClean="0">
                <a:solidFill>
                  <a:srgbClr val="000000"/>
                </a:solidFill>
                <a:latin typeface="Times New Roman" pitchFamily="18" charset="0"/>
              </a:rPr>
              <a:t> </a:t>
            </a:r>
            <a:r>
              <a:rPr lang="en-US" altLang="ru-RU" sz="1600" b="1" dirty="0" err="1" smtClean="0">
                <a:solidFill>
                  <a:srgbClr val="000000"/>
                </a:solidFill>
                <a:latin typeface="Times New Roman" pitchFamily="18" charset="0"/>
              </a:rPr>
              <a:t>хрупкость</a:t>
            </a:r>
            <a:r>
              <a:rPr lang="en-US" altLang="ru-RU" sz="1600" b="1" dirty="0" smtClean="0">
                <a:solidFill>
                  <a:srgbClr val="000000"/>
                </a:solidFill>
                <a:latin typeface="Times New Roman" pitchFamily="18" charset="0"/>
              </a:rPr>
              <a:t> стали</a:t>
            </a:r>
            <a:r>
              <a:rPr lang="en-US" altLang="ru-RU" sz="1600" b="1" baseline="30000" dirty="0" smtClean="0">
                <a:solidFill>
                  <a:srgbClr val="000000"/>
                </a:solidFill>
                <a:latin typeface="Times New Roman" pitchFamily="18" charset="0"/>
              </a:rPr>
              <a:t>1</a:t>
            </a:r>
            <a:endParaRPr lang="ru-RU" altLang="ru-RU" sz="1600" baseline="30000" dirty="0" smtClean="0">
              <a:solidFill>
                <a:srgbClr val="000000"/>
              </a:solidFill>
              <a:latin typeface="Times New Roman" pitchFamily="18" charset="0"/>
            </a:endParaRPr>
          </a:p>
          <a:p>
            <a:pPr algn="just" eaLnBrk="1" fontAlgn="base" hangingPunct="1">
              <a:spcBef>
                <a:spcPct val="0"/>
              </a:spcBef>
              <a:spcAft>
                <a:spcPct val="0"/>
              </a:spcAft>
              <a:buFontTx/>
              <a:buNone/>
            </a:pPr>
            <a:r>
              <a:rPr lang="en-US" altLang="ru-RU" sz="1600" dirty="0" smtClean="0">
                <a:solidFill>
                  <a:srgbClr val="000000"/>
                </a:solidFill>
                <a:latin typeface="Times New Roman" pitchFamily="18" charset="0"/>
              </a:rPr>
              <a:t>	</a:t>
            </a:r>
            <a:r>
              <a:rPr lang="ru-RU" altLang="ru-RU" sz="1600" dirty="0" smtClean="0">
                <a:solidFill>
                  <a:srgbClr val="000000"/>
                </a:solidFill>
                <a:latin typeface="Times New Roman" pitchFamily="18" charset="0"/>
              </a:rPr>
              <a:t>Конструкционные стали, подвергаемые закалке и отпуску, имеют склонность к отпускной хрупкости.</a:t>
            </a:r>
          </a:p>
          <a:p>
            <a:pPr algn="just" eaLnBrk="1" fontAlgn="base" hangingPunct="1">
              <a:spcBef>
                <a:spcPct val="0"/>
              </a:spcBef>
              <a:spcAft>
                <a:spcPct val="0"/>
              </a:spcAft>
              <a:buFontTx/>
              <a:buNone/>
            </a:pPr>
            <a:r>
              <a:rPr lang="en-US" altLang="ru-RU" sz="1600" dirty="0" smtClean="0">
                <a:solidFill>
                  <a:srgbClr val="000000"/>
                </a:solidFill>
                <a:latin typeface="Times New Roman" pitchFamily="18" charset="0"/>
              </a:rPr>
              <a:t>	</a:t>
            </a:r>
            <a:r>
              <a:rPr lang="ru-RU" altLang="ru-RU" sz="1600" dirty="0" smtClean="0">
                <a:solidFill>
                  <a:srgbClr val="000000"/>
                </a:solidFill>
                <a:latin typeface="Times New Roman" pitchFamily="18" charset="0"/>
              </a:rPr>
              <a:t>После отпуска при определенных температурах и условиях наблюдается повышение температуры вязко-хрупкого перехода (рис. 64). На многих сталях </a:t>
            </a:r>
            <a:r>
              <a:rPr lang="ru-RU" altLang="ru-RU" sz="1600" dirty="0" err="1" smtClean="0">
                <a:solidFill>
                  <a:srgbClr val="000000"/>
                </a:solidFill>
                <a:latin typeface="Times New Roman" pitchFamily="18" charset="0"/>
              </a:rPr>
              <a:t>охрупчивание</a:t>
            </a:r>
            <a:r>
              <a:rPr lang="ru-RU" altLang="ru-RU" sz="1600" dirty="0" smtClean="0">
                <a:solidFill>
                  <a:srgbClr val="000000"/>
                </a:solidFill>
                <a:latin typeface="Times New Roman" pitchFamily="18" charset="0"/>
              </a:rPr>
              <a:t> наблюдается и по снижению ударной вязкости (рис. 65). Однако изменение температуры перехода является более надежным критерием склонности стали к отпускной хрупкости. Различают два рода отпускной хрупкости (рис. 65). </a:t>
            </a:r>
            <a:r>
              <a:rPr lang="en-US" altLang="ru-RU" sz="1600" dirty="0" smtClean="0">
                <a:solidFill>
                  <a:srgbClr val="000000"/>
                </a:solidFill>
                <a:latin typeface="Times New Roman" pitchFamily="18" charset="0"/>
              </a:rPr>
              <a:t>	</a:t>
            </a:r>
            <a:r>
              <a:rPr lang="ru-RU" altLang="ru-RU" sz="1600" dirty="0" smtClean="0">
                <a:solidFill>
                  <a:srgbClr val="000000"/>
                </a:solidFill>
                <a:latin typeface="Times New Roman" pitchFamily="18" charset="0"/>
              </a:rPr>
              <a:t>Отпускная хрупкость </a:t>
            </a:r>
            <a:r>
              <a:rPr lang="en-US" altLang="ru-RU" sz="1600" dirty="0" smtClean="0">
                <a:solidFill>
                  <a:srgbClr val="000000"/>
                </a:solidFill>
                <a:latin typeface="Times New Roman" pitchFamily="18" charset="0"/>
              </a:rPr>
              <a:t>I</a:t>
            </a:r>
            <a:r>
              <a:rPr lang="ru-RU" altLang="ru-RU" sz="1600" dirty="0" smtClean="0">
                <a:solidFill>
                  <a:srgbClr val="000000"/>
                </a:solidFill>
                <a:latin typeface="Times New Roman" pitchFamily="18" charset="0"/>
              </a:rPr>
              <a:t> рода, или необратимая, проявляется при отпуске около 300°С, и отпускная хрупкость </a:t>
            </a:r>
            <a:r>
              <a:rPr lang="en-US" altLang="ru-RU" sz="1600" dirty="0" smtClean="0">
                <a:solidFill>
                  <a:srgbClr val="000000"/>
                </a:solidFill>
                <a:latin typeface="Times New Roman" pitchFamily="18" charset="0"/>
              </a:rPr>
              <a:t>II</a:t>
            </a:r>
            <a:r>
              <a:rPr lang="ru-RU" altLang="ru-RU" sz="1600" dirty="0" smtClean="0">
                <a:solidFill>
                  <a:srgbClr val="000000"/>
                </a:solidFill>
                <a:latin typeface="Times New Roman" pitchFamily="18" charset="0"/>
              </a:rPr>
              <a:t> рода, или обратимая, обнаруживается после отпуска выше 500 °С.</a:t>
            </a:r>
          </a:p>
          <a:p>
            <a:pPr algn="just" eaLnBrk="1" fontAlgn="base" hangingPunct="1">
              <a:spcBef>
                <a:spcPct val="0"/>
              </a:spcBef>
              <a:spcAft>
                <a:spcPct val="0"/>
              </a:spcAft>
              <a:buFontTx/>
              <a:buNone/>
            </a:pPr>
            <a:r>
              <a:rPr lang="en-US" altLang="ru-RU" sz="1600" i="1" dirty="0" smtClean="0">
                <a:solidFill>
                  <a:srgbClr val="000000"/>
                </a:solidFill>
                <a:latin typeface="Times New Roman" pitchFamily="18" charset="0"/>
              </a:rPr>
              <a:t>	</a:t>
            </a:r>
            <a:r>
              <a:rPr lang="ru-RU" altLang="ru-RU" sz="1600" i="1" dirty="0" smtClean="0">
                <a:solidFill>
                  <a:srgbClr val="000000"/>
                </a:solidFill>
                <a:latin typeface="Times New Roman" pitchFamily="18" charset="0"/>
              </a:rPr>
              <a:t>Необратимая отпускная хрупкость</a:t>
            </a:r>
            <a:r>
              <a:rPr lang="ru-RU" altLang="ru-RU" sz="1600" dirty="0" smtClean="0">
                <a:solidFill>
                  <a:srgbClr val="000000"/>
                </a:solidFill>
                <a:latin typeface="Times New Roman" pitchFamily="18" charset="0"/>
              </a:rPr>
              <a:t> (I рода) присуща практически всем сталям, углеродистым и легированным, после отпуска в области температур 250—400 °С. Повторный отпуск при более высокой температуре (400—500 °С) снимает хрупкость, и сталь становится к ней не склонной даже при отпуске вновь в район опасных температур. </a:t>
            </a:r>
          </a:p>
          <a:p>
            <a:pPr algn="just" eaLnBrk="1" fontAlgn="base" hangingPunct="1">
              <a:spcBef>
                <a:spcPct val="0"/>
              </a:spcBef>
              <a:spcAft>
                <a:spcPct val="0"/>
              </a:spcAft>
              <a:buFontTx/>
              <a:buNone/>
            </a:pPr>
            <a:r>
              <a:rPr lang="en-US" altLang="ru-RU" sz="1600" dirty="0" smtClean="0">
                <a:solidFill>
                  <a:srgbClr val="000000"/>
                </a:solidFill>
                <a:latin typeface="Times New Roman" pitchFamily="18" charset="0"/>
              </a:rPr>
              <a:t>	</a:t>
            </a:r>
            <a:r>
              <a:rPr lang="ru-RU" altLang="ru-RU" sz="1600" dirty="0" smtClean="0">
                <a:solidFill>
                  <a:srgbClr val="000000"/>
                </a:solidFill>
                <a:latin typeface="Times New Roman" pitchFamily="18" charset="0"/>
              </a:rPr>
              <a:t>В связи с этим эта хрупкость получила название необратимой. Этот род хрупкости не зависит от скорости охлаждения после отпуска. </a:t>
            </a:r>
            <a:endParaRPr lang="en-US" altLang="ru-RU" sz="1600" dirty="0" smtClean="0">
              <a:solidFill>
                <a:srgbClr val="000000"/>
              </a:solidFill>
              <a:latin typeface="Times New Roman" pitchFamily="18" charset="0"/>
            </a:endParaRPr>
          </a:p>
          <a:p>
            <a:pPr algn="ctr" eaLnBrk="1" fontAlgn="base" hangingPunct="1">
              <a:spcBef>
                <a:spcPct val="0"/>
              </a:spcBef>
              <a:spcAft>
                <a:spcPct val="0"/>
              </a:spcAft>
              <a:buFontTx/>
              <a:buNone/>
            </a:pPr>
            <a:r>
              <a:rPr lang="en-US" altLang="ru-RU" sz="1600" dirty="0" smtClean="0">
                <a:solidFill>
                  <a:srgbClr val="000000"/>
                </a:solidFill>
                <a:latin typeface="Times New Roman" pitchFamily="18" charset="0"/>
              </a:rPr>
              <a:t>------------------------------------------------------------------------------------</a:t>
            </a:r>
          </a:p>
          <a:p>
            <a:pPr algn="ctr" eaLnBrk="1" fontAlgn="base" hangingPunct="1">
              <a:spcBef>
                <a:spcPct val="0"/>
              </a:spcBef>
              <a:spcAft>
                <a:spcPct val="0"/>
              </a:spcAft>
              <a:buFontTx/>
              <a:buNone/>
            </a:pPr>
            <a:r>
              <a:rPr lang="ru-RU" altLang="ru-RU" sz="1600" i="1" baseline="30000" dirty="0" smtClean="0">
                <a:solidFill>
                  <a:srgbClr val="000000"/>
                </a:solidFill>
                <a:latin typeface="Times New Roman" pitchFamily="18" charset="0"/>
              </a:rPr>
              <a:t>1</a:t>
            </a:r>
            <a:r>
              <a:rPr lang="ru-RU" altLang="ru-RU" sz="1600" i="1" dirty="0" smtClean="0">
                <a:solidFill>
                  <a:srgbClr val="000000"/>
                </a:solidFill>
                <a:latin typeface="Times New Roman" pitchFamily="18" charset="0"/>
              </a:rPr>
              <a:t> В настоящем разделе дан краткий анализ отпускной хрупкости </a:t>
            </a:r>
            <a:endParaRPr lang="ru-RU" altLang="ru-RU" sz="1600" dirty="0" smtClean="0">
              <a:solidFill>
                <a:srgbClr val="000000"/>
              </a:solidFill>
              <a:latin typeface="Times New Roman" pitchFamily="18" charset="0"/>
            </a:endParaRPr>
          </a:p>
          <a:p>
            <a:pPr algn="ctr" eaLnBrk="1" fontAlgn="base" hangingPunct="1">
              <a:spcBef>
                <a:spcPct val="0"/>
              </a:spcBef>
              <a:spcAft>
                <a:spcPct val="0"/>
              </a:spcAft>
              <a:buFontTx/>
              <a:buNone/>
            </a:pPr>
            <a:r>
              <a:rPr lang="ru-RU" altLang="ru-RU" sz="1600" i="1" dirty="0" smtClean="0">
                <a:solidFill>
                  <a:srgbClr val="000000"/>
                </a:solidFill>
                <a:latin typeface="Times New Roman" pitchFamily="18" charset="0"/>
              </a:rPr>
              <a:t>стали, подробный обзор приведен в учебнике И. И. Новикова «Теория </a:t>
            </a:r>
            <a:endParaRPr lang="ru-RU" altLang="ru-RU" sz="1600" dirty="0" smtClean="0">
              <a:solidFill>
                <a:srgbClr val="000000"/>
              </a:solidFill>
              <a:latin typeface="Times New Roman" pitchFamily="18" charset="0"/>
            </a:endParaRPr>
          </a:p>
          <a:p>
            <a:pPr algn="ctr" eaLnBrk="1" fontAlgn="base" hangingPunct="1">
              <a:spcBef>
                <a:spcPct val="0"/>
              </a:spcBef>
              <a:spcAft>
                <a:spcPct val="0"/>
              </a:spcAft>
              <a:buFontTx/>
              <a:buNone/>
            </a:pPr>
            <a:r>
              <a:rPr lang="ru-RU" altLang="ru-RU" sz="1600" i="1" dirty="0" smtClean="0">
                <a:solidFill>
                  <a:srgbClr val="000000"/>
                </a:solidFill>
                <a:latin typeface="Times New Roman" pitchFamily="18" charset="0"/>
              </a:rPr>
              <a:t>термической обработки стали», изд. 3-е,, М.: Металлургия, 1978.</a:t>
            </a:r>
            <a:endParaRPr lang="ru-RU" altLang="ru-RU" sz="1600" dirty="0" smtClean="0">
              <a:solidFill>
                <a:srgbClr val="000000"/>
              </a:solidFill>
              <a:latin typeface="Times New Roman" pitchFamily="18" charset="0"/>
            </a:endParaRPr>
          </a:p>
          <a:p>
            <a:pPr algn="ctr" eaLnBrk="1" fontAlgn="base" hangingPunct="1">
              <a:spcBef>
                <a:spcPct val="0"/>
              </a:spcBef>
              <a:spcAft>
                <a:spcPct val="0"/>
              </a:spcAft>
              <a:buFontTx/>
              <a:buNone/>
            </a:pPr>
            <a:endParaRPr lang="ru-RU" altLang="ru-RU" sz="1600" dirty="0" smtClean="0">
              <a:solidFill>
                <a:srgbClr val="000000"/>
              </a:solidFill>
              <a:latin typeface="Times New Roman" pitchFamily="18" charset="0"/>
            </a:endParaRPr>
          </a:p>
        </p:txBody>
      </p:sp>
    </p:spTree>
    <p:extLst>
      <p:ext uri="{BB962C8B-B14F-4D97-AF65-F5344CB8AC3E}">
        <p14:creationId xmlns:p14="http://schemas.microsoft.com/office/powerpoint/2010/main" val="44837578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28</TotalTime>
  <Words>2371</Words>
  <Application>Microsoft Office PowerPoint</Application>
  <PresentationFormat>Экран (4:3)</PresentationFormat>
  <Paragraphs>295</Paragraphs>
  <Slides>38</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38</vt:i4>
      </vt:variant>
    </vt:vector>
  </HeadingPairs>
  <TitlesOfParts>
    <vt:vector size="40" baseType="lpstr">
      <vt:lpstr>1_Оформление по умолчанию</vt:lpstr>
      <vt:lpstr>Equation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пк</dc:creator>
  <cp:lastModifiedBy>пк</cp:lastModifiedBy>
  <cp:revision>13</cp:revision>
  <dcterms:created xsi:type="dcterms:W3CDTF">2015-11-24T18:01:03Z</dcterms:created>
  <dcterms:modified xsi:type="dcterms:W3CDTF">2015-12-09T16:15:09Z</dcterms:modified>
</cp:coreProperties>
</file>